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5" r:id="rId2"/>
    <p:sldId id="268" r:id="rId3"/>
    <p:sldId id="269" r:id="rId4"/>
    <p:sldId id="271" r:id="rId5"/>
    <p:sldId id="263" r:id="rId6"/>
    <p:sldId id="272" r:id="rId7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FF52"/>
    <a:srgbClr val="99CC00"/>
    <a:srgbClr val="69BE02"/>
    <a:srgbClr val="45BF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9764" autoAdjust="0"/>
  </p:normalViewPr>
  <p:slideViewPr>
    <p:cSldViewPr snapToGrid="0" snapToObjects="1">
      <p:cViewPr varScale="1">
        <p:scale>
          <a:sx n="115" d="100"/>
          <a:sy n="115" d="100"/>
        </p:scale>
        <p:origin x="111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00A4806-3E62-5040-8540-564F765EAC33}" type="datetimeFigureOut">
              <a:rPr lang="en-US"/>
              <a:pPr>
                <a:defRPr/>
              </a:pPr>
              <a:t>8/11/2017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5FD30B7-F0B5-4647-8AFE-681A84D72B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7189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C657C5E-762B-224C-BC29-49B169EE070B}" type="datetimeFigureOut">
              <a:rPr lang="en-US"/>
              <a:pPr>
                <a:defRPr/>
              </a:pPr>
              <a:t>8/11/2017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8DD7876-43FE-3848-8834-0FB94E2EE1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1243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9823" y="344962"/>
            <a:ext cx="6915918" cy="1470025"/>
          </a:xfrm>
        </p:spPr>
        <p:txBody>
          <a:bodyPr/>
          <a:lstStyle>
            <a:lvl1pPr algn="r">
              <a:defRPr sz="3400" b="0" i="0">
                <a:solidFill>
                  <a:schemeClr val="bg1"/>
                </a:solidFill>
                <a:latin typeface="Gotham-Bold"/>
                <a:cs typeface="Gotham-Bold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5870127" y="5777608"/>
            <a:ext cx="2625614" cy="650561"/>
          </a:xfrm>
        </p:spPr>
        <p:txBody>
          <a:bodyPr/>
          <a:lstStyle>
            <a:lvl1pPr marL="0" indent="0" algn="r">
              <a:buNone/>
              <a:defRPr sz="200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4227719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3EB23-2918-D44E-902B-23734B8B35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483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6DA08-DE01-A341-997F-EBCA8F99C0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577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/>
          <p:cNvSpPr txBox="1">
            <a:spLocks noChangeArrowheads="1"/>
          </p:cNvSpPr>
          <p:nvPr userDrawn="1"/>
        </p:nvSpPr>
        <p:spPr bwMode="auto">
          <a:xfrm>
            <a:off x="457200" y="6273800"/>
            <a:ext cx="15414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53221F19-E4C7-C047-9202-D08D09236D71}" type="slidenum">
              <a:rPr lang="en-US" sz="1600" i="1">
                <a:solidFill>
                  <a:srgbClr val="7F7F7F"/>
                </a:solidFill>
              </a:rPr>
              <a:pPr eaLnBrk="1" hangingPunct="1"/>
              <a:t>‹#›</a:t>
            </a:fld>
            <a:endParaRPr lang="en-US" sz="1600" i="1">
              <a:solidFill>
                <a:srgbClr val="7F7F7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latin typeface="Gotham-Bold"/>
                <a:cs typeface="Gotham-Bold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Gotham-Light"/>
                <a:cs typeface="Gotham-Light"/>
              </a:defRPr>
            </a:lvl1pPr>
            <a:lvl2pPr>
              <a:defRPr b="0" i="0">
                <a:latin typeface="Gotham-Light"/>
                <a:cs typeface="Gotham-Light"/>
              </a:defRPr>
            </a:lvl2pPr>
            <a:lvl3pPr>
              <a:defRPr b="0" i="0">
                <a:latin typeface="Gotham-Light"/>
                <a:cs typeface="Gotham-Light"/>
              </a:defRPr>
            </a:lvl3pPr>
            <a:lvl4pPr>
              <a:defRPr b="0" i="0">
                <a:latin typeface="Gotham-Light"/>
                <a:cs typeface="Gotham-Light"/>
              </a:defRPr>
            </a:lvl4pPr>
            <a:lvl5pPr>
              <a:defRPr b="0" i="0">
                <a:latin typeface="Gotham-Light"/>
                <a:cs typeface="Gotham-Ligh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475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947C4-A685-A442-9411-5031D94BE7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993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6E496-68EE-4147-8666-03124D3F2B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158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021DD-B435-B743-B199-49E2E73070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543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7AF1C-A9DE-A347-9D85-44E4B711FE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739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69B7E-C050-454A-8634-B9EFA10933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891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47190-C114-EC4A-8AF5-42BA8ABD48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076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ABB2D-682A-D94C-9892-0BD156D321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157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790575"/>
            <a:ext cx="8229600" cy="62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230438"/>
            <a:ext cx="8229600" cy="345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126163"/>
            <a:ext cx="2133600" cy="5953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b="0" i="1" smtClean="0">
                <a:solidFill>
                  <a:srgbClr val="7F7F7F"/>
                </a:solidFill>
                <a:latin typeface="Gotham-Light"/>
                <a:ea typeface="+mn-ea"/>
                <a:cs typeface="Gotham-Light"/>
              </a:defRPr>
            </a:lvl1pPr>
          </a:lstStyle>
          <a:p>
            <a:pPr>
              <a:defRPr/>
            </a:pPr>
            <a:fld id="{313B48F2-A907-7D40-A596-C0FB26EB04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b="0" i="0" kern="1200">
          <a:solidFill>
            <a:schemeClr val="tx1"/>
          </a:solidFill>
          <a:latin typeface="Gotham-Bold"/>
          <a:ea typeface="ＭＳ Ｐゴシック" charset="0"/>
          <a:cs typeface="Gotham-Bold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otham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otham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otham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otham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99CC00"/>
        </a:buClr>
        <a:buSzPct val="115000"/>
        <a:buFont typeface="Arial" charset="0"/>
        <a:buChar char="•"/>
        <a:defRPr sz="2800" b="0" i="0" kern="1200">
          <a:solidFill>
            <a:schemeClr val="tx1"/>
          </a:solidFill>
          <a:latin typeface="Gotham-Light"/>
          <a:ea typeface="ＭＳ Ｐゴシック" charset="0"/>
          <a:cs typeface="Gotham-Light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99CC00"/>
        </a:buClr>
        <a:buSzPct val="115000"/>
        <a:buFont typeface="Arial" charset="0"/>
        <a:buChar char="•"/>
        <a:defRPr sz="2400" b="0" i="0" kern="1200">
          <a:solidFill>
            <a:schemeClr val="tx1"/>
          </a:solidFill>
          <a:latin typeface="Gotham-Light"/>
          <a:ea typeface="ＭＳ Ｐゴシック" charset="0"/>
          <a:cs typeface="Gotham-Light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99CC00"/>
        </a:buClr>
        <a:buSzPct val="115000"/>
        <a:buFont typeface="Arial" charset="0"/>
        <a:buChar char="•"/>
        <a:defRPr sz="2000" b="0" i="0" kern="1200">
          <a:solidFill>
            <a:schemeClr val="tx1"/>
          </a:solidFill>
          <a:latin typeface="Gotham-Light"/>
          <a:ea typeface="ＭＳ Ｐゴシック" charset="0"/>
          <a:cs typeface="Gotham-Light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99CC00"/>
        </a:buClr>
        <a:buSzPct val="115000"/>
        <a:buFont typeface="Arial" charset="0"/>
        <a:buChar char="•"/>
        <a:defRPr sz="2000" b="0" i="0" kern="1200">
          <a:solidFill>
            <a:schemeClr val="tx1"/>
          </a:solidFill>
          <a:latin typeface="Gotham-Light"/>
          <a:ea typeface="ＭＳ Ｐゴシック" charset="0"/>
          <a:cs typeface="Gotham-Light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99CC00"/>
        </a:buClr>
        <a:buSzPct val="115000"/>
        <a:buFont typeface="Arial" charset="0"/>
        <a:buChar char="•"/>
        <a:defRPr sz="2000" b="0" i="0" kern="1200">
          <a:solidFill>
            <a:schemeClr val="tx1"/>
          </a:solidFill>
          <a:latin typeface="Gotham-Light"/>
          <a:ea typeface="ＭＳ Ｐゴシック" charset="0"/>
          <a:cs typeface="Gotham-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theresay@wvpa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39446" y="344962"/>
            <a:ext cx="7456295" cy="1470025"/>
          </a:xfrm>
        </p:spPr>
        <p:txBody>
          <a:bodyPr/>
          <a:lstStyle/>
          <a:p>
            <a:r>
              <a:rPr lang="en-US" sz="3000" dirty="0" smtClean="0">
                <a:latin typeface="Gotham-Light"/>
                <a:cs typeface="Gotham-Light"/>
              </a:rPr>
              <a:t>Annual Attachment O Stakeholder Meeting</a:t>
            </a:r>
            <a:br>
              <a:rPr lang="en-US" sz="3000" dirty="0" smtClean="0">
                <a:latin typeface="Gotham-Light"/>
                <a:cs typeface="Gotham-Light"/>
              </a:rPr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August </a:t>
            </a:r>
            <a:r>
              <a:rPr lang="en-US" dirty="0" smtClean="0"/>
              <a:t>24, 2017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7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8212"/>
            <a:ext cx="8229600" cy="627063"/>
          </a:xfrm>
        </p:spPr>
        <p:txBody>
          <a:bodyPr/>
          <a:lstStyle/>
          <a:p>
            <a:pPr algn="ctr"/>
            <a:r>
              <a:rPr lang="en-US" sz="3600" b="1" dirty="0" smtClean="0"/>
              <a:t>About Wabash Valley Power (WVPA)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6676"/>
            <a:ext cx="8229600" cy="4661023"/>
          </a:xfrm>
        </p:spPr>
        <p:txBody>
          <a:bodyPr/>
          <a:lstStyle/>
          <a:p>
            <a:r>
              <a:rPr lang="en-US" sz="2400" dirty="0" smtClean="0"/>
              <a:t>WVPA is a not-for-profit electric generation &amp; transmission company</a:t>
            </a:r>
          </a:p>
          <a:p>
            <a:endParaRPr lang="en-US" sz="2400" dirty="0" smtClean="0"/>
          </a:p>
          <a:p>
            <a:r>
              <a:rPr lang="en-US" sz="2400" dirty="0" smtClean="0"/>
              <a:t>Supplies its 23 rural electric distribution members with 100% of their wholesale power and transmission requirements</a:t>
            </a:r>
          </a:p>
          <a:p>
            <a:endParaRPr lang="en-US" sz="2400" dirty="0" smtClean="0"/>
          </a:p>
          <a:p>
            <a:r>
              <a:rPr lang="en-US" sz="2400" dirty="0" smtClean="0"/>
              <a:t>Members located in Indiana, Illinois and Missouri</a:t>
            </a:r>
          </a:p>
          <a:p>
            <a:endParaRPr lang="en-US" sz="2400" dirty="0" smtClean="0"/>
          </a:p>
          <a:p>
            <a:r>
              <a:rPr lang="en-US" sz="2400" dirty="0" smtClean="0"/>
              <a:t>Governed by members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87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943"/>
            <a:ext cx="8229600" cy="627063"/>
          </a:xfrm>
        </p:spPr>
        <p:txBody>
          <a:bodyPr/>
          <a:lstStyle/>
          <a:p>
            <a:pPr algn="ctr"/>
            <a:r>
              <a:rPr lang="en-US" sz="4000" b="1" dirty="0" smtClean="0"/>
              <a:t>Joint Transmission System (JTS)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492" y="1219200"/>
            <a:ext cx="8229600" cy="4665785"/>
          </a:xfrm>
        </p:spPr>
        <p:txBody>
          <a:bodyPr/>
          <a:lstStyle/>
          <a:p>
            <a:r>
              <a:rPr lang="en-US" sz="2000" dirty="0"/>
              <a:t>Joint Ownership in the JTS</a:t>
            </a:r>
          </a:p>
          <a:p>
            <a:pPr lvl="1"/>
            <a:r>
              <a:rPr lang="en-US" sz="2000" dirty="0" smtClean="0"/>
              <a:t>WVPA</a:t>
            </a:r>
            <a:endParaRPr lang="en-US" sz="2000" dirty="0"/>
          </a:p>
          <a:p>
            <a:pPr lvl="1"/>
            <a:r>
              <a:rPr lang="en-US" sz="2000" dirty="0" smtClean="0"/>
              <a:t>Indiana Municipal Power Agency (IMPA)</a:t>
            </a:r>
            <a:endParaRPr lang="en-US" sz="2000" dirty="0"/>
          </a:p>
          <a:p>
            <a:pPr lvl="1"/>
            <a:r>
              <a:rPr lang="en-US" sz="2000" dirty="0"/>
              <a:t>Duke Energy </a:t>
            </a:r>
            <a:r>
              <a:rPr lang="en-US" sz="2000" dirty="0" smtClean="0"/>
              <a:t>Indiana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WVPA’s </a:t>
            </a:r>
            <a:r>
              <a:rPr lang="en-US" sz="2000" dirty="0"/>
              <a:t>interest includes all rights to the use, output and capacity of the transmission and local facilities constituting the </a:t>
            </a:r>
            <a:r>
              <a:rPr lang="en-US" sz="2000" dirty="0" smtClean="0"/>
              <a:t>JTS</a:t>
            </a:r>
          </a:p>
          <a:p>
            <a:endParaRPr lang="en-US" sz="2000" dirty="0"/>
          </a:p>
          <a:p>
            <a:r>
              <a:rPr lang="en-US" sz="2000" dirty="0"/>
              <a:t>MISO schedules, manages and oversees use of the </a:t>
            </a:r>
            <a:r>
              <a:rPr lang="en-US" sz="2000" dirty="0" smtClean="0"/>
              <a:t>JTS</a:t>
            </a:r>
          </a:p>
          <a:p>
            <a:endParaRPr lang="en-US" sz="2000" dirty="0"/>
          </a:p>
          <a:p>
            <a:r>
              <a:rPr lang="en-US" sz="2000" dirty="0"/>
              <a:t>Duke primarily responsible for system operations, maintenance and administration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13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499"/>
            <a:ext cx="8229600" cy="627063"/>
          </a:xfrm>
        </p:spPr>
        <p:txBody>
          <a:bodyPr/>
          <a:lstStyle/>
          <a:p>
            <a:pPr algn="ctr"/>
            <a:r>
              <a:rPr lang="en-US" sz="4000" b="1" dirty="0" smtClean="0"/>
              <a:t>Protocol Timeline</a:t>
            </a:r>
            <a:endParaRPr lang="en-US" sz="4000" b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6938872"/>
              </p:ext>
            </p:extLst>
          </p:nvPr>
        </p:nvGraphicFramePr>
        <p:xfrm>
          <a:off x="457200" y="1055077"/>
          <a:ext cx="8229600" cy="470744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2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15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Date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80" marR="638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Action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(</a:t>
                      </a:r>
                      <a:r>
                        <a:rPr lang="en-US" sz="1600" dirty="0" smtClean="0">
                          <a:effectLst/>
                        </a:rPr>
                        <a:t>Historical)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80" marR="638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June 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80" marR="63880" marT="0" marB="0"/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 dirty="0">
                          <a:effectLst/>
                        </a:rPr>
                        <a:t>Posting of </a:t>
                      </a:r>
                      <a:r>
                        <a:rPr lang="en-US" sz="1100" dirty="0" smtClean="0">
                          <a:effectLst/>
                        </a:rPr>
                        <a:t>annual update</a:t>
                      </a:r>
                      <a:endParaRPr lang="en-US" sz="1100" dirty="0">
                        <a:effectLst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 dirty="0">
                          <a:effectLst/>
                        </a:rPr>
                        <a:t>Information </a:t>
                      </a:r>
                      <a:r>
                        <a:rPr lang="en-US" sz="1100" dirty="0" smtClean="0">
                          <a:effectLst/>
                        </a:rPr>
                        <a:t>exchange period </a:t>
                      </a:r>
                      <a:r>
                        <a:rPr lang="en-US" sz="1100" dirty="0" smtClean="0">
                          <a:effectLst/>
                        </a:rPr>
                        <a:t>begins</a:t>
                      </a:r>
                      <a:endParaRPr lang="en-US" sz="1100" dirty="0">
                        <a:effectLst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 dirty="0" smtClean="0">
                          <a:effectLst/>
                        </a:rPr>
                        <a:t>Review</a:t>
                      </a:r>
                      <a:r>
                        <a:rPr lang="en-US" sz="1100" baseline="0" dirty="0" smtClean="0">
                          <a:effectLst/>
                        </a:rPr>
                        <a:t> p</a:t>
                      </a:r>
                      <a:r>
                        <a:rPr lang="en-US" sz="1100" dirty="0" smtClean="0">
                          <a:effectLst/>
                        </a:rPr>
                        <a:t>eriod</a:t>
                      </a:r>
                      <a:r>
                        <a:rPr lang="en-US" sz="1100" baseline="0" dirty="0" smtClean="0">
                          <a:effectLst/>
                        </a:rPr>
                        <a:t> </a:t>
                      </a:r>
                      <a:r>
                        <a:rPr lang="en-US" sz="1100" dirty="0" smtClean="0">
                          <a:effectLst/>
                        </a:rPr>
                        <a:t>begins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80" marR="638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September </a:t>
                      </a: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80" marR="63880" marT="0" marB="0"/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 kern="1200" dirty="0" smtClean="0">
                          <a:effectLst/>
                        </a:rPr>
                        <a:t>Deadline for annual</a:t>
                      </a:r>
                      <a:r>
                        <a:rPr lang="en-US" sz="1100" kern="1200" baseline="0" dirty="0" smtClean="0">
                          <a:effectLst/>
                        </a:rPr>
                        <a:t> </a:t>
                      </a:r>
                      <a:r>
                        <a:rPr lang="en-US" sz="1100" kern="1200" dirty="0" smtClean="0">
                          <a:effectLst/>
                        </a:rPr>
                        <a:t>meeting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80" marR="638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</a:rPr>
                        <a:t>November 1</a:t>
                      </a:r>
                      <a:endParaRPr lang="en-US" sz="11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80" marR="63880" marT="0" marB="0"/>
                </a:tc>
                <a:tc>
                  <a:txBody>
                    <a:bodyPr/>
                    <a:lstStyle/>
                    <a:p>
                      <a:pPr marL="342900" marR="0" lvl="0" indent="-34290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 kern="1200" dirty="0" smtClean="0">
                          <a:effectLst/>
                        </a:rPr>
                        <a:t>Deadline for joint meeting on regional cost-shared projects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80" marR="638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December </a:t>
                      </a: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80" marR="63880" marT="0" marB="0"/>
                </a:tc>
                <a:tc>
                  <a:txBody>
                    <a:bodyPr/>
                    <a:lstStyle/>
                    <a:p>
                      <a:pPr marL="342900" marR="0" lvl="0" indent="-34290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 kern="1200" dirty="0" smtClean="0">
                          <a:effectLst/>
                        </a:rPr>
                        <a:t>Deadline for Interested Parties to submit information requests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80" marR="638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January 10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80" marR="63880" marT="0" marB="0"/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 dirty="0" smtClean="0">
                          <a:effectLst/>
                        </a:rPr>
                        <a:t>Deadline for Transmission Owners to respond to information requests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80" marR="638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January 31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80" marR="63880" marT="0" marB="0"/>
                </a:tc>
                <a:tc>
                  <a:txBody>
                    <a:bodyPr/>
                    <a:lstStyle/>
                    <a:p>
                      <a:pPr marL="342900" marR="0" lvl="0" indent="-34290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 kern="1200" dirty="0" smtClean="0">
                          <a:effectLst/>
                        </a:rPr>
                        <a:t>Deadline for Interested Parties to submit Informal Challenges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80" marR="638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February</a:t>
                      </a:r>
                      <a:r>
                        <a:rPr lang="en-US" sz="1100" baseline="0" dirty="0" smtClean="0">
                          <a:effectLst/>
                        </a:rPr>
                        <a:t> 28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80" marR="63880" marT="0" marB="0"/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 dirty="0">
                          <a:effectLst/>
                        </a:rPr>
                        <a:t>Deadline for Transmission Owners to respond to Informal Challenges </a:t>
                      </a:r>
                      <a:endParaRPr lang="en-US" sz="1100" dirty="0" smtClean="0">
                        <a:effectLst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 dirty="0" smtClean="0">
                          <a:effectLst/>
                        </a:rPr>
                        <a:t>Any rate </a:t>
                      </a:r>
                      <a:r>
                        <a:rPr lang="en-US" sz="1100" dirty="0">
                          <a:effectLst/>
                        </a:rPr>
                        <a:t>changes agreed to by the Transmission Owner </a:t>
                      </a:r>
                      <a:r>
                        <a:rPr lang="en-US" sz="1100" dirty="0" smtClean="0">
                          <a:effectLst/>
                        </a:rPr>
                        <a:t>will </a:t>
                      </a:r>
                      <a:r>
                        <a:rPr lang="en-US" sz="1100" dirty="0">
                          <a:effectLst/>
                        </a:rPr>
                        <a:t>be included in the </a:t>
                      </a:r>
                      <a:r>
                        <a:rPr lang="en-US" sz="1100" dirty="0" smtClean="0">
                          <a:effectLst/>
                        </a:rPr>
                        <a:t>Information Filing  and will be reflected</a:t>
                      </a:r>
                      <a:r>
                        <a:rPr lang="en-US" sz="1100" baseline="0" dirty="0" smtClean="0">
                          <a:effectLst/>
                        </a:rPr>
                        <a:t> in the Annual Update for the following Rate </a:t>
                      </a:r>
                      <a:r>
                        <a:rPr lang="en-US" sz="1100" baseline="0" dirty="0" smtClean="0">
                          <a:effectLst/>
                        </a:rPr>
                        <a:t>Year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80" marR="638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574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March 15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80" marR="63880" marT="0" marB="0"/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 dirty="0">
                          <a:effectLst/>
                        </a:rPr>
                        <a:t>Transmission Owners submit informational </a:t>
                      </a:r>
                      <a:r>
                        <a:rPr lang="en-US" sz="1100" dirty="0" smtClean="0">
                          <a:effectLst/>
                        </a:rPr>
                        <a:t>filing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80" marR="638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March 31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80" marR="63880" marT="0" marB="0"/>
                </a:tc>
                <a:tc>
                  <a:txBody>
                    <a:bodyPr/>
                    <a:lstStyle/>
                    <a:p>
                      <a:pPr marL="342900" marR="0" lvl="0" indent="-34290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 kern="1200" dirty="0" smtClean="0">
                          <a:effectLst/>
                        </a:rPr>
                        <a:t>Deadline for Interested Parties to file Formal Challenge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80" marR="638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94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6553"/>
            <a:ext cx="8229600" cy="1016950"/>
          </a:xfrm>
        </p:spPr>
        <p:txBody>
          <a:bodyPr/>
          <a:lstStyle/>
          <a:p>
            <a:pPr algn="ctr"/>
            <a:r>
              <a:rPr lang="en-US" sz="4000" b="1" dirty="0" smtClean="0"/>
              <a:t>2016 </a:t>
            </a:r>
            <a:r>
              <a:rPr lang="en-US" sz="4000" b="1" dirty="0" smtClean="0"/>
              <a:t>Attachment O Summary</a:t>
            </a:r>
            <a:endParaRPr lang="en-US" sz="4000" b="1" dirty="0"/>
          </a:p>
        </p:txBody>
      </p:sp>
      <p:grpSp>
        <p:nvGrpSpPr>
          <p:cNvPr id="3" name="Group 162"/>
          <p:cNvGrpSpPr>
            <a:grpSpLocks noChangeAspect="1"/>
          </p:cNvGrpSpPr>
          <p:nvPr/>
        </p:nvGrpSpPr>
        <p:grpSpPr bwMode="auto">
          <a:xfrm>
            <a:off x="1015268" y="1488281"/>
            <a:ext cx="7096125" cy="3881438"/>
            <a:chOff x="546" y="960"/>
            <a:chExt cx="4470" cy="2445"/>
          </a:xfrm>
        </p:grpSpPr>
        <p:sp>
          <p:nvSpPr>
            <p:cNvPr id="6" name="AutoShape 161"/>
            <p:cNvSpPr>
              <a:spLocks noChangeAspect="1" noChangeArrowheads="1" noTextEdit="1"/>
            </p:cNvSpPr>
            <p:nvPr/>
          </p:nvSpPr>
          <p:spPr bwMode="auto">
            <a:xfrm>
              <a:off x="558" y="960"/>
              <a:ext cx="4458" cy="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163"/>
            <p:cNvSpPr>
              <a:spLocks noChangeArrowheads="1"/>
            </p:cNvSpPr>
            <p:nvPr/>
          </p:nvSpPr>
          <p:spPr bwMode="auto">
            <a:xfrm>
              <a:off x="546" y="960"/>
              <a:ext cx="4458" cy="277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C4FF52"/>
                </a:solidFill>
              </a:endParaRPr>
            </a:p>
          </p:txBody>
        </p:sp>
        <p:sp>
          <p:nvSpPr>
            <p:cNvPr id="8" name="Rectangle 164"/>
            <p:cNvSpPr>
              <a:spLocks noChangeArrowheads="1"/>
            </p:cNvSpPr>
            <p:nvPr/>
          </p:nvSpPr>
          <p:spPr bwMode="auto">
            <a:xfrm>
              <a:off x="1725" y="982"/>
              <a:ext cx="507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Item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165"/>
            <p:cNvSpPr>
              <a:spLocks noChangeArrowheads="1"/>
            </p:cNvSpPr>
            <p:nvPr/>
          </p:nvSpPr>
          <p:spPr bwMode="auto">
            <a:xfrm>
              <a:off x="3931" y="982"/>
              <a:ext cx="543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Total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166"/>
            <p:cNvSpPr>
              <a:spLocks noChangeArrowheads="1"/>
            </p:cNvSpPr>
            <p:nvPr/>
          </p:nvSpPr>
          <p:spPr bwMode="auto">
            <a:xfrm>
              <a:off x="593" y="1248"/>
              <a:ext cx="1734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Transmission Plant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167"/>
            <p:cNvSpPr>
              <a:spLocks noChangeArrowheads="1"/>
            </p:cNvSpPr>
            <p:nvPr/>
          </p:nvSpPr>
          <p:spPr bwMode="auto">
            <a:xfrm>
              <a:off x="3848" y="1248"/>
              <a:ext cx="1019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139,784,977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ectangle 168"/>
            <p:cNvSpPr>
              <a:spLocks noChangeArrowheads="1"/>
            </p:cNvSpPr>
            <p:nvPr/>
          </p:nvSpPr>
          <p:spPr bwMode="auto">
            <a:xfrm>
              <a:off x="3400" y="1248"/>
              <a:ext cx="554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$     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169"/>
            <p:cNvSpPr>
              <a:spLocks noChangeArrowheads="1"/>
            </p:cNvSpPr>
            <p:nvPr/>
          </p:nvSpPr>
          <p:spPr bwMode="auto">
            <a:xfrm>
              <a:off x="3836" y="1248"/>
              <a:ext cx="153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70"/>
            <p:cNvSpPr>
              <a:spLocks noChangeArrowheads="1"/>
            </p:cNvSpPr>
            <p:nvPr/>
          </p:nvSpPr>
          <p:spPr bwMode="auto">
            <a:xfrm>
              <a:off x="593" y="1778"/>
              <a:ext cx="3361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Transmission Revenue Requirements: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171"/>
            <p:cNvSpPr>
              <a:spLocks noChangeArrowheads="1"/>
            </p:cNvSpPr>
            <p:nvPr/>
          </p:nvSpPr>
          <p:spPr bwMode="auto">
            <a:xfrm>
              <a:off x="593" y="2044"/>
              <a:ext cx="2371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Operation &amp; Maintenance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172"/>
            <p:cNvSpPr>
              <a:spLocks noChangeArrowheads="1"/>
            </p:cNvSpPr>
            <p:nvPr/>
          </p:nvSpPr>
          <p:spPr bwMode="auto">
            <a:xfrm>
              <a:off x="4061" y="2044"/>
              <a:ext cx="815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6,485,718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173"/>
            <p:cNvSpPr>
              <a:spLocks noChangeArrowheads="1"/>
            </p:cNvSpPr>
            <p:nvPr/>
          </p:nvSpPr>
          <p:spPr bwMode="auto">
            <a:xfrm>
              <a:off x="3400" y="2044"/>
              <a:ext cx="743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$         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174"/>
            <p:cNvSpPr>
              <a:spLocks noChangeArrowheads="1"/>
            </p:cNvSpPr>
            <p:nvPr/>
          </p:nvSpPr>
          <p:spPr bwMode="auto">
            <a:xfrm>
              <a:off x="4025" y="2044"/>
              <a:ext cx="153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175"/>
            <p:cNvSpPr>
              <a:spLocks noChangeArrowheads="1"/>
            </p:cNvSpPr>
            <p:nvPr/>
          </p:nvSpPr>
          <p:spPr bwMode="auto">
            <a:xfrm>
              <a:off x="593" y="2309"/>
              <a:ext cx="2396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Depreciation &amp; Amortization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176"/>
            <p:cNvSpPr>
              <a:spLocks noChangeArrowheads="1"/>
            </p:cNvSpPr>
            <p:nvPr/>
          </p:nvSpPr>
          <p:spPr bwMode="auto">
            <a:xfrm>
              <a:off x="4061" y="2309"/>
              <a:ext cx="815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2,973,049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177"/>
            <p:cNvSpPr>
              <a:spLocks noChangeArrowheads="1"/>
            </p:cNvSpPr>
            <p:nvPr/>
          </p:nvSpPr>
          <p:spPr bwMode="auto">
            <a:xfrm>
              <a:off x="3400" y="2309"/>
              <a:ext cx="743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$         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178"/>
            <p:cNvSpPr>
              <a:spLocks noChangeArrowheads="1"/>
            </p:cNvSpPr>
            <p:nvPr/>
          </p:nvSpPr>
          <p:spPr bwMode="auto">
            <a:xfrm>
              <a:off x="4025" y="2309"/>
              <a:ext cx="153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179"/>
            <p:cNvSpPr>
              <a:spLocks noChangeArrowheads="1"/>
            </p:cNvSpPr>
            <p:nvPr/>
          </p:nvSpPr>
          <p:spPr bwMode="auto">
            <a:xfrm>
              <a:off x="593" y="2575"/>
              <a:ext cx="1144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Other Taxes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180"/>
            <p:cNvSpPr>
              <a:spLocks noChangeArrowheads="1"/>
            </p:cNvSpPr>
            <p:nvPr/>
          </p:nvSpPr>
          <p:spPr bwMode="auto">
            <a:xfrm>
              <a:off x="4214" y="2575"/>
              <a:ext cx="651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 </a:t>
              </a:r>
              <a:r>
                <a:rPr kumimoji="0" lang="en-US" altLang="en-US" sz="2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73,961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181"/>
            <p:cNvSpPr>
              <a:spLocks noChangeArrowheads="1"/>
            </p:cNvSpPr>
            <p:nvPr/>
          </p:nvSpPr>
          <p:spPr bwMode="auto">
            <a:xfrm>
              <a:off x="3400" y="2575"/>
              <a:ext cx="932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$             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182"/>
            <p:cNvSpPr>
              <a:spLocks noChangeArrowheads="1"/>
            </p:cNvSpPr>
            <p:nvPr/>
          </p:nvSpPr>
          <p:spPr bwMode="auto">
            <a:xfrm>
              <a:off x="4214" y="2575"/>
              <a:ext cx="153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183"/>
            <p:cNvSpPr>
              <a:spLocks noChangeArrowheads="1"/>
            </p:cNvSpPr>
            <p:nvPr/>
          </p:nvSpPr>
          <p:spPr bwMode="auto">
            <a:xfrm>
              <a:off x="593" y="2840"/>
              <a:ext cx="557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Return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184"/>
            <p:cNvSpPr>
              <a:spLocks noChangeArrowheads="1"/>
            </p:cNvSpPr>
            <p:nvPr/>
          </p:nvSpPr>
          <p:spPr bwMode="auto">
            <a:xfrm>
              <a:off x="4061" y="2840"/>
              <a:ext cx="815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6,156,938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185"/>
            <p:cNvSpPr>
              <a:spLocks noChangeArrowheads="1"/>
            </p:cNvSpPr>
            <p:nvPr/>
          </p:nvSpPr>
          <p:spPr bwMode="auto">
            <a:xfrm>
              <a:off x="3400" y="2840"/>
              <a:ext cx="743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$         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186"/>
            <p:cNvSpPr>
              <a:spLocks noChangeArrowheads="1"/>
            </p:cNvSpPr>
            <p:nvPr/>
          </p:nvSpPr>
          <p:spPr bwMode="auto">
            <a:xfrm>
              <a:off x="4025" y="2840"/>
              <a:ext cx="45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187"/>
            <p:cNvSpPr>
              <a:spLocks noChangeArrowheads="1"/>
            </p:cNvSpPr>
            <p:nvPr/>
          </p:nvSpPr>
          <p:spPr bwMode="auto">
            <a:xfrm>
              <a:off x="593" y="3106"/>
              <a:ext cx="2654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Gross Revenue Requirements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Rectangle 188"/>
            <p:cNvSpPr>
              <a:spLocks noChangeArrowheads="1"/>
            </p:cNvSpPr>
            <p:nvPr/>
          </p:nvSpPr>
          <p:spPr bwMode="auto">
            <a:xfrm>
              <a:off x="3954" y="3106"/>
              <a:ext cx="917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15,689,666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Rectangle 189"/>
            <p:cNvSpPr>
              <a:spLocks noChangeArrowheads="1"/>
            </p:cNvSpPr>
            <p:nvPr/>
          </p:nvSpPr>
          <p:spPr bwMode="auto">
            <a:xfrm>
              <a:off x="3400" y="3106"/>
              <a:ext cx="649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$       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Rectangle 190"/>
            <p:cNvSpPr>
              <a:spLocks noChangeArrowheads="1"/>
            </p:cNvSpPr>
            <p:nvPr/>
          </p:nvSpPr>
          <p:spPr bwMode="auto">
            <a:xfrm>
              <a:off x="3931" y="3106"/>
              <a:ext cx="153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Rectangle 191"/>
            <p:cNvSpPr>
              <a:spLocks noChangeArrowheads="1"/>
            </p:cNvSpPr>
            <p:nvPr/>
          </p:nvSpPr>
          <p:spPr bwMode="auto">
            <a:xfrm>
              <a:off x="546" y="960"/>
              <a:ext cx="12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192"/>
            <p:cNvSpPr>
              <a:spLocks noChangeArrowheads="1"/>
            </p:cNvSpPr>
            <p:nvPr/>
          </p:nvSpPr>
          <p:spPr bwMode="auto">
            <a:xfrm>
              <a:off x="3294" y="960"/>
              <a:ext cx="12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Line 193"/>
            <p:cNvSpPr>
              <a:spLocks noChangeShapeType="1"/>
            </p:cNvSpPr>
            <p:nvPr/>
          </p:nvSpPr>
          <p:spPr bwMode="auto">
            <a:xfrm>
              <a:off x="558" y="960"/>
              <a:ext cx="444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194"/>
            <p:cNvSpPr>
              <a:spLocks noChangeArrowheads="1"/>
            </p:cNvSpPr>
            <p:nvPr/>
          </p:nvSpPr>
          <p:spPr bwMode="auto">
            <a:xfrm>
              <a:off x="558" y="960"/>
              <a:ext cx="4446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195"/>
            <p:cNvSpPr>
              <a:spLocks noChangeArrowheads="1"/>
            </p:cNvSpPr>
            <p:nvPr/>
          </p:nvSpPr>
          <p:spPr bwMode="auto">
            <a:xfrm>
              <a:off x="4992" y="960"/>
              <a:ext cx="12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Line 196"/>
            <p:cNvSpPr>
              <a:spLocks noChangeShapeType="1"/>
            </p:cNvSpPr>
            <p:nvPr/>
          </p:nvSpPr>
          <p:spPr bwMode="auto">
            <a:xfrm>
              <a:off x="3294" y="971"/>
              <a:ext cx="0" cy="26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Rectangle 197"/>
            <p:cNvSpPr>
              <a:spLocks noChangeArrowheads="1"/>
            </p:cNvSpPr>
            <p:nvPr/>
          </p:nvSpPr>
          <p:spPr bwMode="auto">
            <a:xfrm>
              <a:off x="3294" y="971"/>
              <a:ext cx="12" cy="2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Line 198"/>
            <p:cNvSpPr>
              <a:spLocks noChangeShapeType="1"/>
            </p:cNvSpPr>
            <p:nvPr/>
          </p:nvSpPr>
          <p:spPr bwMode="auto">
            <a:xfrm>
              <a:off x="558" y="1225"/>
              <a:ext cx="444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Rectangle 199"/>
            <p:cNvSpPr>
              <a:spLocks noChangeArrowheads="1"/>
            </p:cNvSpPr>
            <p:nvPr/>
          </p:nvSpPr>
          <p:spPr bwMode="auto">
            <a:xfrm>
              <a:off x="558" y="1225"/>
              <a:ext cx="4446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Line 200"/>
            <p:cNvSpPr>
              <a:spLocks noChangeShapeType="1"/>
            </p:cNvSpPr>
            <p:nvPr/>
          </p:nvSpPr>
          <p:spPr bwMode="auto">
            <a:xfrm>
              <a:off x="558" y="1491"/>
              <a:ext cx="4434" cy="0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Rectangle 201"/>
            <p:cNvSpPr>
              <a:spLocks noChangeArrowheads="1"/>
            </p:cNvSpPr>
            <p:nvPr/>
          </p:nvSpPr>
          <p:spPr bwMode="auto">
            <a:xfrm>
              <a:off x="558" y="1491"/>
              <a:ext cx="4434" cy="1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Line 202"/>
            <p:cNvSpPr>
              <a:spLocks noChangeShapeType="1"/>
            </p:cNvSpPr>
            <p:nvPr/>
          </p:nvSpPr>
          <p:spPr bwMode="auto">
            <a:xfrm>
              <a:off x="558" y="1756"/>
              <a:ext cx="4434" cy="0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203"/>
            <p:cNvSpPr>
              <a:spLocks noChangeArrowheads="1"/>
            </p:cNvSpPr>
            <p:nvPr/>
          </p:nvSpPr>
          <p:spPr bwMode="auto">
            <a:xfrm>
              <a:off x="558" y="1756"/>
              <a:ext cx="4434" cy="1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Line 204"/>
            <p:cNvSpPr>
              <a:spLocks noChangeShapeType="1"/>
            </p:cNvSpPr>
            <p:nvPr/>
          </p:nvSpPr>
          <p:spPr bwMode="auto">
            <a:xfrm>
              <a:off x="3294" y="1237"/>
              <a:ext cx="0" cy="530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205"/>
            <p:cNvSpPr>
              <a:spLocks noChangeArrowheads="1"/>
            </p:cNvSpPr>
            <p:nvPr/>
          </p:nvSpPr>
          <p:spPr bwMode="auto">
            <a:xfrm>
              <a:off x="3294" y="1237"/>
              <a:ext cx="12" cy="530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Line 206"/>
            <p:cNvSpPr>
              <a:spLocks noChangeShapeType="1"/>
            </p:cNvSpPr>
            <p:nvPr/>
          </p:nvSpPr>
          <p:spPr bwMode="auto">
            <a:xfrm>
              <a:off x="558" y="2022"/>
              <a:ext cx="4434" cy="0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Rectangle 207"/>
            <p:cNvSpPr>
              <a:spLocks noChangeArrowheads="1"/>
            </p:cNvSpPr>
            <p:nvPr/>
          </p:nvSpPr>
          <p:spPr bwMode="auto">
            <a:xfrm>
              <a:off x="558" y="2022"/>
              <a:ext cx="4434" cy="1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Line 208"/>
            <p:cNvSpPr>
              <a:spLocks noChangeShapeType="1"/>
            </p:cNvSpPr>
            <p:nvPr/>
          </p:nvSpPr>
          <p:spPr bwMode="auto">
            <a:xfrm>
              <a:off x="558" y="2287"/>
              <a:ext cx="4434" cy="0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Rectangle 209"/>
            <p:cNvSpPr>
              <a:spLocks noChangeArrowheads="1"/>
            </p:cNvSpPr>
            <p:nvPr/>
          </p:nvSpPr>
          <p:spPr bwMode="auto">
            <a:xfrm>
              <a:off x="558" y="2287"/>
              <a:ext cx="4434" cy="1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210"/>
            <p:cNvSpPr>
              <a:spLocks noChangeShapeType="1"/>
            </p:cNvSpPr>
            <p:nvPr/>
          </p:nvSpPr>
          <p:spPr bwMode="auto">
            <a:xfrm>
              <a:off x="558" y="2553"/>
              <a:ext cx="4434" cy="0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Rectangle 211"/>
            <p:cNvSpPr>
              <a:spLocks noChangeArrowheads="1"/>
            </p:cNvSpPr>
            <p:nvPr/>
          </p:nvSpPr>
          <p:spPr bwMode="auto">
            <a:xfrm>
              <a:off x="558" y="2553"/>
              <a:ext cx="4434" cy="1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Line 212"/>
            <p:cNvSpPr>
              <a:spLocks noChangeShapeType="1"/>
            </p:cNvSpPr>
            <p:nvPr/>
          </p:nvSpPr>
          <p:spPr bwMode="auto">
            <a:xfrm>
              <a:off x="558" y="2818"/>
              <a:ext cx="4434" cy="0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Rectangle 213"/>
            <p:cNvSpPr>
              <a:spLocks noChangeArrowheads="1"/>
            </p:cNvSpPr>
            <p:nvPr/>
          </p:nvSpPr>
          <p:spPr bwMode="auto">
            <a:xfrm>
              <a:off x="558" y="2818"/>
              <a:ext cx="4434" cy="1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Line 214"/>
            <p:cNvSpPr>
              <a:spLocks noChangeShapeType="1"/>
            </p:cNvSpPr>
            <p:nvPr/>
          </p:nvSpPr>
          <p:spPr bwMode="auto">
            <a:xfrm>
              <a:off x="558" y="3084"/>
              <a:ext cx="2736" cy="0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Rectangle 215"/>
            <p:cNvSpPr>
              <a:spLocks noChangeArrowheads="1"/>
            </p:cNvSpPr>
            <p:nvPr/>
          </p:nvSpPr>
          <p:spPr bwMode="auto">
            <a:xfrm>
              <a:off x="558" y="3084"/>
              <a:ext cx="2736" cy="1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Line 216"/>
            <p:cNvSpPr>
              <a:spLocks noChangeShapeType="1"/>
            </p:cNvSpPr>
            <p:nvPr/>
          </p:nvSpPr>
          <p:spPr bwMode="auto">
            <a:xfrm>
              <a:off x="3294" y="2033"/>
              <a:ext cx="0" cy="105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Rectangle 217"/>
            <p:cNvSpPr>
              <a:spLocks noChangeArrowheads="1"/>
            </p:cNvSpPr>
            <p:nvPr/>
          </p:nvSpPr>
          <p:spPr bwMode="auto">
            <a:xfrm>
              <a:off x="3294" y="2033"/>
              <a:ext cx="12" cy="105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Line 218"/>
            <p:cNvSpPr>
              <a:spLocks noChangeShapeType="1"/>
            </p:cNvSpPr>
            <p:nvPr/>
          </p:nvSpPr>
          <p:spPr bwMode="auto">
            <a:xfrm>
              <a:off x="3294" y="3084"/>
              <a:ext cx="17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Rectangle 219"/>
            <p:cNvSpPr>
              <a:spLocks noChangeArrowheads="1"/>
            </p:cNvSpPr>
            <p:nvPr/>
          </p:nvSpPr>
          <p:spPr bwMode="auto">
            <a:xfrm>
              <a:off x="3294" y="3084"/>
              <a:ext cx="1710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Line 220"/>
            <p:cNvSpPr>
              <a:spLocks noChangeShapeType="1"/>
            </p:cNvSpPr>
            <p:nvPr/>
          </p:nvSpPr>
          <p:spPr bwMode="auto">
            <a:xfrm>
              <a:off x="546" y="960"/>
              <a:ext cx="0" cy="24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Rectangle 221"/>
            <p:cNvSpPr>
              <a:spLocks noChangeArrowheads="1"/>
            </p:cNvSpPr>
            <p:nvPr/>
          </p:nvSpPr>
          <p:spPr bwMode="auto">
            <a:xfrm>
              <a:off x="546" y="960"/>
              <a:ext cx="12" cy="24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Line 222"/>
            <p:cNvSpPr>
              <a:spLocks noChangeShapeType="1"/>
            </p:cNvSpPr>
            <p:nvPr/>
          </p:nvSpPr>
          <p:spPr bwMode="auto">
            <a:xfrm>
              <a:off x="3294" y="3095"/>
              <a:ext cx="0" cy="254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Rectangle 223"/>
            <p:cNvSpPr>
              <a:spLocks noChangeArrowheads="1"/>
            </p:cNvSpPr>
            <p:nvPr/>
          </p:nvSpPr>
          <p:spPr bwMode="auto">
            <a:xfrm>
              <a:off x="3294" y="3095"/>
              <a:ext cx="12" cy="254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Line 224"/>
            <p:cNvSpPr>
              <a:spLocks noChangeShapeType="1"/>
            </p:cNvSpPr>
            <p:nvPr/>
          </p:nvSpPr>
          <p:spPr bwMode="auto">
            <a:xfrm>
              <a:off x="558" y="3349"/>
              <a:ext cx="444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Rectangle 225"/>
            <p:cNvSpPr>
              <a:spLocks noChangeArrowheads="1"/>
            </p:cNvSpPr>
            <p:nvPr/>
          </p:nvSpPr>
          <p:spPr bwMode="auto">
            <a:xfrm>
              <a:off x="558" y="3349"/>
              <a:ext cx="4446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Line 226"/>
            <p:cNvSpPr>
              <a:spLocks noChangeShapeType="1"/>
            </p:cNvSpPr>
            <p:nvPr/>
          </p:nvSpPr>
          <p:spPr bwMode="auto">
            <a:xfrm>
              <a:off x="4992" y="971"/>
              <a:ext cx="0" cy="238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Rectangle 227"/>
            <p:cNvSpPr>
              <a:spLocks noChangeArrowheads="1"/>
            </p:cNvSpPr>
            <p:nvPr/>
          </p:nvSpPr>
          <p:spPr bwMode="auto">
            <a:xfrm>
              <a:off x="4992" y="971"/>
              <a:ext cx="12" cy="238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Line 228"/>
            <p:cNvSpPr>
              <a:spLocks noChangeShapeType="1"/>
            </p:cNvSpPr>
            <p:nvPr/>
          </p:nvSpPr>
          <p:spPr bwMode="auto">
            <a:xfrm>
              <a:off x="546" y="336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Rectangle 229"/>
            <p:cNvSpPr>
              <a:spLocks noChangeArrowheads="1"/>
            </p:cNvSpPr>
            <p:nvPr/>
          </p:nvSpPr>
          <p:spPr bwMode="auto">
            <a:xfrm>
              <a:off x="546" y="3360"/>
              <a:ext cx="12" cy="1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Line 230"/>
            <p:cNvSpPr>
              <a:spLocks noChangeShapeType="1"/>
            </p:cNvSpPr>
            <p:nvPr/>
          </p:nvSpPr>
          <p:spPr bwMode="auto">
            <a:xfrm>
              <a:off x="3294" y="336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Rectangle 231"/>
            <p:cNvSpPr>
              <a:spLocks noChangeArrowheads="1"/>
            </p:cNvSpPr>
            <p:nvPr/>
          </p:nvSpPr>
          <p:spPr bwMode="auto">
            <a:xfrm>
              <a:off x="3294" y="3360"/>
              <a:ext cx="12" cy="1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Line 232"/>
            <p:cNvSpPr>
              <a:spLocks noChangeShapeType="1"/>
            </p:cNvSpPr>
            <p:nvPr/>
          </p:nvSpPr>
          <p:spPr bwMode="auto">
            <a:xfrm>
              <a:off x="4992" y="336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Rectangle 233"/>
            <p:cNvSpPr>
              <a:spLocks noChangeArrowheads="1"/>
            </p:cNvSpPr>
            <p:nvPr/>
          </p:nvSpPr>
          <p:spPr bwMode="auto">
            <a:xfrm>
              <a:off x="4992" y="3360"/>
              <a:ext cx="12" cy="1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Line 234"/>
            <p:cNvSpPr>
              <a:spLocks noChangeShapeType="1"/>
            </p:cNvSpPr>
            <p:nvPr/>
          </p:nvSpPr>
          <p:spPr bwMode="auto">
            <a:xfrm>
              <a:off x="5004" y="96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Rectangle 235"/>
            <p:cNvSpPr>
              <a:spLocks noChangeArrowheads="1"/>
            </p:cNvSpPr>
            <p:nvPr/>
          </p:nvSpPr>
          <p:spPr bwMode="auto">
            <a:xfrm>
              <a:off x="5004" y="960"/>
              <a:ext cx="12" cy="1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Line 236"/>
            <p:cNvSpPr>
              <a:spLocks noChangeShapeType="1"/>
            </p:cNvSpPr>
            <p:nvPr/>
          </p:nvSpPr>
          <p:spPr bwMode="auto">
            <a:xfrm>
              <a:off x="5004" y="1225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Rectangle 237"/>
            <p:cNvSpPr>
              <a:spLocks noChangeArrowheads="1"/>
            </p:cNvSpPr>
            <p:nvPr/>
          </p:nvSpPr>
          <p:spPr bwMode="auto">
            <a:xfrm>
              <a:off x="5004" y="1225"/>
              <a:ext cx="12" cy="12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Line 238"/>
            <p:cNvSpPr>
              <a:spLocks noChangeShapeType="1"/>
            </p:cNvSpPr>
            <p:nvPr/>
          </p:nvSpPr>
          <p:spPr bwMode="auto">
            <a:xfrm>
              <a:off x="5004" y="1491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Rectangle 239"/>
            <p:cNvSpPr>
              <a:spLocks noChangeArrowheads="1"/>
            </p:cNvSpPr>
            <p:nvPr/>
          </p:nvSpPr>
          <p:spPr bwMode="auto">
            <a:xfrm>
              <a:off x="5004" y="1491"/>
              <a:ext cx="12" cy="1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Line 240"/>
            <p:cNvSpPr>
              <a:spLocks noChangeShapeType="1"/>
            </p:cNvSpPr>
            <p:nvPr/>
          </p:nvSpPr>
          <p:spPr bwMode="auto">
            <a:xfrm>
              <a:off x="5004" y="1756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Rectangle 241"/>
            <p:cNvSpPr>
              <a:spLocks noChangeArrowheads="1"/>
            </p:cNvSpPr>
            <p:nvPr/>
          </p:nvSpPr>
          <p:spPr bwMode="auto">
            <a:xfrm>
              <a:off x="5004" y="1756"/>
              <a:ext cx="12" cy="1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Line 242"/>
            <p:cNvSpPr>
              <a:spLocks noChangeShapeType="1"/>
            </p:cNvSpPr>
            <p:nvPr/>
          </p:nvSpPr>
          <p:spPr bwMode="auto">
            <a:xfrm>
              <a:off x="5004" y="2022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Rectangle 243"/>
            <p:cNvSpPr>
              <a:spLocks noChangeArrowheads="1"/>
            </p:cNvSpPr>
            <p:nvPr/>
          </p:nvSpPr>
          <p:spPr bwMode="auto">
            <a:xfrm>
              <a:off x="5004" y="2022"/>
              <a:ext cx="12" cy="1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Line 244"/>
            <p:cNvSpPr>
              <a:spLocks noChangeShapeType="1"/>
            </p:cNvSpPr>
            <p:nvPr/>
          </p:nvSpPr>
          <p:spPr bwMode="auto">
            <a:xfrm>
              <a:off x="5004" y="228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Rectangle 245"/>
            <p:cNvSpPr>
              <a:spLocks noChangeArrowheads="1"/>
            </p:cNvSpPr>
            <p:nvPr/>
          </p:nvSpPr>
          <p:spPr bwMode="auto">
            <a:xfrm>
              <a:off x="5004" y="2287"/>
              <a:ext cx="12" cy="1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Line 246"/>
            <p:cNvSpPr>
              <a:spLocks noChangeShapeType="1"/>
            </p:cNvSpPr>
            <p:nvPr/>
          </p:nvSpPr>
          <p:spPr bwMode="auto">
            <a:xfrm>
              <a:off x="5004" y="2553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Rectangle 247"/>
            <p:cNvSpPr>
              <a:spLocks noChangeArrowheads="1"/>
            </p:cNvSpPr>
            <p:nvPr/>
          </p:nvSpPr>
          <p:spPr bwMode="auto">
            <a:xfrm>
              <a:off x="5004" y="2553"/>
              <a:ext cx="12" cy="1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Line 248"/>
            <p:cNvSpPr>
              <a:spLocks noChangeShapeType="1"/>
            </p:cNvSpPr>
            <p:nvPr/>
          </p:nvSpPr>
          <p:spPr bwMode="auto">
            <a:xfrm>
              <a:off x="5004" y="281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Rectangle 249"/>
            <p:cNvSpPr>
              <a:spLocks noChangeArrowheads="1"/>
            </p:cNvSpPr>
            <p:nvPr/>
          </p:nvSpPr>
          <p:spPr bwMode="auto">
            <a:xfrm>
              <a:off x="5004" y="2818"/>
              <a:ext cx="12" cy="1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Line 250"/>
            <p:cNvSpPr>
              <a:spLocks noChangeShapeType="1"/>
            </p:cNvSpPr>
            <p:nvPr/>
          </p:nvSpPr>
          <p:spPr bwMode="auto">
            <a:xfrm>
              <a:off x="5004" y="308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Rectangle 251"/>
            <p:cNvSpPr>
              <a:spLocks noChangeArrowheads="1"/>
            </p:cNvSpPr>
            <p:nvPr/>
          </p:nvSpPr>
          <p:spPr bwMode="auto">
            <a:xfrm>
              <a:off x="5004" y="3084"/>
              <a:ext cx="12" cy="1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Line 252"/>
            <p:cNvSpPr>
              <a:spLocks noChangeShapeType="1"/>
            </p:cNvSpPr>
            <p:nvPr/>
          </p:nvSpPr>
          <p:spPr bwMode="auto">
            <a:xfrm>
              <a:off x="5004" y="3349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Rectangle 253"/>
            <p:cNvSpPr>
              <a:spLocks noChangeArrowheads="1"/>
            </p:cNvSpPr>
            <p:nvPr/>
          </p:nvSpPr>
          <p:spPr bwMode="auto">
            <a:xfrm>
              <a:off x="5004" y="3349"/>
              <a:ext cx="12" cy="1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0347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944"/>
            <a:ext cx="8229600" cy="627063"/>
          </a:xfrm>
        </p:spPr>
        <p:txBody>
          <a:bodyPr/>
          <a:lstStyle/>
          <a:p>
            <a:pPr algn="ctr"/>
            <a:r>
              <a:rPr lang="en-US" sz="4000" b="1" dirty="0" smtClean="0"/>
              <a:t>Contact Information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5415"/>
            <a:ext cx="8229600" cy="4559423"/>
          </a:xfrm>
        </p:spPr>
        <p:txBody>
          <a:bodyPr/>
          <a:lstStyle/>
          <a:p>
            <a:r>
              <a:rPr lang="en-US" dirty="0" smtClean="0"/>
              <a:t>All requests for information must be submitted no later than December 1, </a:t>
            </a:r>
            <a:r>
              <a:rPr lang="en-US" dirty="0" smtClean="0"/>
              <a:t>2017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Requests must be submitted in writing to: </a:t>
            </a:r>
            <a:r>
              <a:rPr lang="en-US" dirty="0" smtClean="0">
                <a:hlinkClick r:id="rId2"/>
              </a:rPr>
              <a:t>theresay@wvpa.com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Questions and answers will be sent via e-mail to the requesting party and posted on the MISO website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13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4024</TotalTime>
  <Words>326</Words>
  <Application>Microsoft Office PowerPoint</Application>
  <PresentationFormat>On-screen Show (4:3)</PresentationFormat>
  <Paragraphs>80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ＭＳ Ｐゴシック</vt:lpstr>
      <vt:lpstr>Arial</vt:lpstr>
      <vt:lpstr>Calibri</vt:lpstr>
      <vt:lpstr>Gotham</vt:lpstr>
      <vt:lpstr>Gotham-Bold</vt:lpstr>
      <vt:lpstr>Gotham-Light</vt:lpstr>
      <vt:lpstr>Symbol</vt:lpstr>
      <vt:lpstr>Times New Roman</vt:lpstr>
      <vt:lpstr>Office Theme</vt:lpstr>
      <vt:lpstr>Annual Attachment O Stakeholder Meeting </vt:lpstr>
      <vt:lpstr>About Wabash Valley Power (WVPA)</vt:lpstr>
      <vt:lpstr>Joint Transmission System (JTS)</vt:lpstr>
      <vt:lpstr>Protocol Timeline</vt:lpstr>
      <vt:lpstr>2016 Attachment O Summary</vt:lpstr>
      <vt:lpstr>Contact Information</vt:lpstr>
    </vt:vector>
  </TitlesOfParts>
  <Company>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Creative Alliance May 19, 2011</dc:title>
  <dc:creator>Kate Williamson</dc:creator>
  <cp:lastModifiedBy>Theresa Young</cp:lastModifiedBy>
  <cp:revision>153</cp:revision>
  <cp:lastPrinted>2014-08-29T13:07:01Z</cp:lastPrinted>
  <dcterms:created xsi:type="dcterms:W3CDTF">2013-02-26T15:57:02Z</dcterms:created>
  <dcterms:modified xsi:type="dcterms:W3CDTF">2017-08-11T13:20:45Z</dcterms:modified>
</cp:coreProperties>
</file>