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68" r:id="rId3"/>
    <p:sldId id="269" r:id="rId4"/>
    <p:sldId id="271" r:id="rId5"/>
    <p:sldId id="263" r:id="rId6"/>
    <p:sldId id="272" r:id="rId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F52"/>
    <a:srgbClr val="99CC00"/>
    <a:srgbClr val="69BE02"/>
    <a:srgbClr val="45B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764" autoAdjust="0"/>
  </p:normalViewPr>
  <p:slideViewPr>
    <p:cSldViewPr snapToGrid="0" snapToObjects="1"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00A4806-3E62-5040-8540-564F765EAC33}" type="datetimeFigureOut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FD30B7-F0B5-4647-8AFE-681A84D72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18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657C5E-762B-224C-BC29-49B169EE070B}" type="datetimeFigureOut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DD7876-43FE-3848-8834-0FB94E2EE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24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23" y="344962"/>
            <a:ext cx="6915918" cy="1470025"/>
          </a:xfrm>
        </p:spPr>
        <p:txBody>
          <a:bodyPr/>
          <a:lstStyle>
            <a:lvl1pPr algn="r">
              <a:defRPr sz="3400" b="0" i="0">
                <a:solidFill>
                  <a:schemeClr val="bg1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870127" y="5777608"/>
            <a:ext cx="2625614" cy="650561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22771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EB23-2918-D44E-902B-23734B8B3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8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6DA08-DE01-A341-997F-EBCA8F99C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7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457200" y="6273800"/>
            <a:ext cx="1541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53221F19-E4C7-C047-9202-D08D09236D71}" type="slidenum">
              <a:rPr lang="en-US" sz="1600" i="1">
                <a:solidFill>
                  <a:srgbClr val="7F7F7F"/>
                </a:solidFill>
              </a:rPr>
              <a:pPr eaLnBrk="1" hangingPunct="1"/>
              <a:t>‹#›</a:t>
            </a:fld>
            <a:endParaRPr lang="en-US" sz="1600" i="1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otham-Light"/>
                <a:cs typeface="Gotham-Light"/>
              </a:defRPr>
            </a:lvl1pPr>
            <a:lvl2pPr>
              <a:defRPr b="0" i="0">
                <a:latin typeface="Gotham-Light"/>
                <a:cs typeface="Gotham-Light"/>
              </a:defRPr>
            </a:lvl2pPr>
            <a:lvl3pPr>
              <a:defRPr b="0" i="0">
                <a:latin typeface="Gotham-Light"/>
                <a:cs typeface="Gotham-Light"/>
              </a:defRPr>
            </a:lvl3pPr>
            <a:lvl4pPr>
              <a:defRPr b="0" i="0">
                <a:latin typeface="Gotham-Light"/>
                <a:cs typeface="Gotham-Light"/>
              </a:defRPr>
            </a:lvl4pPr>
            <a:lvl5pPr>
              <a:defRPr b="0" i="0">
                <a:latin typeface="Gotham-Light"/>
                <a:cs typeface="Gotham-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7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47C4-A685-A442-9411-5031D94BE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9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E496-68EE-4147-8666-03124D3F2B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5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021DD-B435-B743-B199-49E2E7307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4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AF1C-A9DE-A347-9D85-44E4B711FE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3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9B7E-C050-454A-8634-B9EFA10933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9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7190-C114-EC4A-8AF5-42BA8ABD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7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ABB2D-682A-D94C-9892-0BD156D321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5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90575"/>
            <a:ext cx="82296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30438"/>
            <a:ext cx="82296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126163"/>
            <a:ext cx="2133600" cy="595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 i="1" smtClean="0">
                <a:solidFill>
                  <a:srgbClr val="7F7F7F"/>
                </a:solidFill>
                <a:latin typeface="Gotham-Light"/>
                <a:ea typeface="+mn-ea"/>
                <a:cs typeface="Gotham-Light"/>
              </a:defRPr>
            </a:lvl1pPr>
          </a:lstStyle>
          <a:p>
            <a:pPr>
              <a:defRPr/>
            </a:pPr>
            <a:fld id="{313B48F2-A907-7D40-A596-C0FB26EB04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0" i="0" kern="1200">
          <a:solidFill>
            <a:schemeClr val="tx1"/>
          </a:solidFill>
          <a:latin typeface="Gotham-Bold"/>
          <a:ea typeface="ＭＳ Ｐゴシック" charset="0"/>
          <a:cs typeface="Gotham-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tham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tham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tham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tha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8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4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0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0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0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heresay@wvpa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446" y="344962"/>
            <a:ext cx="7456295" cy="1470025"/>
          </a:xfrm>
        </p:spPr>
        <p:txBody>
          <a:bodyPr/>
          <a:lstStyle/>
          <a:p>
            <a:r>
              <a:rPr lang="en-US" sz="3000" dirty="0" smtClean="0">
                <a:latin typeface="Gotham-Light"/>
                <a:cs typeface="Gotham-Light"/>
              </a:rPr>
              <a:t>Annual Attachment O Stakeholder Meeting</a:t>
            </a:r>
            <a:br>
              <a:rPr lang="en-US" sz="3000" dirty="0" smtClean="0">
                <a:latin typeface="Gotham-Light"/>
                <a:cs typeface="Gotham-Light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August 28,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212"/>
            <a:ext cx="8229600" cy="627063"/>
          </a:xfrm>
        </p:spPr>
        <p:txBody>
          <a:bodyPr/>
          <a:lstStyle/>
          <a:p>
            <a:pPr algn="ctr"/>
            <a:r>
              <a:rPr lang="en-US" sz="3600" b="1" dirty="0" smtClean="0"/>
              <a:t>About Wabash Valley Power (WVPA)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676"/>
            <a:ext cx="8229600" cy="4661023"/>
          </a:xfrm>
        </p:spPr>
        <p:txBody>
          <a:bodyPr/>
          <a:lstStyle/>
          <a:p>
            <a:r>
              <a:rPr lang="en-US" sz="2400" dirty="0" smtClean="0"/>
              <a:t>WVPA is a not-for-profit electric generation &amp; transmission company</a:t>
            </a:r>
          </a:p>
          <a:p>
            <a:endParaRPr lang="en-US" sz="2400" dirty="0" smtClean="0"/>
          </a:p>
          <a:p>
            <a:r>
              <a:rPr lang="en-US" sz="2400" dirty="0" smtClean="0"/>
              <a:t>Supplies its 23 rural electric distribution members with 100% of their wholesale power and transmission requirements</a:t>
            </a:r>
          </a:p>
          <a:p>
            <a:endParaRPr lang="en-US" sz="2400" dirty="0" smtClean="0"/>
          </a:p>
          <a:p>
            <a:r>
              <a:rPr lang="en-US" sz="2400" dirty="0" smtClean="0"/>
              <a:t>Members located in Indiana, Illinois and Missouri</a:t>
            </a:r>
          </a:p>
          <a:p>
            <a:endParaRPr lang="en-US" sz="2400" dirty="0" smtClean="0"/>
          </a:p>
          <a:p>
            <a:r>
              <a:rPr lang="en-US" sz="2400" dirty="0" smtClean="0"/>
              <a:t>Governed by members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943"/>
            <a:ext cx="8229600" cy="627063"/>
          </a:xfrm>
        </p:spPr>
        <p:txBody>
          <a:bodyPr/>
          <a:lstStyle/>
          <a:p>
            <a:pPr algn="ctr"/>
            <a:r>
              <a:rPr lang="en-US" sz="4000" b="1" dirty="0" smtClean="0"/>
              <a:t>Joint Transmission System (JTS)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92" y="1219200"/>
            <a:ext cx="8229600" cy="4665785"/>
          </a:xfrm>
        </p:spPr>
        <p:txBody>
          <a:bodyPr/>
          <a:lstStyle/>
          <a:p>
            <a:r>
              <a:rPr lang="en-US" sz="2000" dirty="0"/>
              <a:t>Joint Ownership in the JTS</a:t>
            </a:r>
          </a:p>
          <a:p>
            <a:pPr lvl="1"/>
            <a:r>
              <a:rPr lang="en-US" sz="2000" dirty="0" smtClean="0"/>
              <a:t>WVPA</a:t>
            </a:r>
            <a:endParaRPr lang="en-US" sz="2000" dirty="0"/>
          </a:p>
          <a:p>
            <a:pPr lvl="1"/>
            <a:r>
              <a:rPr lang="en-US" sz="2000" dirty="0" smtClean="0"/>
              <a:t>Indiana Municipal Power Agency (IMPA)</a:t>
            </a:r>
            <a:endParaRPr lang="en-US" sz="2000" dirty="0"/>
          </a:p>
          <a:p>
            <a:pPr lvl="1"/>
            <a:r>
              <a:rPr lang="en-US" sz="2000" dirty="0"/>
              <a:t>Duke Energy </a:t>
            </a:r>
            <a:r>
              <a:rPr lang="en-US" sz="2000" dirty="0" smtClean="0"/>
              <a:t>Indiana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WVPA’s </a:t>
            </a:r>
            <a:r>
              <a:rPr lang="en-US" sz="2000" dirty="0"/>
              <a:t>interest includes all rights to the use, output and capacity of the transmission and local facilities constituting the </a:t>
            </a:r>
            <a:r>
              <a:rPr lang="en-US" sz="2000" dirty="0" smtClean="0"/>
              <a:t>JTS</a:t>
            </a:r>
          </a:p>
          <a:p>
            <a:endParaRPr lang="en-US" sz="2000" dirty="0"/>
          </a:p>
          <a:p>
            <a:r>
              <a:rPr lang="en-US" sz="2000" dirty="0"/>
              <a:t>MISO schedules, manages and oversees use of the </a:t>
            </a:r>
            <a:r>
              <a:rPr lang="en-US" sz="2000" dirty="0" smtClean="0"/>
              <a:t>JTS</a:t>
            </a:r>
          </a:p>
          <a:p>
            <a:endParaRPr lang="en-US" sz="2000" dirty="0"/>
          </a:p>
          <a:p>
            <a:r>
              <a:rPr lang="en-US" sz="2000" dirty="0"/>
              <a:t>Duke primarily responsible for system operations, maintenance and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499"/>
            <a:ext cx="8229600" cy="627063"/>
          </a:xfrm>
        </p:spPr>
        <p:txBody>
          <a:bodyPr/>
          <a:lstStyle/>
          <a:p>
            <a:pPr algn="ctr"/>
            <a:r>
              <a:rPr lang="en-US" sz="4000" b="1" dirty="0" smtClean="0"/>
              <a:t>Protocol Timeline</a:t>
            </a:r>
            <a:endParaRPr lang="en-US" sz="4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714384"/>
              </p:ext>
            </p:extLst>
          </p:nvPr>
        </p:nvGraphicFramePr>
        <p:xfrm>
          <a:off x="457200" y="1055077"/>
          <a:ext cx="8229600" cy="47318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02000"/>
                <a:gridCol w="4927600"/>
              </a:tblGrid>
              <a:tr h="781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Action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n-US" sz="1600" dirty="0" smtClean="0">
                          <a:effectLst/>
                        </a:rPr>
                        <a:t>Historical)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June 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Posting of </a:t>
                      </a:r>
                      <a:r>
                        <a:rPr lang="en-US" sz="1100" dirty="0" smtClean="0">
                          <a:effectLst/>
                        </a:rPr>
                        <a:t>annual update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Information </a:t>
                      </a:r>
                      <a:r>
                        <a:rPr lang="en-US" sz="1100" dirty="0" smtClean="0">
                          <a:effectLst/>
                        </a:rPr>
                        <a:t>exchange period </a:t>
                      </a:r>
                      <a:r>
                        <a:rPr lang="en-US" sz="1100" dirty="0">
                          <a:effectLst/>
                        </a:rPr>
                        <a:t>begins.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</a:rPr>
                        <a:t>Review</a:t>
                      </a:r>
                      <a:r>
                        <a:rPr lang="en-US" sz="1100" baseline="0" dirty="0" smtClean="0">
                          <a:effectLst/>
                        </a:rPr>
                        <a:t> p</a:t>
                      </a:r>
                      <a:r>
                        <a:rPr lang="en-US" sz="1100" dirty="0" smtClean="0">
                          <a:effectLst/>
                        </a:rPr>
                        <a:t>eriod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begins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September </a:t>
                      </a: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annual</a:t>
                      </a:r>
                      <a:r>
                        <a:rPr lang="en-US" sz="1100" kern="1200" baseline="0" dirty="0" smtClean="0">
                          <a:effectLst/>
                        </a:rPr>
                        <a:t> </a:t>
                      </a:r>
                      <a:r>
                        <a:rPr lang="en-US" sz="1100" kern="1200" dirty="0" smtClean="0">
                          <a:effectLst/>
                        </a:rPr>
                        <a:t>meeting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November 1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joint meeting on regional cost-shared projects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December </a:t>
                      </a: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Interested Parties to submit information requests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January 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</a:rPr>
                        <a:t>Deadline for Transmission Owners to respond to information requests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January 31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Interested Parties to submit Informal Challenges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February</a:t>
                      </a:r>
                      <a:r>
                        <a:rPr lang="en-US" sz="1100" baseline="0" dirty="0" smtClean="0">
                          <a:effectLst/>
                        </a:rPr>
                        <a:t> 28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Deadline for Transmission Owners to respond to Informal Challenges 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</a:rPr>
                        <a:t>Any rate </a:t>
                      </a:r>
                      <a:r>
                        <a:rPr lang="en-US" sz="1100" dirty="0">
                          <a:effectLst/>
                        </a:rPr>
                        <a:t>changes agreed to by the Transmission Owner </a:t>
                      </a:r>
                      <a:r>
                        <a:rPr lang="en-US" sz="1100" dirty="0" smtClean="0">
                          <a:effectLst/>
                        </a:rPr>
                        <a:t>will </a:t>
                      </a:r>
                      <a:r>
                        <a:rPr lang="en-US" sz="1100" dirty="0">
                          <a:effectLst/>
                        </a:rPr>
                        <a:t>be included in the </a:t>
                      </a:r>
                      <a:r>
                        <a:rPr lang="en-US" sz="1100" dirty="0" smtClean="0">
                          <a:effectLst/>
                        </a:rPr>
                        <a:t>Information Filing  and will be reflected</a:t>
                      </a:r>
                      <a:r>
                        <a:rPr lang="en-US" sz="1100" baseline="0" dirty="0" smtClean="0">
                          <a:effectLst/>
                        </a:rPr>
                        <a:t> in the Annual Update for the following Rate Year.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</a:tr>
              <a:tr h="3757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March 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Transmission Owners submit informational </a:t>
                      </a:r>
                      <a:r>
                        <a:rPr lang="en-US" sz="1100" dirty="0" smtClean="0">
                          <a:effectLst/>
                        </a:rPr>
                        <a:t>filing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March 31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Interested Parties to file Formal Challenge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4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553"/>
            <a:ext cx="8229600" cy="1016950"/>
          </a:xfrm>
        </p:spPr>
        <p:txBody>
          <a:bodyPr/>
          <a:lstStyle/>
          <a:p>
            <a:pPr algn="ctr"/>
            <a:r>
              <a:rPr lang="en-US" sz="4000" b="1" dirty="0" smtClean="0"/>
              <a:t>2015 </a:t>
            </a:r>
            <a:r>
              <a:rPr lang="en-US" sz="4000" b="1" dirty="0" smtClean="0"/>
              <a:t>Attachment O Summary</a:t>
            </a:r>
            <a:endParaRPr lang="en-US" sz="4000" b="1" dirty="0"/>
          </a:p>
        </p:txBody>
      </p:sp>
      <p:grpSp>
        <p:nvGrpSpPr>
          <p:cNvPr id="3" name="Group 162"/>
          <p:cNvGrpSpPr>
            <a:grpSpLocks noChangeAspect="1"/>
          </p:cNvGrpSpPr>
          <p:nvPr/>
        </p:nvGrpSpPr>
        <p:grpSpPr bwMode="auto">
          <a:xfrm>
            <a:off x="1015268" y="1488281"/>
            <a:ext cx="7096125" cy="3881438"/>
            <a:chOff x="546" y="960"/>
            <a:chExt cx="4470" cy="2445"/>
          </a:xfrm>
        </p:grpSpPr>
        <p:sp>
          <p:nvSpPr>
            <p:cNvPr id="6" name="AutoShape 161"/>
            <p:cNvSpPr>
              <a:spLocks noChangeAspect="1" noChangeArrowheads="1" noTextEdit="1"/>
            </p:cNvSpPr>
            <p:nvPr/>
          </p:nvSpPr>
          <p:spPr bwMode="auto">
            <a:xfrm>
              <a:off x="558" y="960"/>
              <a:ext cx="4458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63"/>
            <p:cNvSpPr>
              <a:spLocks noChangeArrowheads="1"/>
            </p:cNvSpPr>
            <p:nvPr/>
          </p:nvSpPr>
          <p:spPr bwMode="auto">
            <a:xfrm>
              <a:off x="546" y="960"/>
              <a:ext cx="4458" cy="27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C4FF52"/>
                </a:solidFill>
              </a:endParaRPr>
            </a:p>
          </p:txBody>
        </p:sp>
        <p:sp>
          <p:nvSpPr>
            <p:cNvPr id="8" name="Rectangle 164"/>
            <p:cNvSpPr>
              <a:spLocks noChangeArrowheads="1"/>
            </p:cNvSpPr>
            <p:nvPr/>
          </p:nvSpPr>
          <p:spPr bwMode="auto">
            <a:xfrm>
              <a:off x="1725" y="982"/>
              <a:ext cx="5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Item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65"/>
            <p:cNvSpPr>
              <a:spLocks noChangeArrowheads="1"/>
            </p:cNvSpPr>
            <p:nvPr/>
          </p:nvSpPr>
          <p:spPr bwMode="auto">
            <a:xfrm>
              <a:off x="3931" y="982"/>
              <a:ext cx="54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Total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66"/>
            <p:cNvSpPr>
              <a:spLocks noChangeArrowheads="1"/>
            </p:cNvSpPr>
            <p:nvPr/>
          </p:nvSpPr>
          <p:spPr bwMode="auto">
            <a:xfrm>
              <a:off x="593" y="1248"/>
              <a:ext cx="173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Transmission Plant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67"/>
            <p:cNvSpPr>
              <a:spLocks noChangeArrowheads="1"/>
            </p:cNvSpPr>
            <p:nvPr/>
          </p:nvSpPr>
          <p:spPr bwMode="auto">
            <a:xfrm>
              <a:off x="3848" y="1248"/>
              <a:ext cx="101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136,640,102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68"/>
            <p:cNvSpPr>
              <a:spLocks noChangeArrowheads="1"/>
            </p:cNvSpPr>
            <p:nvPr/>
          </p:nvSpPr>
          <p:spPr bwMode="auto">
            <a:xfrm>
              <a:off x="3400" y="1248"/>
              <a:ext cx="55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69"/>
            <p:cNvSpPr>
              <a:spLocks noChangeArrowheads="1"/>
            </p:cNvSpPr>
            <p:nvPr/>
          </p:nvSpPr>
          <p:spPr bwMode="auto">
            <a:xfrm>
              <a:off x="3836" y="1248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70"/>
            <p:cNvSpPr>
              <a:spLocks noChangeArrowheads="1"/>
            </p:cNvSpPr>
            <p:nvPr/>
          </p:nvSpPr>
          <p:spPr bwMode="auto">
            <a:xfrm>
              <a:off x="593" y="1778"/>
              <a:ext cx="33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Transmission Revenue Requirements: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71"/>
            <p:cNvSpPr>
              <a:spLocks noChangeArrowheads="1"/>
            </p:cNvSpPr>
            <p:nvPr/>
          </p:nvSpPr>
          <p:spPr bwMode="auto">
            <a:xfrm>
              <a:off x="593" y="2044"/>
              <a:ext cx="237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Operation &amp; Maintenance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72"/>
            <p:cNvSpPr>
              <a:spLocks noChangeArrowheads="1"/>
            </p:cNvSpPr>
            <p:nvPr/>
          </p:nvSpPr>
          <p:spPr bwMode="auto">
            <a:xfrm>
              <a:off x="4061" y="2044"/>
              <a:ext cx="81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8,877,268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3"/>
            <p:cNvSpPr>
              <a:spLocks noChangeArrowheads="1"/>
            </p:cNvSpPr>
            <p:nvPr/>
          </p:nvSpPr>
          <p:spPr bwMode="auto">
            <a:xfrm>
              <a:off x="3400" y="2044"/>
              <a:ext cx="74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4"/>
            <p:cNvSpPr>
              <a:spLocks noChangeArrowheads="1"/>
            </p:cNvSpPr>
            <p:nvPr/>
          </p:nvSpPr>
          <p:spPr bwMode="auto">
            <a:xfrm>
              <a:off x="4025" y="2044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5"/>
            <p:cNvSpPr>
              <a:spLocks noChangeArrowheads="1"/>
            </p:cNvSpPr>
            <p:nvPr/>
          </p:nvSpPr>
          <p:spPr bwMode="auto">
            <a:xfrm>
              <a:off x="593" y="2309"/>
              <a:ext cx="2396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Depreciation &amp; Amortization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6"/>
            <p:cNvSpPr>
              <a:spLocks noChangeArrowheads="1"/>
            </p:cNvSpPr>
            <p:nvPr/>
          </p:nvSpPr>
          <p:spPr bwMode="auto">
            <a:xfrm>
              <a:off x="4061" y="2309"/>
              <a:ext cx="81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2,899,514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77"/>
            <p:cNvSpPr>
              <a:spLocks noChangeArrowheads="1"/>
            </p:cNvSpPr>
            <p:nvPr/>
          </p:nvSpPr>
          <p:spPr bwMode="auto">
            <a:xfrm>
              <a:off x="3400" y="2309"/>
              <a:ext cx="74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78"/>
            <p:cNvSpPr>
              <a:spLocks noChangeArrowheads="1"/>
            </p:cNvSpPr>
            <p:nvPr/>
          </p:nvSpPr>
          <p:spPr bwMode="auto">
            <a:xfrm>
              <a:off x="4025" y="2309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79"/>
            <p:cNvSpPr>
              <a:spLocks noChangeArrowheads="1"/>
            </p:cNvSpPr>
            <p:nvPr/>
          </p:nvSpPr>
          <p:spPr bwMode="auto">
            <a:xfrm>
              <a:off x="593" y="2575"/>
              <a:ext cx="114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Other Taxes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180"/>
            <p:cNvSpPr>
              <a:spLocks noChangeArrowheads="1"/>
            </p:cNvSpPr>
            <p:nvPr/>
          </p:nvSpPr>
          <p:spPr bwMode="auto">
            <a:xfrm>
              <a:off x="4214" y="2575"/>
              <a:ext cx="65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76,314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81"/>
            <p:cNvSpPr>
              <a:spLocks noChangeArrowheads="1"/>
            </p:cNvSpPr>
            <p:nvPr/>
          </p:nvSpPr>
          <p:spPr bwMode="auto">
            <a:xfrm>
              <a:off x="3400" y="2575"/>
              <a:ext cx="932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182"/>
            <p:cNvSpPr>
              <a:spLocks noChangeArrowheads="1"/>
            </p:cNvSpPr>
            <p:nvPr/>
          </p:nvSpPr>
          <p:spPr bwMode="auto">
            <a:xfrm>
              <a:off x="4214" y="2575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83"/>
            <p:cNvSpPr>
              <a:spLocks noChangeArrowheads="1"/>
            </p:cNvSpPr>
            <p:nvPr/>
          </p:nvSpPr>
          <p:spPr bwMode="auto">
            <a:xfrm>
              <a:off x="593" y="2840"/>
              <a:ext cx="557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Return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184"/>
            <p:cNvSpPr>
              <a:spLocks noChangeArrowheads="1"/>
            </p:cNvSpPr>
            <p:nvPr/>
          </p:nvSpPr>
          <p:spPr bwMode="auto">
            <a:xfrm>
              <a:off x="4061" y="2840"/>
              <a:ext cx="81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6,782,910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185"/>
            <p:cNvSpPr>
              <a:spLocks noChangeArrowheads="1"/>
            </p:cNvSpPr>
            <p:nvPr/>
          </p:nvSpPr>
          <p:spPr bwMode="auto">
            <a:xfrm>
              <a:off x="3400" y="2840"/>
              <a:ext cx="74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186"/>
            <p:cNvSpPr>
              <a:spLocks noChangeArrowheads="1"/>
            </p:cNvSpPr>
            <p:nvPr/>
          </p:nvSpPr>
          <p:spPr bwMode="auto">
            <a:xfrm>
              <a:off x="4025" y="2840"/>
              <a:ext cx="4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187"/>
            <p:cNvSpPr>
              <a:spLocks noChangeArrowheads="1"/>
            </p:cNvSpPr>
            <p:nvPr/>
          </p:nvSpPr>
          <p:spPr bwMode="auto">
            <a:xfrm>
              <a:off x="593" y="3106"/>
              <a:ext cx="265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Gross Revenue Requirements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188"/>
            <p:cNvSpPr>
              <a:spLocks noChangeArrowheads="1"/>
            </p:cNvSpPr>
            <p:nvPr/>
          </p:nvSpPr>
          <p:spPr bwMode="auto">
            <a:xfrm>
              <a:off x="3954" y="3106"/>
              <a:ext cx="917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18,636,006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189"/>
            <p:cNvSpPr>
              <a:spLocks noChangeArrowheads="1"/>
            </p:cNvSpPr>
            <p:nvPr/>
          </p:nvSpPr>
          <p:spPr bwMode="auto">
            <a:xfrm>
              <a:off x="3400" y="3106"/>
              <a:ext cx="64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190"/>
            <p:cNvSpPr>
              <a:spLocks noChangeArrowheads="1"/>
            </p:cNvSpPr>
            <p:nvPr/>
          </p:nvSpPr>
          <p:spPr bwMode="auto">
            <a:xfrm>
              <a:off x="3931" y="3106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191"/>
            <p:cNvSpPr>
              <a:spLocks noChangeArrowheads="1"/>
            </p:cNvSpPr>
            <p:nvPr/>
          </p:nvSpPr>
          <p:spPr bwMode="auto">
            <a:xfrm>
              <a:off x="546" y="960"/>
              <a:ext cx="12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192"/>
            <p:cNvSpPr>
              <a:spLocks noChangeArrowheads="1"/>
            </p:cNvSpPr>
            <p:nvPr/>
          </p:nvSpPr>
          <p:spPr bwMode="auto">
            <a:xfrm>
              <a:off x="3294" y="960"/>
              <a:ext cx="12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93"/>
            <p:cNvSpPr>
              <a:spLocks noChangeShapeType="1"/>
            </p:cNvSpPr>
            <p:nvPr/>
          </p:nvSpPr>
          <p:spPr bwMode="auto">
            <a:xfrm>
              <a:off x="558" y="960"/>
              <a:ext cx="444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94"/>
            <p:cNvSpPr>
              <a:spLocks noChangeArrowheads="1"/>
            </p:cNvSpPr>
            <p:nvPr/>
          </p:nvSpPr>
          <p:spPr bwMode="auto">
            <a:xfrm>
              <a:off x="558" y="960"/>
              <a:ext cx="444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195"/>
            <p:cNvSpPr>
              <a:spLocks noChangeArrowheads="1"/>
            </p:cNvSpPr>
            <p:nvPr/>
          </p:nvSpPr>
          <p:spPr bwMode="auto">
            <a:xfrm>
              <a:off x="4992" y="960"/>
              <a:ext cx="12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96"/>
            <p:cNvSpPr>
              <a:spLocks noChangeShapeType="1"/>
            </p:cNvSpPr>
            <p:nvPr/>
          </p:nvSpPr>
          <p:spPr bwMode="auto">
            <a:xfrm>
              <a:off x="3294" y="971"/>
              <a:ext cx="0" cy="2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197"/>
            <p:cNvSpPr>
              <a:spLocks noChangeArrowheads="1"/>
            </p:cNvSpPr>
            <p:nvPr/>
          </p:nvSpPr>
          <p:spPr bwMode="auto">
            <a:xfrm>
              <a:off x="3294" y="971"/>
              <a:ext cx="12" cy="2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198"/>
            <p:cNvSpPr>
              <a:spLocks noChangeShapeType="1"/>
            </p:cNvSpPr>
            <p:nvPr/>
          </p:nvSpPr>
          <p:spPr bwMode="auto">
            <a:xfrm>
              <a:off x="558" y="1225"/>
              <a:ext cx="444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199"/>
            <p:cNvSpPr>
              <a:spLocks noChangeArrowheads="1"/>
            </p:cNvSpPr>
            <p:nvPr/>
          </p:nvSpPr>
          <p:spPr bwMode="auto">
            <a:xfrm>
              <a:off x="558" y="1225"/>
              <a:ext cx="444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00"/>
            <p:cNvSpPr>
              <a:spLocks noChangeShapeType="1"/>
            </p:cNvSpPr>
            <p:nvPr/>
          </p:nvSpPr>
          <p:spPr bwMode="auto">
            <a:xfrm>
              <a:off x="558" y="1491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201"/>
            <p:cNvSpPr>
              <a:spLocks noChangeArrowheads="1"/>
            </p:cNvSpPr>
            <p:nvPr/>
          </p:nvSpPr>
          <p:spPr bwMode="auto">
            <a:xfrm>
              <a:off x="558" y="1491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02"/>
            <p:cNvSpPr>
              <a:spLocks noChangeShapeType="1"/>
            </p:cNvSpPr>
            <p:nvPr/>
          </p:nvSpPr>
          <p:spPr bwMode="auto">
            <a:xfrm>
              <a:off x="558" y="1756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03"/>
            <p:cNvSpPr>
              <a:spLocks noChangeArrowheads="1"/>
            </p:cNvSpPr>
            <p:nvPr/>
          </p:nvSpPr>
          <p:spPr bwMode="auto">
            <a:xfrm>
              <a:off x="558" y="1756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04"/>
            <p:cNvSpPr>
              <a:spLocks noChangeShapeType="1"/>
            </p:cNvSpPr>
            <p:nvPr/>
          </p:nvSpPr>
          <p:spPr bwMode="auto">
            <a:xfrm>
              <a:off x="3294" y="1237"/>
              <a:ext cx="0" cy="53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05"/>
            <p:cNvSpPr>
              <a:spLocks noChangeArrowheads="1"/>
            </p:cNvSpPr>
            <p:nvPr/>
          </p:nvSpPr>
          <p:spPr bwMode="auto">
            <a:xfrm>
              <a:off x="3294" y="1237"/>
              <a:ext cx="12" cy="53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06"/>
            <p:cNvSpPr>
              <a:spLocks noChangeShapeType="1"/>
            </p:cNvSpPr>
            <p:nvPr/>
          </p:nvSpPr>
          <p:spPr bwMode="auto">
            <a:xfrm>
              <a:off x="558" y="2022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207"/>
            <p:cNvSpPr>
              <a:spLocks noChangeArrowheads="1"/>
            </p:cNvSpPr>
            <p:nvPr/>
          </p:nvSpPr>
          <p:spPr bwMode="auto">
            <a:xfrm>
              <a:off x="558" y="2022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08"/>
            <p:cNvSpPr>
              <a:spLocks noChangeShapeType="1"/>
            </p:cNvSpPr>
            <p:nvPr/>
          </p:nvSpPr>
          <p:spPr bwMode="auto">
            <a:xfrm>
              <a:off x="558" y="2287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09"/>
            <p:cNvSpPr>
              <a:spLocks noChangeArrowheads="1"/>
            </p:cNvSpPr>
            <p:nvPr/>
          </p:nvSpPr>
          <p:spPr bwMode="auto">
            <a:xfrm>
              <a:off x="558" y="2287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10"/>
            <p:cNvSpPr>
              <a:spLocks noChangeShapeType="1"/>
            </p:cNvSpPr>
            <p:nvPr/>
          </p:nvSpPr>
          <p:spPr bwMode="auto">
            <a:xfrm>
              <a:off x="558" y="2553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11"/>
            <p:cNvSpPr>
              <a:spLocks noChangeArrowheads="1"/>
            </p:cNvSpPr>
            <p:nvPr/>
          </p:nvSpPr>
          <p:spPr bwMode="auto">
            <a:xfrm>
              <a:off x="558" y="2553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12"/>
            <p:cNvSpPr>
              <a:spLocks noChangeShapeType="1"/>
            </p:cNvSpPr>
            <p:nvPr/>
          </p:nvSpPr>
          <p:spPr bwMode="auto">
            <a:xfrm>
              <a:off x="558" y="2818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13"/>
            <p:cNvSpPr>
              <a:spLocks noChangeArrowheads="1"/>
            </p:cNvSpPr>
            <p:nvPr/>
          </p:nvSpPr>
          <p:spPr bwMode="auto">
            <a:xfrm>
              <a:off x="558" y="2818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14"/>
            <p:cNvSpPr>
              <a:spLocks noChangeShapeType="1"/>
            </p:cNvSpPr>
            <p:nvPr/>
          </p:nvSpPr>
          <p:spPr bwMode="auto">
            <a:xfrm>
              <a:off x="558" y="3084"/>
              <a:ext cx="2736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15"/>
            <p:cNvSpPr>
              <a:spLocks noChangeArrowheads="1"/>
            </p:cNvSpPr>
            <p:nvPr/>
          </p:nvSpPr>
          <p:spPr bwMode="auto">
            <a:xfrm>
              <a:off x="558" y="3084"/>
              <a:ext cx="2736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16"/>
            <p:cNvSpPr>
              <a:spLocks noChangeShapeType="1"/>
            </p:cNvSpPr>
            <p:nvPr/>
          </p:nvSpPr>
          <p:spPr bwMode="auto">
            <a:xfrm>
              <a:off x="3294" y="2033"/>
              <a:ext cx="0" cy="105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217"/>
            <p:cNvSpPr>
              <a:spLocks noChangeArrowheads="1"/>
            </p:cNvSpPr>
            <p:nvPr/>
          </p:nvSpPr>
          <p:spPr bwMode="auto">
            <a:xfrm>
              <a:off x="3294" y="2033"/>
              <a:ext cx="12" cy="105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18"/>
            <p:cNvSpPr>
              <a:spLocks noChangeShapeType="1"/>
            </p:cNvSpPr>
            <p:nvPr/>
          </p:nvSpPr>
          <p:spPr bwMode="auto">
            <a:xfrm>
              <a:off x="3294" y="3084"/>
              <a:ext cx="17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219"/>
            <p:cNvSpPr>
              <a:spLocks noChangeArrowheads="1"/>
            </p:cNvSpPr>
            <p:nvPr/>
          </p:nvSpPr>
          <p:spPr bwMode="auto">
            <a:xfrm>
              <a:off x="3294" y="3084"/>
              <a:ext cx="1710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20"/>
            <p:cNvSpPr>
              <a:spLocks noChangeShapeType="1"/>
            </p:cNvSpPr>
            <p:nvPr/>
          </p:nvSpPr>
          <p:spPr bwMode="auto">
            <a:xfrm>
              <a:off x="546" y="960"/>
              <a:ext cx="0" cy="2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21"/>
            <p:cNvSpPr>
              <a:spLocks noChangeArrowheads="1"/>
            </p:cNvSpPr>
            <p:nvPr/>
          </p:nvSpPr>
          <p:spPr bwMode="auto">
            <a:xfrm>
              <a:off x="546" y="960"/>
              <a:ext cx="12" cy="2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222"/>
            <p:cNvSpPr>
              <a:spLocks noChangeShapeType="1"/>
            </p:cNvSpPr>
            <p:nvPr/>
          </p:nvSpPr>
          <p:spPr bwMode="auto">
            <a:xfrm>
              <a:off x="3294" y="3095"/>
              <a:ext cx="0" cy="254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223"/>
            <p:cNvSpPr>
              <a:spLocks noChangeArrowheads="1"/>
            </p:cNvSpPr>
            <p:nvPr/>
          </p:nvSpPr>
          <p:spPr bwMode="auto">
            <a:xfrm>
              <a:off x="3294" y="3095"/>
              <a:ext cx="12" cy="25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224"/>
            <p:cNvSpPr>
              <a:spLocks noChangeShapeType="1"/>
            </p:cNvSpPr>
            <p:nvPr/>
          </p:nvSpPr>
          <p:spPr bwMode="auto">
            <a:xfrm>
              <a:off x="558" y="3349"/>
              <a:ext cx="444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25"/>
            <p:cNvSpPr>
              <a:spLocks noChangeArrowheads="1"/>
            </p:cNvSpPr>
            <p:nvPr/>
          </p:nvSpPr>
          <p:spPr bwMode="auto">
            <a:xfrm>
              <a:off x="558" y="3349"/>
              <a:ext cx="444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226"/>
            <p:cNvSpPr>
              <a:spLocks noChangeShapeType="1"/>
            </p:cNvSpPr>
            <p:nvPr/>
          </p:nvSpPr>
          <p:spPr bwMode="auto">
            <a:xfrm>
              <a:off x="4992" y="971"/>
              <a:ext cx="0" cy="23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227"/>
            <p:cNvSpPr>
              <a:spLocks noChangeArrowheads="1"/>
            </p:cNvSpPr>
            <p:nvPr/>
          </p:nvSpPr>
          <p:spPr bwMode="auto">
            <a:xfrm>
              <a:off x="4992" y="971"/>
              <a:ext cx="12" cy="238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228"/>
            <p:cNvSpPr>
              <a:spLocks noChangeShapeType="1"/>
            </p:cNvSpPr>
            <p:nvPr/>
          </p:nvSpPr>
          <p:spPr bwMode="auto">
            <a:xfrm>
              <a:off x="546" y="33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229"/>
            <p:cNvSpPr>
              <a:spLocks noChangeArrowheads="1"/>
            </p:cNvSpPr>
            <p:nvPr/>
          </p:nvSpPr>
          <p:spPr bwMode="auto">
            <a:xfrm>
              <a:off x="546" y="3360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230"/>
            <p:cNvSpPr>
              <a:spLocks noChangeShapeType="1"/>
            </p:cNvSpPr>
            <p:nvPr/>
          </p:nvSpPr>
          <p:spPr bwMode="auto">
            <a:xfrm>
              <a:off x="3294" y="33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231"/>
            <p:cNvSpPr>
              <a:spLocks noChangeArrowheads="1"/>
            </p:cNvSpPr>
            <p:nvPr/>
          </p:nvSpPr>
          <p:spPr bwMode="auto">
            <a:xfrm>
              <a:off x="3294" y="3360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232"/>
            <p:cNvSpPr>
              <a:spLocks noChangeShapeType="1"/>
            </p:cNvSpPr>
            <p:nvPr/>
          </p:nvSpPr>
          <p:spPr bwMode="auto">
            <a:xfrm>
              <a:off x="4992" y="33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233"/>
            <p:cNvSpPr>
              <a:spLocks noChangeArrowheads="1"/>
            </p:cNvSpPr>
            <p:nvPr/>
          </p:nvSpPr>
          <p:spPr bwMode="auto">
            <a:xfrm>
              <a:off x="4992" y="3360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234"/>
            <p:cNvSpPr>
              <a:spLocks noChangeShapeType="1"/>
            </p:cNvSpPr>
            <p:nvPr/>
          </p:nvSpPr>
          <p:spPr bwMode="auto">
            <a:xfrm>
              <a:off x="5004" y="9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235"/>
            <p:cNvSpPr>
              <a:spLocks noChangeArrowheads="1"/>
            </p:cNvSpPr>
            <p:nvPr/>
          </p:nvSpPr>
          <p:spPr bwMode="auto">
            <a:xfrm>
              <a:off x="5004" y="960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236"/>
            <p:cNvSpPr>
              <a:spLocks noChangeShapeType="1"/>
            </p:cNvSpPr>
            <p:nvPr/>
          </p:nvSpPr>
          <p:spPr bwMode="auto">
            <a:xfrm>
              <a:off x="5004" y="122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237"/>
            <p:cNvSpPr>
              <a:spLocks noChangeArrowheads="1"/>
            </p:cNvSpPr>
            <p:nvPr/>
          </p:nvSpPr>
          <p:spPr bwMode="auto">
            <a:xfrm>
              <a:off x="5004" y="1225"/>
              <a:ext cx="12" cy="1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238"/>
            <p:cNvSpPr>
              <a:spLocks noChangeShapeType="1"/>
            </p:cNvSpPr>
            <p:nvPr/>
          </p:nvSpPr>
          <p:spPr bwMode="auto">
            <a:xfrm>
              <a:off x="5004" y="149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239"/>
            <p:cNvSpPr>
              <a:spLocks noChangeArrowheads="1"/>
            </p:cNvSpPr>
            <p:nvPr/>
          </p:nvSpPr>
          <p:spPr bwMode="auto">
            <a:xfrm>
              <a:off x="5004" y="1491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240"/>
            <p:cNvSpPr>
              <a:spLocks noChangeShapeType="1"/>
            </p:cNvSpPr>
            <p:nvPr/>
          </p:nvSpPr>
          <p:spPr bwMode="auto">
            <a:xfrm>
              <a:off x="5004" y="17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241"/>
            <p:cNvSpPr>
              <a:spLocks noChangeArrowheads="1"/>
            </p:cNvSpPr>
            <p:nvPr/>
          </p:nvSpPr>
          <p:spPr bwMode="auto">
            <a:xfrm>
              <a:off x="5004" y="1756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42"/>
            <p:cNvSpPr>
              <a:spLocks noChangeShapeType="1"/>
            </p:cNvSpPr>
            <p:nvPr/>
          </p:nvSpPr>
          <p:spPr bwMode="auto">
            <a:xfrm>
              <a:off x="5004" y="20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243"/>
            <p:cNvSpPr>
              <a:spLocks noChangeArrowheads="1"/>
            </p:cNvSpPr>
            <p:nvPr/>
          </p:nvSpPr>
          <p:spPr bwMode="auto">
            <a:xfrm>
              <a:off x="5004" y="2022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44"/>
            <p:cNvSpPr>
              <a:spLocks noChangeShapeType="1"/>
            </p:cNvSpPr>
            <p:nvPr/>
          </p:nvSpPr>
          <p:spPr bwMode="auto">
            <a:xfrm>
              <a:off x="5004" y="228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245"/>
            <p:cNvSpPr>
              <a:spLocks noChangeArrowheads="1"/>
            </p:cNvSpPr>
            <p:nvPr/>
          </p:nvSpPr>
          <p:spPr bwMode="auto">
            <a:xfrm>
              <a:off x="5004" y="2287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46"/>
            <p:cNvSpPr>
              <a:spLocks noChangeShapeType="1"/>
            </p:cNvSpPr>
            <p:nvPr/>
          </p:nvSpPr>
          <p:spPr bwMode="auto">
            <a:xfrm>
              <a:off x="5004" y="25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247"/>
            <p:cNvSpPr>
              <a:spLocks noChangeArrowheads="1"/>
            </p:cNvSpPr>
            <p:nvPr/>
          </p:nvSpPr>
          <p:spPr bwMode="auto">
            <a:xfrm>
              <a:off x="5004" y="2553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48"/>
            <p:cNvSpPr>
              <a:spLocks noChangeShapeType="1"/>
            </p:cNvSpPr>
            <p:nvPr/>
          </p:nvSpPr>
          <p:spPr bwMode="auto">
            <a:xfrm>
              <a:off x="5004" y="281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249"/>
            <p:cNvSpPr>
              <a:spLocks noChangeArrowheads="1"/>
            </p:cNvSpPr>
            <p:nvPr/>
          </p:nvSpPr>
          <p:spPr bwMode="auto">
            <a:xfrm>
              <a:off x="5004" y="2818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250"/>
            <p:cNvSpPr>
              <a:spLocks noChangeShapeType="1"/>
            </p:cNvSpPr>
            <p:nvPr/>
          </p:nvSpPr>
          <p:spPr bwMode="auto">
            <a:xfrm>
              <a:off x="5004" y="308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251"/>
            <p:cNvSpPr>
              <a:spLocks noChangeArrowheads="1"/>
            </p:cNvSpPr>
            <p:nvPr/>
          </p:nvSpPr>
          <p:spPr bwMode="auto">
            <a:xfrm>
              <a:off x="5004" y="3084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252"/>
            <p:cNvSpPr>
              <a:spLocks noChangeShapeType="1"/>
            </p:cNvSpPr>
            <p:nvPr/>
          </p:nvSpPr>
          <p:spPr bwMode="auto">
            <a:xfrm>
              <a:off x="5004" y="33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253"/>
            <p:cNvSpPr>
              <a:spLocks noChangeArrowheads="1"/>
            </p:cNvSpPr>
            <p:nvPr/>
          </p:nvSpPr>
          <p:spPr bwMode="auto">
            <a:xfrm>
              <a:off x="5004" y="3349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34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944"/>
            <a:ext cx="8229600" cy="627063"/>
          </a:xfrm>
        </p:spPr>
        <p:txBody>
          <a:bodyPr/>
          <a:lstStyle/>
          <a:p>
            <a:pPr algn="ctr"/>
            <a:r>
              <a:rPr lang="en-US" sz="4000" b="1" dirty="0" smtClean="0"/>
              <a:t>Contact Information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415"/>
            <a:ext cx="8229600" cy="4559423"/>
          </a:xfrm>
        </p:spPr>
        <p:txBody>
          <a:bodyPr/>
          <a:lstStyle/>
          <a:p>
            <a:r>
              <a:rPr lang="en-US" dirty="0" smtClean="0"/>
              <a:t>All requests for information must be submitted no later than December 1, </a:t>
            </a:r>
            <a:r>
              <a:rPr lang="en-US" dirty="0" smtClean="0"/>
              <a:t>2016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Requests must be submitted in writing to: </a:t>
            </a:r>
            <a:r>
              <a:rPr lang="en-US" dirty="0" smtClean="0">
                <a:hlinkClick r:id="rId2"/>
              </a:rPr>
              <a:t>theresay@wvpa.com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 and answers will be sent via e-mail to the requesting party and posted on the MISO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4017</TotalTime>
  <Words>329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Annual Attachment O Stakeholder Meeting </vt:lpstr>
      <vt:lpstr>About Wabash Valley Power (WVPA)</vt:lpstr>
      <vt:lpstr>Joint Transmission System (JTS)</vt:lpstr>
      <vt:lpstr>Protocol Timeline</vt:lpstr>
      <vt:lpstr>2015 Attachment O Summary</vt:lpstr>
      <vt:lpstr>Contact Information</vt:lpstr>
    </vt:vector>
  </TitlesOfParts>
  <Company>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Alliance May 19, 2011</dc:title>
  <dc:creator>Kate Williamson</dc:creator>
  <cp:lastModifiedBy>Theresa Young</cp:lastModifiedBy>
  <cp:revision>151</cp:revision>
  <cp:lastPrinted>2014-08-29T13:07:01Z</cp:lastPrinted>
  <dcterms:created xsi:type="dcterms:W3CDTF">2013-02-26T15:57:02Z</dcterms:created>
  <dcterms:modified xsi:type="dcterms:W3CDTF">2016-09-08T13:25:06Z</dcterms:modified>
</cp:coreProperties>
</file>