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0"/>
  </p:notesMasterIdLst>
  <p:sldIdLst>
    <p:sldId id="256" r:id="rId7"/>
    <p:sldId id="261" r:id="rId8"/>
    <p:sldId id="263" r:id="rId9"/>
    <p:sldId id="279" r:id="rId10"/>
    <p:sldId id="267" r:id="rId11"/>
    <p:sldId id="272" r:id="rId12"/>
    <p:sldId id="275" r:id="rId13"/>
    <p:sldId id="277" r:id="rId14"/>
    <p:sldId id="268" r:id="rId15"/>
    <p:sldId id="278" r:id="rId16"/>
    <p:sldId id="269" r:id="rId17"/>
    <p:sldId id="270" r:id="rId18"/>
    <p:sldId id="273"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09" autoAdjust="0"/>
  </p:normalViewPr>
  <p:slideViewPr>
    <p:cSldViewPr>
      <p:cViewPr>
        <p:scale>
          <a:sx n="99" d="100"/>
          <a:sy n="99" d="100"/>
        </p:scale>
        <p:origin x="-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16" y="-65"/>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03C5185-5AC2-4BFA-9CF8-3039F0B67EF9}" type="datetimeFigureOut">
              <a:rPr lang="en-US" smtClean="0"/>
              <a:pPr/>
              <a:t>10/16/2017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B620CEE-9F6C-47B9-B21E-8DEAAE94864D}" type="slidenum">
              <a:rPr lang="en-US" smtClean="0"/>
              <a:pPr/>
              <a:t>‹#›</a:t>
            </a:fld>
            <a:endParaRPr lang="en-US" dirty="0"/>
          </a:p>
        </p:txBody>
      </p:sp>
    </p:spTree>
    <p:extLst>
      <p:ext uri="{BB962C8B-B14F-4D97-AF65-F5344CB8AC3E}">
        <p14:creationId xmlns:p14="http://schemas.microsoft.com/office/powerpoint/2010/main" val="18262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C6CA2C-E15A-4732-8488-200BF5FD9A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9A5135-B8E3-4950-A924-7642FBCE57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718252-EB3E-48EC-9C8F-A0B3F16A4F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50CBF7-859A-4420-A3A4-D18C286BB26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579324-A94A-4EF5-9331-2267484A47D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389368E-A21D-46B2-A2D2-C39BDC2E65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1E2D251-4FDE-46B9-AEF7-ECFFED11C54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326955F-19E2-4553-81C2-407CED25C25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13E792-B2F1-4DC5-A716-B02B305BB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38C23A-18BB-4AF3-B57F-3F7EECEB8D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690BB683-9F4A-45CB-B0BD-70451E8C35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6" charset="-128"/>
        </a:defRPr>
      </a:lvl2pPr>
      <a:lvl3pPr algn="ctr" rtl="0" eaLnBrk="0" fontAlgn="base" hangingPunct="0">
        <a:spcBef>
          <a:spcPct val="0"/>
        </a:spcBef>
        <a:spcAft>
          <a:spcPct val="0"/>
        </a:spcAft>
        <a:defRPr sz="4400">
          <a:solidFill>
            <a:schemeClr val="tx2"/>
          </a:solidFill>
          <a:latin typeface="Arial" charset="0"/>
          <a:ea typeface="ＭＳ Ｐゴシック" pitchFamily="-16" charset="-128"/>
        </a:defRPr>
      </a:lvl3pPr>
      <a:lvl4pPr algn="ctr" rtl="0" eaLnBrk="0" fontAlgn="base" hangingPunct="0">
        <a:spcBef>
          <a:spcPct val="0"/>
        </a:spcBef>
        <a:spcAft>
          <a:spcPct val="0"/>
        </a:spcAft>
        <a:defRPr sz="4400">
          <a:solidFill>
            <a:schemeClr val="tx2"/>
          </a:solidFill>
          <a:latin typeface="Arial" charset="0"/>
          <a:ea typeface="ＭＳ Ｐゴシック" pitchFamily="-16" charset="-128"/>
        </a:defRPr>
      </a:lvl4pPr>
      <a:lvl5pPr algn="ctr" rtl="0" eaLnBrk="0" fontAlgn="base" hangingPunct="0">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soenergy.org/MarketsOperations/TransmissionSettlements/Pages/CityofRochester,AMinnesotaMunicipalCorP.asp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landerson@rpu.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0" y="5257800"/>
            <a:ext cx="7772400" cy="609600"/>
          </a:xfrm>
        </p:spPr>
        <p:txBody>
          <a:bodyPr/>
          <a:lstStyle/>
          <a:p>
            <a:r>
              <a:rPr lang="en-US" altLang="en-US" sz="2800" dirty="0" smtClean="0">
                <a:solidFill>
                  <a:schemeClr val="tx1"/>
                </a:solidFill>
              </a:rPr>
              <a:t>October 20, 2017</a:t>
            </a:r>
            <a:endParaRPr lang="en-US" altLang="en-US" sz="3200" dirty="0" smtClean="0">
              <a:solidFill>
                <a:schemeClr val="tx1"/>
              </a:solidFill>
            </a:endParaRPr>
          </a:p>
        </p:txBody>
      </p:sp>
      <p:sp>
        <p:nvSpPr>
          <p:cNvPr id="2051" name="Content Placeholder 1"/>
          <p:cNvSpPr>
            <a:spLocks noGrp="1"/>
          </p:cNvSpPr>
          <p:nvPr>
            <p:ph idx="1"/>
          </p:nvPr>
        </p:nvSpPr>
        <p:spPr>
          <a:xfrm>
            <a:off x="685800" y="2133600"/>
            <a:ext cx="7772400" cy="3048000"/>
          </a:xfrm>
        </p:spPr>
        <p:txBody>
          <a:bodyPr/>
          <a:lstStyle/>
          <a:p>
            <a:pPr marL="0" indent="0" algn="ctr">
              <a:buFontTx/>
              <a:buNone/>
            </a:pPr>
            <a:r>
              <a:rPr lang="en-US" altLang="en-US" sz="3600" dirty="0" smtClean="0"/>
              <a:t>Rochester Public Utilities</a:t>
            </a:r>
            <a:br>
              <a:rPr lang="en-US" altLang="en-US" sz="3600" dirty="0" smtClean="0"/>
            </a:br>
            <a:r>
              <a:rPr lang="en-US" altLang="en-US" sz="3600" dirty="0" smtClean="0"/>
              <a:t>Presentation on Forward-Looking Transmission Revenue Requirements Update</a:t>
            </a:r>
            <a:br>
              <a:rPr lang="en-US" altLang="en-US" sz="3600" dirty="0" smtClean="0"/>
            </a:br>
            <a:r>
              <a:rPr lang="en-US" altLang="en-US" sz="3600" dirty="0" smtClean="0"/>
              <a:t>for Calendar 2018</a:t>
            </a:r>
            <a:endParaRPr lang="en-US" alt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smtClean="0"/>
              <a:t>RPU 2018 Forward-looking Schedule 1 ATRR </a:t>
            </a:r>
            <a:endParaRPr lang="en-US" altLang="en-US" sz="2400" i="1" dirty="0" smtClean="0">
              <a:solidFill>
                <a:srgbClr val="FF0000"/>
              </a:solidFill>
            </a:endParaRPr>
          </a:p>
        </p:txBody>
      </p:sp>
      <p:sp>
        <p:nvSpPr>
          <p:cNvPr id="13315" name="Content Placeholder 1"/>
          <p:cNvSpPr>
            <a:spLocks noGrp="1"/>
          </p:cNvSpPr>
          <p:nvPr>
            <p:ph idx="1"/>
          </p:nvPr>
        </p:nvSpPr>
        <p:spPr>
          <a:xfrm>
            <a:off x="685800" y="1676400"/>
            <a:ext cx="7772400" cy="4267200"/>
          </a:xfrm>
        </p:spPr>
        <p:txBody>
          <a:bodyPr/>
          <a:lstStyle/>
          <a:p>
            <a:r>
              <a:rPr lang="en-US" sz="2000" dirty="0" smtClean="0"/>
              <a:t>RPU receives a Schedule 1 revenue distribution based on RPU’s allocable Schedule 1 costs  </a:t>
            </a:r>
          </a:p>
          <a:p>
            <a:r>
              <a:rPr lang="en-US" sz="2000" dirty="0" smtClean="0"/>
              <a:t>RPU included information on its 2016 True-up and 2018 forward-looking Schedule 1 costs in its posted material </a:t>
            </a:r>
          </a:p>
          <a:p>
            <a:r>
              <a:rPr lang="en-US" altLang="en-US" sz="2000" dirty="0" smtClean="0"/>
              <a:t>Using MISO’s Schedule 1 calculation procedure, RPU arrived at the following:</a:t>
            </a:r>
          </a:p>
          <a:p>
            <a:pPr lvl="1"/>
            <a:r>
              <a:rPr lang="en-US" altLang="en-US" sz="1400" dirty="0" smtClean="0"/>
              <a:t>RPU 2018 Forward-looking Schedule 1 ATRR for Zone 20 - $271,800</a:t>
            </a:r>
          </a:p>
          <a:p>
            <a:pPr lvl="1"/>
            <a:r>
              <a:rPr lang="en-US" altLang="en-US" sz="1400" dirty="0" smtClean="0"/>
              <a:t>RPU 2016 Schedule 1 True-up -                                              </a:t>
            </a:r>
            <a:r>
              <a:rPr lang="en-US" altLang="en-US" sz="1400" u="sng" dirty="0" smtClean="0"/>
              <a:t>(16,092)</a:t>
            </a:r>
          </a:p>
          <a:p>
            <a:pPr lvl="1"/>
            <a:r>
              <a:rPr lang="en-US" altLang="en-US" sz="1400" dirty="0" smtClean="0"/>
              <a:t>RPU Net Zone 20 Schedule 1 ATRR contribution for 2018 - </a:t>
            </a:r>
            <a:r>
              <a:rPr lang="en-US" altLang="en-US" sz="1400" b="1" u="dbl" dirty="0" smtClean="0"/>
              <a:t>$255,708</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10</a:t>
            </a:fld>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Source Material</a:t>
            </a:r>
          </a:p>
        </p:txBody>
      </p:sp>
      <p:sp>
        <p:nvSpPr>
          <p:cNvPr id="13315" name="Content Placeholder 1"/>
          <p:cNvSpPr>
            <a:spLocks noGrp="1"/>
          </p:cNvSpPr>
          <p:nvPr>
            <p:ph idx="1"/>
          </p:nvPr>
        </p:nvSpPr>
        <p:spPr>
          <a:xfrm>
            <a:off x="685800" y="1828800"/>
            <a:ext cx="7772400" cy="4267200"/>
          </a:xfrm>
        </p:spPr>
        <p:txBody>
          <a:bodyPr/>
          <a:lstStyle/>
          <a:p>
            <a:r>
              <a:rPr lang="en-US" altLang="en-US" sz="2000" dirty="0" smtClean="0"/>
              <a:t>RPU has posted source material for the calculation of the RPU 2018 Forward-looking Attachment O ATRR and zonal split.</a:t>
            </a:r>
          </a:p>
          <a:p>
            <a:pPr lvl="1"/>
            <a:r>
              <a:rPr lang="en-US" altLang="en-US" sz="1800" dirty="0" smtClean="0"/>
              <a:t>The material is posted on the MISO site under the 2018 section at: </a:t>
            </a:r>
            <a:r>
              <a:rPr lang="en-US" sz="1200" dirty="0" smtClean="0">
                <a:hlinkClick r:id="rId3"/>
              </a:rPr>
              <a:t>https://www.misoenergy.org/MarketsOperations/TransmissionSettlements/Pages/CityofRochester,AMinnesotaMunicipalCorP.aspx</a:t>
            </a:r>
            <a:r>
              <a:rPr lang="en-US" sz="1200" dirty="0" smtClean="0"/>
              <a:t> </a:t>
            </a:r>
            <a:endParaRPr lang="en-US" altLang="en-US" sz="1200" dirty="0" smtClean="0">
              <a:solidFill>
                <a:srgbClr val="FF0000"/>
              </a:solidFill>
            </a:endParaRPr>
          </a:p>
          <a:p>
            <a:pPr lvl="1"/>
            <a:r>
              <a:rPr lang="en-US" altLang="en-US" sz="1800" dirty="0" smtClean="0"/>
              <a:t>The posted material </a:t>
            </a:r>
            <a:r>
              <a:rPr lang="en-US" altLang="en-US" sz="1800" dirty="0" smtClean="0"/>
              <a:t>includes</a:t>
            </a:r>
            <a:r>
              <a:rPr lang="en-US" altLang="en-US" sz="1800" dirty="0" smtClean="0"/>
              <a:t>:</a:t>
            </a:r>
          </a:p>
          <a:p>
            <a:pPr lvl="2"/>
            <a:r>
              <a:rPr lang="en-US" altLang="en-US" sz="1600" dirty="0" smtClean="0"/>
              <a:t>A copy of this presentation</a:t>
            </a:r>
          </a:p>
          <a:p>
            <a:pPr lvl="2"/>
            <a:r>
              <a:rPr lang="en-US" altLang="en-US" sz="1600" dirty="0" smtClean="0"/>
              <a:t>The 2018 RPU Projections.zip file that contains –</a:t>
            </a:r>
          </a:p>
          <a:p>
            <a:pPr lvl="3"/>
            <a:r>
              <a:rPr lang="en-US" altLang="en-US" sz="1300" dirty="0" smtClean="0">
                <a:solidFill>
                  <a:schemeClr val="tx1">
                    <a:lumMod val="95000"/>
                    <a:lumOff val="5000"/>
                  </a:schemeClr>
                </a:solidFill>
              </a:rPr>
              <a:t>Attach GG  - RPU 2018 Forward Looking.xlsx  </a:t>
            </a:r>
          </a:p>
          <a:p>
            <a:pPr lvl="3"/>
            <a:r>
              <a:rPr lang="en-US" altLang="en-US" sz="1300" dirty="0" smtClean="0">
                <a:solidFill>
                  <a:schemeClr val="tx1">
                    <a:lumMod val="95000"/>
                    <a:lumOff val="5000"/>
                  </a:schemeClr>
                </a:solidFill>
              </a:rPr>
              <a:t>Attach O - RPU 2018 Forward Looking.xlsx</a:t>
            </a:r>
          </a:p>
          <a:p>
            <a:pPr lvl="3"/>
            <a:r>
              <a:rPr lang="en-US" altLang="en-US" sz="1300" dirty="0" smtClean="0">
                <a:solidFill>
                  <a:schemeClr val="tx1">
                    <a:lumMod val="95000"/>
                    <a:lumOff val="5000"/>
                  </a:schemeClr>
                </a:solidFill>
              </a:rPr>
              <a:t>RPU 2016 Schedule 1 Rev True Up.xlsx</a:t>
            </a:r>
          </a:p>
          <a:p>
            <a:pPr lvl="3"/>
            <a:r>
              <a:rPr lang="en-US" altLang="en-US" sz="1300" dirty="0" smtClean="0">
                <a:solidFill>
                  <a:schemeClr val="tx1">
                    <a:lumMod val="95000"/>
                    <a:lumOff val="5000"/>
                  </a:schemeClr>
                </a:solidFill>
              </a:rPr>
              <a:t>RPU 2018 Projected Attachment GG Reporting </a:t>
            </a:r>
            <a:r>
              <a:rPr lang="en-US" altLang="en-US" sz="1300" dirty="0" err="1" smtClean="0">
                <a:solidFill>
                  <a:schemeClr val="tx1">
                    <a:lumMod val="95000"/>
                    <a:lumOff val="5000"/>
                  </a:schemeClr>
                </a:solidFill>
              </a:rPr>
              <a:t>Form_Forward</a:t>
            </a:r>
            <a:r>
              <a:rPr lang="en-US" altLang="en-US" sz="1300" dirty="0" smtClean="0">
                <a:solidFill>
                  <a:schemeClr val="tx1">
                    <a:lumMod val="95000"/>
                    <a:lumOff val="5000"/>
                  </a:schemeClr>
                </a:solidFill>
              </a:rPr>
              <a:t> Looking TO.xlsx</a:t>
            </a:r>
          </a:p>
          <a:p>
            <a:pPr lvl="3"/>
            <a:r>
              <a:rPr lang="en-US" altLang="en-US" sz="1300" dirty="0" smtClean="0">
                <a:solidFill>
                  <a:schemeClr val="tx1">
                    <a:lumMod val="95000"/>
                    <a:lumOff val="5000"/>
                  </a:schemeClr>
                </a:solidFill>
              </a:rPr>
              <a:t>RPU 2018 Projected Schedule 1 Rev </a:t>
            </a:r>
            <a:r>
              <a:rPr lang="en-US" altLang="en-US" sz="1300" dirty="0" err="1" smtClean="0">
                <a:solidFill>
                  <a:schemeClr val="tx1">
                    <a:lumMod val="95000"/>
                    <a:lumOff val="5000"/>
                  </a:schemeClr>
                </a:solidFill>
              </a:rPr>
              <a:t>Req</a:t>
            </a:r>
            <a:r>
              <a:rPr lang="en-US" altLang="en-US" sz="1300" dirty="0" smtClean="0">
                <a:solidFill>
                  <a:schemeClr val="tx1">
                    <a:lumMod val="95000"/>
                    <a:lumOff val="5000"/>
                  </a:schemeClr>
                </a:solidFill>
              </a:rPr>
              <a:t> Calc.xlsx</a:t>
            </a:r>
          </a:p>
          <a:p>
            <a:pPr lvl="3"/>
            <a:r>
              <a:rPr lang="en-US" altLang="en-US" sz="1300" dirty="0" smtClean="0">
                <a:solidFill>
                  <a:schemeClr val="tx1">
                    <a:lumMod val="95000"/>
                    <a:lumOff val="5000"/>
                  </a:schemeClr>
                </a:solidFill>
              </a:rPr>
              <a:t>RPU Attach O_GG 2018 Forward Looking Workpapers</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11</a:t>
            </a:fld>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2800" dirty="0" smtClean="0">
                <a:solidFill>
                  <a:schemeClr val="tx1"/>
                </a:solidFill>
              </a:rPr>
              <a:t>RPU 2018 Forward-looking ATRR Update </a:t>
            </a:r>
            <a:r>
              <a:rPr lang="en-US" altLang="en-US" sz="2800" dirty="0" smtClean="0"/>
              <a:t>Follow-up Questions?</a:t>
            </a:r>
          </a:p>
        </p:txBody>
      </p:sp>
      <p:sp>
        <p:nvSpPr>
          <p:cNvPr id="14339" name="Content Placeholder 1"/>
          <p:cNvSpPr>
            <a:spLocks noGrp="1"/>
          </p:cNvSpPr>
          <p:nvPr>
            <p:ph idx="1"/>
          </p:nvPr>
        </p:nvSpPr>
        <p:spPr>
          <a:xfrm>
            <a:off x="685800" y="1828800"/>
            <a:ext cx="7772400" cy="4267200"/>
          </a:xfrm>
        </p:spPr>
        <p:txBody>
          <a:bodyPr/>
          <a:lstStyle/>
          <a:p>
            <a:r>
              <a:rPr lang="en-US" altLang="en-US" sz="2400" dirty="0" smtClean="0"/>
              <a:t>Questions and Comments can be provided in writing to:</a:t>
            </a:r>
          </a:p>
          <a:p>
            <a:pPr marL="457200" lvl="1" indent="0">
              <a:buFontTx/>
              <a:buNone/>
            </a:pPr>
            <a:r>
              <a:rPr lang="en-US" altLang="en-US" sz="2000" dirty="0" smtClean="0"/>
              <a:t>	</a:t>
            </a:r>
            <a:r>
              <a:rPr lang="en-US" altLang="en-US" sz="2000" dirty="0" smtClean="0">
                <a:solidFill>
                  <a:srgbClr val="0070C0"/>
                </a:solidFill>
              </a:rPr>
              <a:t>Christina Bailey</a:t>
            </a:r>
          </a:p>
          <a:p>
            <a:pPr marL="457200" lvl="1" indent="0">
              <a:buFontTx/>
              <a:buNone/>
            </a:pPr>
            <a:r>
              <a:rPr lang="en-US" altLang="en-US" sz="2000" dirty="0" smtClean="0">
                <a:solidFill>
                  <a:srgbClr val="0070C0"/>
                </a:solidFill>
              </a:rPr>
              <a:t>	Rochester Public Utilities</a:t>
            </a:r>
          </a:p>
          <a:p>
            <a:pPr marL="457200" lvl="1" indent="0">
              <a:buFontTx/>
              <a:buNone/>
            </a:pPr>
            <a:r>
              <a:rPr lang="en-US" altLang="en-US" sz="2000" dirty="0" smtClean="0">
                <a:solidFill>
                  <a:srgbClr val="0070C0"/>
                </a:solidFill>
              </a:rPr>
              <a:t>	4000 East River Road NE, Rochester, MN 55906-2813</a:t>
            </a:r>
          </a:p>
          <a:p>
            <a:pPr marL="457200" lvl="1" indent="0">
              <a:buFontTx/>
              <a:buNone/>
            </a:pPr>
            <a:endParaRPr lang="en-US" altLang="en-US" sz="1200" dirty="0" smtClean="0"/>
          </a:p>
          <a:p>
            <a:pPr marL="457200" lvl="1" indent="0">
              <a:buFontTx/>
              <a:buNone/>
            </a:pPr>
            <a:r>
              <a:rPr lang="en-US" altLang="en-US" sz="1800" dirty="0" smtClean="0"/>
              <a:t>Or by e-mail to:</a:t>
            </a:r>
          </a:p>
          <a:p>
            <a:pPr marL="457200" lvl="1" indent="0">
              <a:buFontTx/>
              <a:buNone/>
            </a:pPr>
            <a:r>
              <a:rPr lang="en-US" altLang="en-US" sz="2000" dirty="0" smtClean="0"/>
              <a:t>	</a:t>
            </a:r>
            <a:r>
              <a:rPr lang="en-US" altLang="en-US" sz="2000" dirty="0" smtClean="0">
                <a:solidFill>
                  <a:srgbClr val="0070C0"/>
                </a:solidFill>
                <a:hlinkClick r:id="rId3"/>
              </a:rPr>
              <a:t>cbailey@rpu.org</a:t>
            </a:r>
            <a:endParaRPr lang="en-US" altLang="en-US" sz="2000" dirty="0" smtClean="0">
              <a:solidFill>
                <a:srgbClr val="0070C0"/>
              </a:solidFill>
            </a:endParaRPr>
          </a:p>
          <a:p>
            <a:pPr marL="457200" lvl="1" indent="0">
              <a:buFontTx/>
              <a:buNone/>
            </a:pPr>
            <a:endParaRPr lang="en-US" altLang="en-US" sz="1400" dirty="0" smtClean="0">
              <a:solidFill>
                <a:srgbClr val="0070C0"/>
              </a:solidFill>
            </a:endParaRPr>
          </a:p>
          <a:p>
            <a:pPr marL="457200" lvl="1" indent="0">
              <a:buFontTx/>
              <a:buNone/>
            </a:pPr>
            <a:r>
              <a:rPr lang="en-US" sz="2000" dirty="0" smtClean="0"/>
              <a:t>Questions or comments should specifically identify the issue or input, including the page/tab and line reference in the applicable spreadsheet</a:t>
            </a:r>
            <a:endParaRPr lang="en-US" altLang="en-US" sz="20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12</a:t>
            </a:fld>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dirty="0" smtClean="0">
                <a:solidFill>
                  <a:schemeClr val="tx1"/>
                </a:solidFill>
              </a:rPr>
              <a:t>RPU 2018 Forward-looking ATRR Update</a:t>
            </a:r>
            <a:endParaRPr lang="en-US" altLang="en-US" sz="2800" dirty="0" smtClean="0"/>
          </a:p>
        </p:txBody>
      </p:sp>
      <p:sp>
        <p:nvSpPr>
          <p:cNvPr id="16387" name="Content Placeholder 1"/>
          <p:cNvSpPr>
            <a:spLocks noGrp="1"/>
          </p:cNvSpPr>
          <p:nvPr>
            <p:ph idx="1"/>
          </p:nvPr>
        </p:nvSpPr>
        <p:spPr>
          <a:xfrm>
            <a:off x="685800" y="1784350"/>
            <a:ext cx="7772400" cy="4267200"/>
          </a:xfrm>
        </p:spPr>
        <p:txBody>
          <a:bodyPr/>
          <a:lstStyle/>
          <a:p>
            <a:r>
              <a:rPr lang="en-US" altLang="en-US" sz="2400" dirty="0" smtClean="0"/>
              <a:t>Final Discussion and Wrap-up</a:t>
            </a:r>
            <a:endParaRPr lang="en-US" altLang="en-US" sz="700" dirty="0" smtClean="0"/>
          </a:p>
        </p:txBody>
      </p:sp>
      <p:pic>
        <p:nvPicPr>
          <p:cNvPr id="16388" name="Picture 4" descr="questions.jpg"/>
          <p:cNvPicPr>
            <a:picLocks noChangeAspect="1"/>
          </p:cNvPicPr>
          <p:nvPr/>
        </p:nvPicPr>
        <p:blipFill>
          <a:blip r:embed="rId3" cstate="print"/>
          <a:srcRect/>
          <a:stretch>
            <a:fillRect/>
          </a:stretch>
        </p:blipFill>
        <p:spPr bwMode="auto">
          <a:xfrm>
            <a:off x="1447800" y="2332038"/>
            <a:ext cx="6019800" cy="3457575"/>
          </a:xfrm>
          <a:prstGeom prst="rect">
            <a:avLst/>
          </a:prstGeom>
          <a:noFill/>
          <a:ln w="9525">
            <a:noFill/>
            <a:miter lim="800000"/>
            <a:headEnd/>
            <a:tailEnd/>
          </a:ln>
        </p:spPr>
      </p:pic>
      <p:sp>
        <p:nvSpPr>
          <p:cNvPr id="6"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13</a:t>
            </a:fld>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Meeting Purpose</a:t>
            </a:r>
          </a:p>
        </p:txBody>
      </p:sp>
      <p:sp>
        <p:nvSpPr>
          <p:cNvPr id="4099" name="Content Placeholder 1"/>
          <p:cNvSpPr>
            <a:spLocks noGrp="1"/>
          </p:cNvSpPr>
          <p:nvPr>
            <p:ph idx="1"/>
          </p:nvPr>
        </p:nvSpPr>
        <p:spPr>
          <a:xfrm>
            <a:off x="762000" y="2057400"/>
            <a:ext cx="7772400" cy="4114800"/>
          </a:xfrm>
        </p:spPr>
        <p:txBody>
          <a:bodyPr/>
          <a:lstStyle/>
          <a:p>
            <a:r>
              <a:rPr lang="en-US" altLang="en-US" sz="2000" dirty="0" smtClean="0"/>
              <a:t>Rochester Public Utilities (“RPU”) uses a FERC-approved Forward-looking Attachment O formula rate with True-up to develop RPU’s Annual Transmission Revenue Requirements for all RPU transmission dedicated to MISO (the “RPU ATRR”)</a:t>
            </a:r>
          </a:p>
          <a:p>
            <a:pPr lvl="1"/>
            <a:r>
              <a:rPr lang="en-US" altLang="en-US" sz="1800" dirty="0" smtClean="0"/>
              <a:t>RPU protocols require that RPU hold an Annual Meeting to provide information on RPU ATRR inputs and allow Interested Parties to ask questions about the inputs</a:t>
            </a:r>
          </a:p>
          <a:p>
            <a:r>
              <a:rPr lang="en-US" altLang="en-US" sz="2200" dirty="0" smtClean="0"/>
              <a:t> </a:t>
            </a:r>
            <a:r>
              <a:rPr lang="en-US" altLang="en-US" sz="2000" dirty="0" smtClean="0"/>
              <a:t>This meeting will present information and answer questions on the 2018 Forward-looking RPU ATRR inputs and allocation of that ATRR between MISO Transmission Pricing Zones 16 and 20</a:t>
            </a:r>
          </a:p>
          <a:p>
            <a:pPr>
              <a:buNone/>
            </a:pPr>
            <a:endParaRPr lang="en-US" altLang="en-US" dirty="0" smtClean="0"/>
          </a:p>
        </p:txBody>
      </p:sp>
      <p:sp>
        <p:nvSpPr>
          <p:cNvPr id="4"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2</a:t>
            </a:fld>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Regulatory</a:t>
            </a:r>
          </a:p>
        </p:txBody>
      </p:sp>
      <p:sp>
        <p:nvSpPr>
          <p:cNvPr id="6147" name="Content Placeholder 1"/>
          <p:cNvSpPr>
            <a:spLocks noGrp="1"/>
          </p:cNvSpPr>
          <p:nvPr>
            <p:ph idx="1"/>
          </p:nvPr>
        </p:nvSpPr>
        <p:spPr>
          <a:xfrm>
            <a:off x="533400" y="1600200"/>
            <a:ext cx="7772400" cy="4953000"/>
          </a:xfrm>
        </p:spPr>
        <p:txBody>
          <a:bodyPr/>
          <a:lstStyle/>
          <a:p>
            <a:r>
              <a:rPr lang="en-US" altLang="en-US" sz="1800" dirty="0" smtClean="0"/>
              <a:t>RPU’s Forward-looking formula rate with True-up was filed and approved by FERC under Docket Nos. ER14-2154 and ER15-277 (consolidated), subject to the outcome of further proceedings, and subject to refund. A partial settlement was reached, but the proceedings are on-going.  </a:t>
            </a:r>
          </a:p>
          <a:p>
            <a:r>
              <a:rPr lang="en-US" altLang="en-US" sz="1800" dirty="0" smtClean="0"/>
              <a:t>RPU’s 2018 Forward-Looking ATRR Update includes</a:t>
            </a:r>
            <a:r>
              <a:rPr lang="en-US" altLang="en-US" sz="1600" dirty="0" smtClean="0"/>
              <a:t>:</a:t>
            </a:r>
          </a:p>
          <a:p>
            <a:pPr lvl="1"/>
            <a:r>
              <a:rPr lang="en-US" altLang="en-US" sz="1600" dirty="0" smtClean="0"/>
              <a:t>Adjustments to RPU’s Attachment O cost inputs based on actual and anticipated costs; and</a:t>
            </a:r>
          </a:p>
          <a:p>
            <a:pPr lvl="1"/>
            <a:r>
              <a:rPr lang="en-US" altLang="en-US" sz="1600" dirty="0" smtClean="0"/>
              <a:t>Adjustments agreed to under the partial settlement of the consolidated proceedings noted above;</a:t>
            </a:r>
          </a:p>
          <a:p>
            <a:pPr lvl="1">
              <a:buNone/>
            </a:pPr>
            <a:endParaRPr lang="en-US" altLang="en-US" sz="1600" dirty="0" smtClean="0"/>
          </a:p>
          <a:p>
            <a:r>
              <a:rPr lang="en-US" altLang="en-US" sz="1800" dirty="0" smtClean="0"/>
              <a:t>MISO is currently reviewing RPU’s 2018 Forward-Looking Attachment O.  A revised RPU Attachment O will be posted if MISO’s review results in changes to RPU’s 2018 Forward-looking Attachment O.</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Regulatory, page 2</a:t>
            </a:r>
          </a:p>
        </p:txBody>
      </p:sp>
      <p:sp>
        <p:nvSpPr>
          <p:cNvPr id="6147" name="Content Placeholder 1"/>
          <p:cNvSpPr>
            <a:spLocks noGrp="1"/>
          </p:cNvSpPr>
          <p:nvPr>
            <p:ph idx="1"/>
          </p:nvPr>
        </p:nvSpPr>
        <p:spPr>
          <a:xfrm>
            <a:off x="609600" y="1676400"/>
            <a:ext cx="7772400" cy="4953000"/>
          </a:xfrm>
        </p:spPr>
        <p:txBody>
          <a:bodyPr/>
          <a:lstStyle/>
          <a:p>
            <a:r>
              <a:rPr lang="en-US" altLang="en-US" sz="2000" dirty="0" smtClean="0"/>
              <a:t>RPU uses the MISO Base ROE as its cost of Proprietary Capital  </a:t>
            </a:r>
          </a:p>
          <a:p>
            <a:pPr lvl="1"/>
            <a:r>
              <a:rPr lang="en-US" altLang="en-US" sz="1600" dirty="0" smtClean="0"/>
              <a:t>Consistent with Opinion No. 551, RPU set its cost of Proprietary capacity at the 10.32% FERC approved in that Opinion</a:t>
            </a:r>
          </a:p>
          <a:p>
            <a:r>
              <a:rPr lang="en-US" sz="2000" dirty="0" smtClean="0"/>
              <a:t>RPU included an RTO Incentive Adder as part of its cost of Proprietary Capital.</a:t>
            </a:r>
          </a:p>
          <a:p>
            <a:pPr lvl="1"/>
            <a:r>
              <a:rPr lang="en-US" sz="1600" dirty="0" smtClean="0"/>
              <a:t>RPU’s inclusion of an RTO Incentive Adder was approved by FERC in Docket No. ER16-432, effective February 1, 2016</a:t>
            </a:r>
          </a:p>
          <a:p>
            <a:pPr lvl="1"/>
            <a:r>
              <a:rPr lang="en-US" sz="1600" dirty="0" smtClean="0"/>
              <a:t>Opinion No. 551 requires that the combination of the Base ROE and the RTO Incentive Adder for a MISO TO may not exceed the upper end of the zone of reasonableness set in Opinion No. 551</a:t>
            </a:r>
            <a:r>
              <a:rPr lang="en-US" altLang="en-US" sz="1600" dirty="0" smtClean="0"/>
              <a:t>.</a:t>
            </a:r>
          </a:p>
          <a:p>
            <a:r>
              <a:rPr lang="en-US" altLang="en-US" sz="2000" dirty="0" smtClean="0"/>
              <a:t>Consistent with the above, RPU set its cost of Proprietary Capital at 10.82% for the 2018 Forward-Looking Attachment O.  </a:t>
            </a:r>
          </a:p>
          <a:p>
            <a:pPr lvl="1"/>
            <a:r>
              <a:rPr lang="en-US" altLang="en-US" sz="1600" dirty="0" smtClean="0"/>
              <a:t>The 10.82% rate is the combination of the MISO Base ROE of 10.32% and the 50 basis point (0.5%) RTO Adder approved for RPU.</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Calendar 2018 Look Ahead Calculation</a:t>
            </a:r>
          </a:p>
        </p:txBody>
      </p:sp>
      <p:sp>
        <p:nvSpPr>
          <p:cNvPr id="10243" name="Content Placeholder 1"/>
          <p:cNvSpPr>
            <a:spLocks noGrp="1"/>
          </p:cNvSpPr>
          <p:nvPr>
            <p:ph idx="1"/>
          </p:nvPr>
        </p:nvSpPr>
        <p:spPr>
          <a:xfrm>
            <a:off x="685800" y="1828800"/>
            <a:ext cx="7772400" cy="4267200"/>
          </a:xfrm>
        </p:spPr>
        <p:txBody>
          <a:bodyPr/>
          <a:lstStyle/>
          <a:p>
            <a:r>
              <a:rPr lang="en-US" altLang="en-US" sz="2000" dirty="0" smtClean="0"/>
              <a:t>RPU used</a:t>
            </a:r>
            <a:r>
              <a:rPr lang="en-US" altLang="en-US" sz="2000" dirty="0" smtClean="0">
                <a:solidFill>
                  <a:srgbClr val="FF0000"/>
                </a:solidFill>
              </a:rPr>
              <a:t> </a:t>
            </a:r>
            <a:r>
              <a:rPr lang="en-US" altLang="en-US" sz="2000" dirty="0" smtClean="0"/>
              <a:t>capital and expense amounts from GASB basis audited financial statements for calendar 2016 and converted them into the format of an EIA 412 report as a starting point</a:t>
            </a:r>
          </a:p>
          <a:p>
            <a:r>
              <a:rPr lang="en-US" altLang="en-US" sz="2000" dirty="0" smtClean="0"/>
              <a:t>RPU calculated the 2018 “forward-looking” ATRR by:</a:t>
            </a:r>
          </a:p>
          <a:p>
            <a:pPr lvl="1"/>
            <a:r>
              <a:rPr lang="en-US" altLang="en-US" sz="1800" dirty="0" smtClean="0"/>
              <a:t>Making adjustments for known or anticipated changes that will occur between the end of 2016 and the end of 2018.  This includes the estimated gross book value of transmission additions that went into service in 2017 and those expected to go into service in 2018</a:t>
            </a:r>
          </a:p>
          <a:p>
            <a:pPr lvl="1"/>
            <a:r>
              <a:rPr lang="en-US" altLang="en-US" sz="1800" dirty="0" smtClean="0"/>
              <a:t>Including the 2016 Attachment O True-up adjustment of ($461,719)</a:t>
            </a:r>
          </a:p>
          <a:p>
            <a:pPr lvl="1"/>
            <a:r>
              <a:rPr lang="en-US" altLang="en-US" sz="1800" dirty="0" smtClean="0"/>
              <a:t>RPU’s filed Attachment O template was used to calculate RPU’s net 2018 Forward-looking ATRR of </a:t>
            </a:r>
            <a:r>
              <a:rPr lang="en-US" altLang="en-US" sz="1800" u="sng" dirty="0" smtClean="0"/>
              <a:t>$5,295,121</a:t>
            </a:r>
            <a:endParaRPr lang="en-US" altLang="en-US" sz="900" u="sng" strike="sngStrike"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5</a:t>
            </a:fld>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smtClean="0">
                <a:solidFill>
                  <a:schemeClr val="tx1"/>
                </a:solidFill>
              </a:rPr>
              <a:t>RPU 2018 Forward-looking ATRR Update </a:t>
            </a:r>
            <a:r>
              <a:rPr lang="en-US" altLang="en-US" sz="2800" dirty="0" smtClean="0"/>
              <a:t>– </a:t>
            </a:r>
            <a:r>
              <a:rPr lang="en-US" altLang="en-US" sz="2800" dirty="0" smtClean="0">
                <a:solidFill>
                  <a:schemeClr val="tx1"/>
                </a:solidFill>
              </a:rPr>
              <a:t>Changes in Transmission Investment</a:t>
            </a:r>
          </a:p>
        </p:txBody>
      </p:sp>
      <p:sp>
        <p:nvSpPr>
          <p:cNvPr id="11267" name="Content Placeholder 1"/>
          <p:cNvSpPr>
            <a:spLocks noGrp="1"/>
          </p:cNvSpPr>
          <p:nvPr>
            <p:ph idx="1"/>
          </p:nvPr>
        </p:nvSpPr>
        <p:spPr>
          <a:xfrm>
            <a:off x="685800" y="1447800"/>
            <a:ext cx="7772400" cy="4419600"/>
          </a:xfrm>
        </p:spPr>
        <p:txBody>
          <a:bodyPr/>
          <a:lstStyle/>
          <a:p>
            <a:r>
              <a:rPr lang="en-US" altLang="en-US" sz="2400" dirty="0" smtClean="0"/>
              <a:t>Expected or Actual average increase in gross RPU transmission plant through calendar 2017 –</a:t>
            </a:r>
          </a:p>
          <a:p>
            <a:pPr lvl="1"/>
            <a:r>
              <a:rPr lang="en-US" altLang="en-US" sz="2000" dirty="0" smtClean="0"/>
              <a:t>RPU’s Actual Gross Transmission Plant at the end of calendar 2016 was $8.3 million higher than the estimate used for RPU’s 2017 Forward-Looking Attachment O</a:t>
            </a:r>
          </a:p>
          <a:p>
            <a:pPr lvl="1">
              <a:buNone/>
            </a:pPr>
            <a:endParaRPr lang="en-US" altLang="en-US" sz="2000" dirty="0" smtClean="0"/>
          </a:p>
          <a:p>
            <a:r>
              <a:rPr lang="en-US" altLang="en-US" sz="2400" dirty="0" smtClean="0"/>
              <a:t>Expected additions during calendar 2018 -</a:t>
            </a:r>
          </a:p>
          <a:p>
            <a:pPr lvl="1"/>
            <a:r>
              <a:rPr lang="en-US" altLang="en-US" sz="2000" dirty="0" smtClean="0"/>
              <a:t>RPU estimates that its Gross Transmission Plant will increase by an additional $3.7 </a:t>
            </a:r>
            <a:r>
              <a:rPr lang="en-US" altLang="en-US" sz="2000" dirty="0"/>
              <a:t>million</a:t>
            </a:r>
            <a:r>
              <a:rPr lang="en-US" altLang="en-US" sz="2000" dirty="0" smtClean="0"/>
              <a:t> by the end of 2018</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6</a:t>
            </a:fld>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 2016 True-up Adjustment</a:t>
            </a:r>
          </a:p>
        </p:txBody>
      </p:sp>
      <p:sp>
        <p:nvSpPr>
          <p:cNvPr id="11267" name="Content Placeholder 1"/>
          <p:cNvSpPr>
            <a:spLocks noGrp="1"/>
          </p:cNvSpPr>
          <p:nvPr>
            <p:ph idx="1"/>
          </p:nvPr>
        </p:nvSpPr>
        <p:spPr>
          <a:xfrm>
            <a:off x="762000" y="1828800"/>
            <a:ext cx="7772400" cy="4419600"/>
          </a:xfrm>
        </p:spPr>
        <p:txBody>
          <a:bodyPr/>
          <a:lstStyle/>
          <a:p>
            <a:r>
              <a:rPr lang="en-US" altLang="en-US" sz="2400" dirty="0" smtClean="0"/>
              <a:t>The net RPU 2018 forward looking ATRR includes a True-up Adjustment for calendar 2016.  The True-up adjustment was driven by the following factors:</a:t>
            </a:r>
          </a:p>
          <a:p>
            <a:endParaRPr lang="en-US" altLang="en-US" sz="500" dirty="0" smtClean="0"/>
          </a:p>
          <a:p>
            <a:pPr lvl="1"/>
            <a:r>
              <a:rPr lang="en-US" altLang="en-US" sz="1400" dirty="0" smtClean="0"/>
              <a:t>Actual transmission revenue credits were approximately $730,000 above the estimate used for the 2017 Forward-looking Attachment O</a:t>
            </a:r>
          </a:p>
          <a:p>
            <a:pPr lvl="1"/>
            <a:r>
              <a:rPr lang="en-US" altLang="en-US" sz="1400" dirty="0" smtClean="0"/>
              <a:t>A difference between projected and actual transmission project in-service dates resulted in a reduction in Transmission Plant of slightly under $9 million </a:t>
            </a:r>
          </a:p>
          <a:p>
            <a:pPr lvl="1"/>
            <a:r>
              <a:rPr lang="en-US" altLang="en-US" sz="1400" dirty="0"/>
              <a:t>Actual Transmission O&amp;M was up around $1 million from the </a:t>
            </a:r>
            <a:r>
              <a:rPr lang="en-US" altLang="en-US" sz="1400" dirty="0" smtClean="0"/>
              <a:t>projected amount</a:t>
            </a:r>
            <a:endParaRPr lang="en-US" altLang="en-US" sz="1400" dirty="0"/>
          </a:p>
          <a:p>
            <a:pPr lvl="1"/>
            <a:r>
              <a:rPr lang="en-US" altLang="en-US" sz="1400" dirty="0" smtClean="0"/>
              <a:t>Allocated A&amp;G was up mainly due to a change in labor-based allocation factors from Forward-Looking estimates</a:t>
            </a:r>
          </a:p>
          <a:p>
            <a:pPr lvl="1"/>
            <a:r>
              <a:rPr lang="en-US" altLang="en-US" sz="1400" dirty="0" smtClean="0"/>
              <a:t>Use of a day-weighted cost of Proprietary capital using a part-year cost of 12.38% and a part year at 10.82%, which includes a 0.5% RTO Incentive Adder</a:t>
            </a:r>
            <a:r>
              <a:rPr lang="en-US" altLang="en-US" sz="1600" dirty="0" smtClean="0"/>
              <a:t>*</a:t>
            </a:r>
          </a:p>
          <a:p>
            <a:pPr lvl="2"/>
            <a:endParaRPr lang="en-US" altLang="en-US" sz="1200" dirty="0" smtClean="0"/>
          </a:p>
          <a:p>
            <a:pPr lvl="1">
              <a:buNone/>
            </a:pPr>
            <a:r>
              <a:rPr lang="en-US" altLang="en-US" sz="1800" dirty="0" smtClean="0"/>
              <a:t>* </a:t>
            </a:r>
            <a:r>
              <a:rPr lang="en-US" altLang="en-US" sz="1400" i="1" dirty="0" smtClean="0"/>
              <a:t>Weighted 74.04% at 12.38% ROE and 25.96% at (10.32% ROE +  0.50% Adder)</a:t>
            </a:r>
          </a:p>
          <a:p>
            <a:pPr lvl="1">
              <a:buNone/>
            </a:pPr>
            <a:endParaRPr lang="en-US" altLang="en-US" sz="16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7</a:t>
            </a:fld>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Zonal Allocation</a:t>
            </a:r>
            <a:endParaRPr lang="en-US" altLang="en-US" sz="2800" dirty="0" smtClean="0">
              <a:solidFill>
                <a:srgbClr val="FF0000"/>
              </a:solidFill>
            </a:endParaRPr>
          </a:p>
        </p:txBody>
      </p:sp>
      <p:sp>
        <p:nvSpPr>
          <p:cNvPr id="11267" name="Content Placeholder 1"/>
          <p:cNvSpPr>
            <a:spLocks noGrp="1"/>
          </p:cNvSpPr>
          <p:nvPr>
            <p:ph idx="1"/>
          </p:nvPr>
        </p:nvSpPr>
        <p:spPr>
          <a:xfrm>
            <a:off x="762000" y="1600200"/>
            <a:ext cx="7772400" cy="4419600"/>
          </a:xfrm>
        </p:spPr>
        <p:txBody>
          <a:bodyPr/>
          <a:lstStyle/>
          <a:p>
            <a:pPr marL="182880" indent="0">
              <a:buNone/>
            </a:pPr>
            <a:r>
              <a:rPr lang="en-US" altLang="en-US" sz="2000" dirty="0" smtClean="0"/>
              <a:t>RPU has ownership interests in transmission  facilities, some physically located in Zone 16, some located in Zone 20</a:t>
            </a:r>
          </a:p>
          <a:p>
            <a:pPr lvl="1"/>
            <a:r>
              <a:rPr lang="en-US" altLang="en-US" sz="1800" dirty="0" smtClean="0"/>
              <a:t>RPU has allocated its Forward-looking ATRR between Transmission Pricing Zones 16 and 20</a:t>
            </a:r>
          </a:p>
          <a:p>
            <a:pPr lvl="2"/>
            <a:r>
              <a:rPr lang="en-US" sz="1600" dirty="0" smtClean="0"/>
              <a:t>RPU’s allocation of a portion of its ATRR to Zone 16 is subject to refund, pending the outcome of hearing procedures currently ongoing in Docket No. ER15-277 et al.</a:t>
            </a:r>
            <a:endParaRPr lang="en-US" altLang="en-US" sz="1600" dirty="0" smtClean="0"/>
          </a:p>
          <a:p>
            <a:pPr lvl="1"/>
            <a:r>
              <a:rPr lang="en-US" altLang="en-US" sz="1800" dirty="0" smtClean="0"/>
              <a:t>RPU calculated the </a:t>
            </a:r>
            <a:r>
              <a:rPr lang="en-US" altLang="en-US" sz="1800" i="1" dirty="0" smtClean="0"/>
              <a:t>pro rata</a:t>
            </a:r>
            <a:r>
              <a:rPr lang="en-US" altLang="en-US" sz="1800" dirty="0" smtClean="0"/>
              <a:t> zonal allocations based on the ratio of the expected average gross book value of RPU transmission assets assigned to each zone over the 13 month period from December 2017 - December 2018</a:t>
            </a:r>
          </a:p>
          <a:p>
            <a:pPr lvl="2"/>
            <a:r>
              <a:rPr lang="en-US" altLang="en-US" sz="1600" dirty="0" smtClean="0"/>
              <a:t>The value of cost-shared (“Attachment GG”) facilities was removed before calculating the allocation factor</a:t>
            </a:r>
            <a:endParaRPr lang="en-US" altLang="en-US" sz="1800" dirty="0" smtClean="0"/>
          </a:p>
          <a:p>
            <a:pPr lvl="1"/>
            <a:r>
              <a:rPr lang="en-US" altLang="en-US" sz="1800" dirty="0" smtClean="0"/>
              <a:t>The calculated zonal split is as follows</a:t>
            </a:r>
            <a:r>
              <a:rPr lang="en-US" altLang="en-US" sz="2000" dirty="0" smtClean="0"/>
              <a:t>:</a:t>
            </a:r>
            <a:endParaRPr lang="en-US" altLang="en-US" sz="7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8</a:t>
            </a:fld>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2018 Forward-looking ATRR Update </a:t>
            </a:r>
            <a:r>
              <a:rPr lang="en-US" altLang="en-US" sz="2800" dirty="0" smtClean="0"/>
              <a:t>– Zonal Allocation, page 2</a:t>
            </a:r>
          </a:p>
        </p:txBody>
      </p:sp>
      <p:sp>
        <p:nvSpPr>
          <p:cNvPr id="12329" name="Content Placeholder 2"/>
          <p:cNvSpPr>
            <a:spLocks noGrp="1"/>
          </p:cNvSpPr>
          <p:nvPr>
            <p:ph idx="1"/>
          </p:nvPr>
        </p:nvSpPr>
        <p:spPr>
          <a:xfrm>
            <a:off x="685800" y="1828800"/>
            <a:ext cx="7772400" cy="4267200"/>
          </a:xfrm>
        </p:spPr>
        <p:txBody>
          <a:bodyPr/>
          <a:lstStyle/>
          <a:p>
            <a:pPr>
              <a:buNone/>
            </a:pPr>
            <a:r>
              <a:rPr lang="en-US" altLang="en-US" sz="2000" dirty="0" smtClean="0"/>
              <a:t>The results of the zonal allocation calculation are summarized in the following table.</a:t>
            </a:r>
          </a:p>
          <a:p>
            <a:pPr>
              <a:buFontTx/>
              <a:buNone/>
            </a:pPr>
            <a:endParaRPr lang="en-US" altLang="en-US" dirty="0" smtClean="0"/>
          </a:p>
        </p:txBody>
      </p:sp>
      <p:sp>
        <p:nvSpPr>
          <p:cNvPr id="7"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9</a:t>
            </a:fld>
            <a:r>
              <a:rPr lang="en-US" dirty="0" smtClean="0"/>
              <a:t> -</a:t>
            </a:r>
            <a:endParaRPr lang="en-US" dirty="0"/>
          </a:p>
        </p:txBody>
      </p:sp>
      <p:graphicFrame>
        <p:nvGraphicFramePr>
          <p:cNvPr id="9" name="Table 8"/>
          <p:cNvGraphicFramePr>
            <a:graphicFrameLocks noGrp="1"/>
          </p:cNvGraphicFramePr>
          <p:nvPr/>
        </p:nvGraphicFramePr>
        <p:xfrm>
          <a:off x="381000" y="2590800"/>
          <a:ext cx="8308958" cy="3322977"/>
        </p:xfrm>
        <a:graphic>
          <a:graphicData uri="http://schemas.openxmlformats.org/drawingml/2006/table">
            <a:tbl>
              <a:tblPr/>
              <a:tblGrid>
                <a:gridCol w="381000"/>
                <a:gridCol w="152400"/>
                <a:gridCol w="990600"/>
                <a:gridCol w="76200"/>
                <a:gridCol w="990600"/>
                <a:gridCol w="1047279"/>
                <a:gridCol w="961002"/>
                <a:gridCol w="892359"/>
                <a:gridCol w="961002"/>
                <a:gridCol w="686430"/>
                <a:gridCol w="64999"/>
                <a:gridCol w="31812"/>
                <a:gridCol w="661417"/>
                <a:gridCol w="411858"/>
              </a:tblGrid>
              <a:tr h="1167399">
                <a:tc>
                  <a:txBody>
                    <a:bodyPr/>
                    <a:lstStyle/>
                    <a:p>
                      <a:pPr algn="ctr" fontAlgn="b"/>
                      <a:r>
                        <a:rPr lang="en-US" sz="1200" b="0" i="0" u="none" strike="noStrike" dirty="0">
                          <a:latin typeface="Times New Roman" pitchFamily="18" charset="0"/>
                          <a:cs typeface="Times New Roman" pitchFamily="18" charset="0"/>
                        </a:rPr>
                        <a:t>Line No.</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Times New Roman" pitchFamily="18" charset="0"/>
                          <a:cs typeface="Times New Roman" pitchFamily="18" charset="0"/>
                        </a:rPr>
                        <a:t>Pricing Zone</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a:latin typeface="Times New Roman" pitchFamily="18" charset="0"/>
                          <a:cs typeface="Times New Roman" pitchFamily="18" charset="0"/>
                        </a:rPr>
                        <a:t>Total Zonal Gross Plant (1)</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Times New Roman" pitchFamily="18" charset="0"/>
                          <a:cs typeface="Times New Roman" pitchFamily="18" charset="0"/>
                        </a:rPr>
                        <a:t>Less: transmission plant included in OATT Ancillary Services</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Times New Roman" pitchFamily="18" charset="0"/>
                          <a:cs typeface="Times New Roman" pitchFamily="18" charset="0"/>
                        </a:rPr>
                        <a:t>Gross Plant in Service for Rate Base (2)</a:t>
                      </a:r>
                      <a:br>
                        <a:rPr lang="en-US" sz="1200" b="0" i="0" u="none" strike="noStrike">
                          <a:latin typeface="Times New Roman" pitchFamily="18" charset="0"/>
                          <a:cs typeface="Times New Roman" pitchFamily="18" charset="0"/>
                        </a:rPr>
                      </a:br>
                      <a:r>
                        <a:rPr lang="en-US" sz="1200" b="0" i="0" u="none" strike="noStrike">
                          <a:latin typeface="Times New Roman" pitchFamily="18" charset="0"/>
                          <a:cs typeface="Times New Roman" pitchFamily="18" charset="0"/>
                        </a:rPr>
                        <a:t>(a) - (b)</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Times New Roman" pitchFamily="18" charset="0"/>
                          <a:cs typeface="Times New Roman" pitchFamily="18" charset="0"/>
                        </a:rPr>
                        <a:t>Attachment GG Gross Plant (1)</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Times New Roman" pitchFamily="18" charset="0"/>
                          <a:cs typeface="Times New Roman" pitchFamily="18" charset="0"/>
                        </a:rPr>
                        <a:t>Gross Plant Net of Plant under Ancillaries and Attachment GG (c) - (d )</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Times New Roman" pitchFamily="18" charset="0"/>
                          <a:cs typeface="Times New Roman" pitchFamily="18" charset="0"/>
                        </a:rPr>
                        <a:t>Allocation Percent</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dirty="0"/>
                    </a:p>
                  </a:txBody>
                  <a:tcPr marL="3206" marR="3206" marT="3206" marB="0" anchor="b">
                    <a:lnL>
                      <a:noFill/>
                    </a:lnL>
                    <a:lnR>
                      <a:noFill/>
                    </a:lnR>
                    <a:lnT>
                      <a:noFill/>
                    </a:lnT>
                    <a:lnB>
                      <a:noFill/>
                    </a:lnB>
                  </a:tcPr>
                </a:tc>
                <a:tc gridSpan="2">
                  <a:txBody>
                    <a:bodyPr/>
                    <a:lstStyle/>
                    <a:p>
                      <a:pPr algn="ctr" fontAlgn="b"/>
                      <a:r>
                        <a:rPr lang="en-US" sz="1200" b="0" i="0" u="none" strike="noStrike" dirty="0">
                          <a:latin typeface="Times New Roman" pitchFamily="18" charset="0"/>
                          <a:cs typeface="Times New Roman" pitchFamily="18" charset="0"/>
                        </a:rPr>
                        <a:t>Allocated ATRR    Amount</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endParaRPr lang="en-US" dirty="0"/>
                    </a:p>
                  </a:txBody>
                  <a:tcPr marL="3206" marR="3206" marT="3206" marB="0" anchor="b">
                    <a:lnL>
                      <a:noFill/>
                    </a:lnL>
                    <a:lnR>
                      <a:noFill/>
                    </a:lnR>
                    <a:lnT>
                      <a:noFill/>
                    </a:lnT>
                    <a:lnB>
                      <a:noFill/>
                    </a:lnB>
                  </a:tcPr>
                </a:tc>
              </a:tr>
              <a:tr h="286354">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dirty="0">
                          <a:latin typeface="Times New Roman" pitchFamily="18" charset="0"/>
                          <a:cs typeface="Times New Roman" pitchFamily="18" charset="0"/>
                        </a:rPr>
                        <a:t>(a)</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Times New Roman" pitchFamily="18" charset="0"/>
                          <a:cs typeface="Times New Roman" pitchFamily="18" charset="0"/>
                        </a:rPr>
                        <a:t>(b)</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Times New Roman" pitchFamily="18" charset="0"/>
                          <a:cs typeface="Times New Roman" pitchFamily="18" charset="0"/>
                        </a:rPr>
                        <a:t>( c)</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Times New Roman" pitchFamily="18" charset="0"/>
                          <a:cs typeface="Times New Roman" pitchFamily="18" charset="0"/>
                        </a:rPr>
                        <a:t>(d)</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Times New Roman" pitchFamily="18" charset="0"/>
                          <a:cs typeface="Times New Roman" pitchFamily="18" charset="0"/>
                        </a:rPr>
                        <a:t>(e)</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latin typeface="Times New Roman" pitchFamily="18" charset="0"/>
                          <a:cs typeface="Times New Roman" pitchFamily="18" charset="0"/>
                        </a:rPr>
                        <a:t>(f)</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p>
                  </a:txBody>
                  <a:tcPr marL="3206" marR="3206" marT="3206" marB="0" anchor="b">
                    <a:lnL>
                      <a:noFill/>
                    </a:lnL>
                    <a:lnR>
                      <a:noFill/>
                    </a:lnR>
                    <a:lnT>
                      <a:noFill/>
                    </a:lnT>
                    <a:lnB>
                      <a:noFill/>
                    </a:lnB>
                  </a:tcPr>
                </a:tc>
                <a:tc gridSpan="2">
                  <a:txBody>
                    <a:bodyPr/>
                    <a:lstStyle/>
                    <a:p>
                      <a:pPr algn="ctr" fontAlgn="b"/>
                      <a:r>
                        <a:rPr lang="en-US" sz="1200" b="0" i="0" u="none" strike="noStrike">
                          <a:latin typeface="Times New Roman" pitchFamily="18" charset="0"/>
                          <a:cs typeface="Times New Roman" pitchFamily="18" charset="0"/>
                        </a:rPr>
                        <a:t>(g)</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endParaRPr lang="en-US"/>
                    </a:p>
                  </a:txBody>
                  <a:tcPr marL="3206" marR="3206" marT="3206" marB="0" anchor="b">
                    <a:lnL>
                      <a:noFill/>
                    </a:lnL>
                    <a:lnR>
                      <a:noFill/>
                    </a:lnR>
                    <a:lnT>
                      <a:noFill/>
                    </a:lnT>
                    <a:lnB>
                      <a:noFill/>
                    </a:lnB>
                  </a:tcPr>
                </a:tc>
              </a:tr>
              <a:tr h="192080">
                <a:tc>
                  <a:txBody>
                    <a:bodyPr/>
                    <a:lstStyle/>
                    <a:p>
                      <a:pPr algn="ctr" fontAlgn="b"/>
                      <a:r>
                        <a:rPr lang="en-US" sz="1200" b="0" i="0" u="none" strike="noStrike">
                          <a:latin typeface="Times New Roman" pitchFamily="18" charset="0"/>
                          <a:cs typeface="Times New Roman" pitchFamily="18" charset="0"/>
                        </a:rPr>
                        <a:t>1</a:t>
                      </a:r>
                    </a:p>
                  </a:txBody>
                  <a:tcPr marL="3206" marR="3206" marT="3206" marB="0" anchor="b">
                    <a:lnL>
                      <a:noFill/>
                    </a:lnL>
                    <a:lnR>
                      <a:noFill/>
                    </a:lnR>
                    <a:lnT>
                      <a:noFill/>
                    </a:lnT>
                    <a:lnB>
                      <a:noFill/>
                    </a:lnB>
                  </a:tcPr>
                </a:tc>
                <a:tc>
                  <a:txBody>
                    <a:bodyPr/>
                    <a:lstStyle/>
                    <a:p>
                      <a:pPr algn="ctr"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a:latin typeface="Times New Roman" pitchFamily="18" charset="0"/>
                          <a:cs typeface="Times New Roman" pitchFamily="18" charset="0"/>
                        </a:rPr>
                        <a:t>16 (NSP)</a:t>
                      </a:r>
                    </a:p>
                  </a:txBody>
                  <a:tcPr marL="3206" marR="3206" marT="3206" marB="0" anchor="b">
                    <a:lnL>
                      <a:noFill/>
                    </a:lnL>
                    <a:lnR>
                      <a:noFill/>
                    </a:lnR>
                    <a:lnT>
                      <a:noFill/>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a:t>
                      </a:r>
                      <a:r>
                        <a:rPr lang="en-US" sz="1200" b="0" i="0" u="none" strike="noStrike" dirty="0" smtClean="0">
                          <a:latin typeface="Times New Roman" pitchFamily="18" charset="0"/>
                          <a:cs typeface="Times New Roman" pitchFamily="18" charset="0"/>
                        </a:rPr>
                        <a:t>    $1,475,634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  </a:t>
                      </a:r>
                      <a:r>
                        <a:rPr lang="en-US" sz="1200" b="0" i="0" u="none" strike="noStrike" dirty="0" smtClean="0">
                          <a:latin typeface="Times New Roman" pitchFamily="18" charset="0"/>
                          <a:cs typeface="Times New Roman" pitchFamily="18" charset="0"/>
                        </a:rPr>
                        <a:t>           </a:t>
                      </a:r>
                      <a:r>
                        <a:rPr lang="en-US" sz="1200" b="0" i="0" u="none" strike="noStrike" dirty="0">
                          <a:latin typeface="Times New Roman" pitchFamily="18" charset="0"/>
                          <a:cs typeface="Times New Roman" pitchFamily="18" charset="0"/>
                        </a:rPr>
                        <a:t>-   </a:t>
                      </a: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41,475,634 </a:t>
                      </a: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 </a:t>
                      </a:r>
                      <a:r>
                        <a:rPr lang="en-US" sz="1200" b="0" i="0" u="none" strike="noStrike" dirty="0" smtClean="0">
                          <a:latin typeface="Times New Roman" pitchFamily="18" charset="0"/>
                          <a:cs typeface="Times New Roman" pitchFamily="18" charset="0"/>
                        </a:rPr>
                        <a:t>24,255,786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 </a:t>
                      </a:r>
                      <a:r>
                        <a:rPr lang="en-US" sz="1200" b="0" i="0" u="none" strike="noStrike" dirty="0" smtClean="0">
                          <a:latin typeface="Times New Roman" pitchFamily="18" charset="0"/>
                          <a:cs typeface="Times New Roman" pitchFamily="18" charset="0"/>
                        </a:rPr>
                        <a:t>17,219,848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a:latin typeface="Times New Roman" pitchFamily="18" charset="0"/>
                          <a:cs typeface="Times New Roman" pitchFamily="18" charset="0"/>
                        </a:rPr>
                        <a:t>37.40%</a:t>
                      </a:r>
                    </a:p>
                  </a:txBody>
                  <a:tcPr marL="3206" marR="3206" marT="3206" marB="0" anchor="b">
                    <a:lnL>
                      <a:noFill/>
                    </a:lnL>
                    <a:lnR>
                      <a:noFill/>
                    </a:lnR>
                    <a:lnT>
                      <a:noFill/>
                    </a:lnT>
                    <a:lnB>
                      <a:noFill/>
                    </a:lnB>
                  </a:tcPr>
                </a:tc>
                <a:tc>
                  <a:txBody>
                    <a:bodyPr/>
                    <a:lstStyle/>
                    <a:p>
                      <a:endParaRPr lang="en-US"/>
                    </a:p>
                  </a:txBody>
                  <a:tcPr marL="3206" marR="3206" marT="3206" marB="0" anchor="b">
                    <a:lnL>
                      <a:noFill/>
                    </a:lnL>
                    <a:lnR>
                      <a:noFill/>
                    </a:lnR>
                    <a:lnT>
                      <a:noFill/>
                    </a:lnT>
                    <a:lnB>
                      <a:noFill/>
                    </a:lnB>
                  </a:tcPr>
                </a:tc>
                <a:tc gridSpan="2">
                  <a:txBody>
                    <a:bodyPr/>
                    <a:lstStyle/>
                    <a:p>
                      <a:pPr algn="l" fontAlgn="b"/>
                      <a:r>
                        <a:rPr lang="en-US" sz="1200" b="1" i="0" u="none" strike="noStrike" dirty="0" smtClean="0">
                          <a:latin typeface="Times New Roman" pitchFamily="18" charset="0"/>
                          <a:cs typeface="Times New Roman" pitchFamily="18" charset="0"/>
                        </a:rPr>
                        <a:t>$ 1,980,375 </a:t>
                      </a:r>
                      <a:endParaRPr lang="en-US" sz="1200" b="1"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endParaRPr lang="en-US" dirty="0"/>
                    </a:p>
                  </a:txBody>
                  <a:tcPr marL="3206" marR="3206" marT="3206" marB="0" anchor="b">
                    <a:lnL>
                      <a:noFill/>
                    </a:lnL>
                    <a:lnR>
                      <a:noFill/>
                    </a:lnR>
                    <a:lnT>
                      <a:noFill/>
                    </a:lnT>
                    <a:lnB>
                      <a:noFill/>
                    </a:lnB>
                  </a:tcPr>
                </a:tc>
              </a:tr>
              <a:tr h="192080">
                <a:tc>
                  <a:txBody>
                    <a:bodyPr/>
                    <a:lstStyle/>
                    <a:p>
                      <a:pPr algn="ctr" fontAlgn="b"/>
                      <a:r>
                        <a:rPr lang="en-US" sz="1200" b="0" i="0" u="none" strike="noStrike">
                          <a:latin typeface="Times New Roman" pitchFamily="18" charset="0"/>
                          <a:cs typeface="Times New Roman" pitchFamily="18" charset="0"/>
                        </a:rPr>
                        <a:t>2</a:t>
                      </a:r>
                    </a:p>
                  </a:txBody>
                  <a:tcPr marL="3206" marR="3206" marT="3206" marB="0" anchor="b">
                    <a:lnL>
                      <a:noFill/>
                    </a:lnL>
                    <a:lnR>
                      <a:noFill/>
                    </a:lnR>
                    <a:lnT>
                      <a:noFill/>
                    </a:lnT>
                    <a:lnB>
                      <a:noFill/>
                    </a:lnB>
                  </a:tcPr>
                </a:tc>
                <a:tc>
                  <a:txBody>
                    <a:bodyPr/>
                    <a:lstStyle/>
                    <a:p>
                      <a:pPr algn="ctr"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a:latin typeface="Times New Roman" pitchFamily="18" charset="0"/>
                          <a:cs typeface="Times New Roman" pitchFamily="18" charset="0"/>
                        </a:rPr>
                        <a:t>20 (SMMPA)</a:t>
                      </a:r>
                    </a:p>
                  </a:txBody>
                  <a:tcPr marL="3206" marR="3206" marT="3206" marB="0" anchor="b">
                    <a:lnL>
                      <a:noFill/>
                    </a:lnL>
                    <a:lnR>
                      <a:noFill/>
                    </a:lnR>
                    <a:lnT>
                      <a:noFill/>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a:t>
                      </a:r>
                      <a:r>
                        <a:rPr lang="en-US" sz="1200" b="0" i="0" u="none" strike="noStrike" dirty="0" smtClean="0">
                          <a:latin typeface="Times New Roman" pitchFamily="18" charset="0"/>
                          <a:cs typeface="Times New Roman" pitchFamily="18" charset="0"/>
                        </a:rPr>
                        <a:t>30,164,166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latin typeface="Times New Roman" pitchFamily="18" charset="0"/>
                          <a:cs typeface="Times New Roman" pitchFamily="18" charset="0"/>
                        </a:rPr>
                        <a:t>    </a:t>
                      </a:r>
                      <a:r>
                        <a:rPr lang="en-US" sz="1200" b="0" i="0" u="none" strike="noStrike" dirty="0">
                          <a:latin typeface="Times New Roman" pitchFamily="18" charset="0"/>
                          <a:cs typeface="Times New Roman" pitchFamily="18" charset="0"/>
                        </a:rPr>
                        <a:t>1,344,801 </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Times New Roman" pitchFamily="18" charset="0"/>
                          <a:cs typeface="Times New Roman" pitchFamily="18" charset="0"/>
                        </a:rPr>
                        <a:t>      28,819,365 </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Times New Roman" pitchFamily="18" charset="0"/>
                          <a:cs typeface="Times New Roman" pitchFamily="18" charset="0"/>
                        </a:rPr>
                        <a:t>    </a:t>
                      </a:r>
                      <a:r>
                        <a:rPr lang="en-US" sz="1200" b="0" i="0" u="none" strike="noStrike" dirty="0" smtClean="0">
                          <a:latin typeface="Times New Roman" pitchFamily="18" charset="0"/>
                          <a:cs typeface="Times New Roman" pitchFamily="18" charset="0"/>
                        </a:rPr>
                        <a:t>                </a:t>
                      </a:r>
                      <a:r>
                        <a:rPr lang="en-US" sz="1200" b="0" i="0" u="none" strike="noStrike" dirty="0">
                          <a:latin typeface="Times New Roman" pitchFamily="18" charset="0"/>
                          <a:cs typeface="Times New Roman" pitchFamily="18" charset="0"/>
                        </a:rPr>
                        <a:t>-   </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Times New Roman" pitchFamily="18" charset="0"/>
                          <a:cs typeface="Times New Roman" pitchFamily="18" charset="0"/>
                        </a:rPr>
                        <a:t>     28,819,365 </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Times New Roman" pitchFamily="18" charset="0"/>
                          <a:cs typeface="Times New Roman" pitchFamily="18" charset="0"/>
                        </a:rPr>
                        <a:t>62.60%</a:t>
                      </a: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a:p>
                  </a:txBody>
                  <a:tcPr marL="3206" marR="3206" marT="3206" marB="0" anchor="b">
                    <a:lnL>
                      <a:noFill/>
                    </a:lnL>
                    <a:lnR>
                      <a:noFill/>
                    </a:lnR>
                    <a:lnT>
                      <a:noFill/>
                    </a:lnT>
                    <a:lnB>
                      <a:noFill/>
                    </a:lnB>
                  </a:tcPr>
                </a:tc>
                <a:tc gridSpan="2">
                  <a:txBody>
                    <a:bodyPr/>
                    <a:lstStyle/>
                    <a:p>
                      <a:pPr algn="l" fontAlgn="b"/>
                      <a:r>
                        <a:rPr lang="en-US" sz="1200" b="1" i="0" u="none" strike="noStrike" dirty="0" smtClean="0">
                          <a:latin typeface="Times New Roman" pitchFamily="18" charset="0"/>
                          <a:cs typeface="Times New Roman" pitchFamily="18" charset="0"/>
                        </a:rPr>
                        <a:t>   3,314,746 </a:t>
                      </a:r>
                      <a:endParaRPr lang="en-US" sz="1200" b="1" i="0" u="none" strike="noStrike" dirty="0">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endParaRPr lang="en-US"/>
                    </a:p>
                  </a:txBody>
                  <a:tcPr marL="3206" marR="3206" marT="3206" marB="0" anchor="b">
                    <a:lnL>
                      <a:noFill/>
                    </a:lnL>
                    <a:lnR>
                      <a:noFill/>
                    </a:lnR>
                    <a:lnT>
                      <a:noFill/>
                    </a:lnT>
                    <a:lnB>
                      <a:noFill/>
                    </a:lnB>
                  </a:tcPr>
                </a:tc>
              </a:tr>
              <a:tr h="195810">
                <a:tc>
                  <a:txBody>
                    <a:bodyPr/>
                    <a:lstStyle/>
                    <a:p>
                      <a:pPr algn="ctr" fontAlgn="b"/>
                      <a:r>
                        <a:rPr lang="en-US" sz="1200" b="0" i="0" u="none" strike="noStrike">
                          <a:latin typeface="Times New Roman" pitchFamily="18" charset="0"/>
                          <a:cs typeface="Times New Roman" pitchFamily="18" charset="0"/>
                        </a:rPr>
                        <a:t>3</a:t>
                      </a:r>
                    </a:p>
                  </a:txBody>
                  <a:tcPr marL="3206" marR="3206" marT="3206" marB="0" anchor="b">
                    <a:lnL>
                      <a:noFill/>
                    </a:lnL>
                    <a:lnR>
                      <a:noFill/>
                    </a:lnR>
                    <a:lnT>
                      <a:noFill/>
                    </a:lnT>
                    <a:lnB>
                      <a:noFill/>
                    </a:lnB>
                  </a:tcPr>
                </a:tc>
                <a:tc>
                  <a:txBody>
                    <a:bodyPr/>
                    <a:lstStyle/>
                    <a:p>
                      <a:pPr algn="ctr"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ctr" fontAlgn="b"/>
                      <a:r>
                        <a:rPr lang="en-US" sz="1200" b="0" i="0" u="none" strike="noStrike">
                          <a:latin typeface="Times New Roman" pitchFamily="18" charset="0"/>
                          <a:cs typeface="Times New Roman" pitchFamily="18" charset="0"/>
                        </a:rPr>
                        <a:t>Total</a:t>
                      </a:r>
                    </a:p>
                  </a:txBody>
                  <a:tcPr marL="3206" marR="3206" marT="3206" marB="0" anchor="b">
                    <a:lnL>
                      <a:noFill/>
                    </a:lnL>
                    <a:lnR>
                      <a:noFill/>
                    </a:lnR>
                    <a:lnT>
                      <a:noFill/>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r>
                        <a:rPr lang="en-US" sz="1200" b="0" i="0" u="none" strike="noStrike" dirty="0">
                          <a:latin typeface="Times New Roman" pitchFamily="18" charset="0"/>
                          <a:cs typeface="Times New Roman" pitchFamily="18" charset="0"/>
                        </a:rPr>
                        <a:t> </a:t>
                      </a:r>
                      <a:r>
                        <a:rPr lang="en-US" sz="1200" b="0" i="0" u="none" strike="noStrike" dirty="0" smtClean="0">
                          <a:latin typeface="Times New Roman" pitchFamily="18" charset="0"/>
                          <a:cs typeface="Times New Roman" pitchFamily="18" charset="0"/>
                        </a:rPr>
                        <a:t>  $71,639,800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latin typeface="Times New Roman" pitchFamily="18" charset="0"/>
                          <a:cs typeface="Times New Roman" pitchFamily="18" charset="0"/>
                        </a:rPr>
                        <a:t> $ </a:t>
                      </a:r>
                      <a:r>
                        <a:rPr lang="en-US" sz="1200" b="0" i="0" u="none" strike="noStrike" dirty="0" smtClean="0">
                          <a:latin typeface="Times New Roman" pitchFamily="18" charset="0"/>
                          <a:cs typeface="Times New Roman" pitchFamily="18" charset="0"/>
                        </a:rPr>
                        <a:t>1,344,801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latin typeface="Times New Roman" pitchFamily="18" charset="0"/>
                          <a:cs typeface="Times New Roman" pitchFamily="18" charset="0"/>
                        </a:rPr>
                        <a:t> </a:t>
                      </a:r>
                      <a:r>
                        <a:rPr lang="en-US" sz="1200" b="0" i="0" u="none" strike="noStrike" dirty="0" smtClean="0">
                          <a:latin typeface="Times New Roman" pitchFamily="18" charset="0"/>
                          <a:cs typeface="Times New Roman" pitchFamily="18" charset="0"/>
                        </a:rPr>
                        <a:t>  $ 70,294,999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latin typeface="Times New Roman" pitchFamily="18" charset="0"/>
                          <a:cs typeface="Times New Roman" pitchFamily="18" charset="0"/>
                        </a:rPr>
                        <a:t> $ </a:t>
                      </a:r>
                      <a:r>
                        <a:rPr lang="en-US" sz="1200" b="0" i="0" u="none" strike="noStrike" dirty="0" smtClean="0">
                          <a:latin typeface="Times New Roman" pitchFamily="18" charset="0"/>
                          <a:cs typeface="Times New Roman" pitchFamily="18" charset="0"/>
                        </a:rPr>
                        <a:t> 4,255,786 </a:t>
                      </a:r>
                      <a:endParaRPr lang="en-US" sz="12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latin typeface="Times New Roman" pitchFamily="18" charset="0"/>
                          <a:cs typeface="Times New Roman" pitchFamily="18" charset="0"/>
                        </a:rPr>
                        <a:t> $  46,039,213 </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latin typeface="Times New Roman" pitchFamily="18" charset="0"/>
                          <a:cs typeface="Times New Roman" pitchFamily="18" charset="0"/>
                        </a:rPr>
                        <a:t>100.00%</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a:p>
                  </a:txBody>
                  <a:tcPr marL="3206" marR="3206" marT="3206" marB="0" anchor="b">
                    <a:lnL>
                      <a:noFill/>
                    </a:lnL>
                    <a:lnR>
                      <a:noFill/>
                    </a:lnR>
                    <a:lnT>
                      <a:noFill/>
                    </a:lnT>
                    <a:lnB>
                      <a:noFill/>
                    </a:lnB>
                  </a:tcPr>
                </a:tc>
                <a:tc gridSpan="3">
                  <a:txBody>
                    <a:bodyPr/>
                    <a:lstStyle/>
                    <a:p>
                      <a:pPr algn="l" fontAlgn="b"/>
                      <a:r>
                        <a:rPr lang="en-US" sz="1200" b="1" i="0" u="none" strike="noStrike" dirty="0">
                          <a:latin typeface="Times New Roman" pitchFamily="18" charset="0"/>
                          <a:cs typeface="Times New Roman" pitchFamily="18" charset="0"/>
                        </a:rPr>
                        <a:t> </a:t>
                      </a:r>
                      <a:r>
                        <a:rPr lang="en-US" sz="1200" b="1" i="0" u="none" strike="noStrike" dirty="0" smtClean="0">
                          <a:latin typeface="Times New Roman" pitchFamily="18" charset="0"/>
                          <a:cs typeface="Times New Roman" pitchFamily="18" charset="0"/>
                        </a:rPr>
                        <a:t>$ </a:t>
                      </a:r>
                      <a:r>
                        <a:rPr lang="en-US" sz="1200" b="1" i="0" u="none" strike="noStrike" dirty="0">
                          <a:latin typeface="Times New Roman" pitchFamily="18" charset="0"/>
                          <a:cs typeface="Times New Roman" pitchFamily="18" charset="0"/>
                        </a:rPr>
                        <a:t>5,295,121 </a:t>
                      </a:r>
                      <a:r>
                        <a:rPr lang="en-US" sz="1200" b="1" i="0" u="none" strike="noStrike" dirty="0" smtClean="0">
                          <a:latin typeface="Times New Roman" pitchFamily="18" charset="0"/>
                          <a:cs typeface="Times New Roman" pitchFamily="18" charset="0"/>
                        </a:rPr>
                        <a:t> (3)</a:t>
                      </a:r>
                      <a:endParaRPr lang="en-US" sz="1200" b="1"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223783">
                <a:tc>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endParaRPr lang="en-US"/>
                    </a:p>
                  </a:txBody>
                  <a:tcPr marL="3206" marR="3206" marT="3206" marB="0" anchor="b">
                    <a:lnL>
                      <a:noFill/>
                    </a:lnL>
                    <a:lnR>
                      <a:noFill/>
                    </a:lnR>
                    <a:lnT>
                      <a:noFill/>
                    </a:lnT>
                    <a:lnB>
                      <a:noFill/>
                    </a:lnB>
                  </a:tcPr>
                </a:tc>
                <a:tc>
                  <a:txBody>
                    <a:bodyPr/>
                    <a:lstStyle/>
                    <a:p>
                      <a:endParaRPr lang="en-US"/>
                    </a:p>
                  </a:txBody>
                  <a:tcPr marL="3206" marR="3206" marT="3206" marB="0" anchor="b">
                    <a:lnL>
                      <a:noFill/>
                    </a:lnL>
                    <a:lnR>
                      <a:noFill/>
                    </a:lnR>
                    <a:lnT>
                      <a:noFill/>
                    </a:lnT>
                    <a:lnB>
                      <a:noFill/>
                    </a:lnB>
                  </a:tcPr>
                </a:tc>
                <a:tc gridSpan="2">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r>
              <a:tr h="192080">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gridSpan="10">
                  <a:txBody>
                    <a:bodyPr/>
                    <a:lstStyle/>
                    <a:p>
                      <a:pPr algn="l" fontAlgn="b"/>
                      <a:r>
                        <a:rPr lang="en-US" sz="1000" b="0" i="0" u="none" strike="noStrike" dirty="0">
                          <a:latin typeface="Times New Roman" pitchFamily="18" charset="0"/>
                          <a:cs typeface="Times New Roman" pitchFamily="18" charset="0"/>
                        </a:rPr>
                        <a:t>(1) 13 month </a:t>
                      </a:r>
                      <a:r>
                        <a:rPr lang="en-US" sz="1000" b="0" i="0" u="none" strike="noStrike" dirty="0" err="1">
                          <a:latin typeface="Times New Roman" pitchFamily="18" charset="0"/>
                          <a:cs typeface="Times New Roman" pitchFamily="18" charset="0"/>
                        </a:rPr>
                        <a:t>Avg</a:t>
                      </a:r>
                      <a:r>
                        <a:rPr lang="en-US" sz="1000" b="0" i="0" u="none" strike="noStrike" dirty="0">
                          <a:latin typeface="Times New Roman" pitchFamily="18" charset="0"/>
                          <a:cs typeface="Times New Roman" pitchFamily="18" charset="0"/>
                        </a:rPr>
                        <a:t> Gross Book Value from Page 2 of 2, line </a:t>
                      </a:r>
                      <a:r>
                        <a:rPr lang="en-US" sz="1000" b="0" i="0" u="none" strike="noStrike" dirty="0" smtClean="0">
                          <a:latin typeface="Times New Roman" pitchFamily="18" charset="0"/>
                          <a:cs typeface="Times New Roman" pitchFamily="18" charset="0"/>
                        </a:rPr>
                        <a:t>14</a:t>
                      </a:r>
                      <a:r>
                        <a:rPr lang="en-US" sz="1000" b="0" i="0" u="none" strike="noStrike" dirty="0">
                          <a:latin typeface="Times New Roman" pitchFamily="18" charset="0"/>
                          <a:cs typeface="Times New Roman" pitchFamily="18" charset="0"/>
                        </a:rPr>
                        <a:t> </a:t>
                      </a: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en-US" sz="1200" b="0" i="0" u="none" strike="noStrike" dirty="0">
                        <a:latin typeface="Times New Roman" pitchFamily="18" charset="0"/>
                        <a:cs typeface="Times New Roman" pitchFamily="18" charset="0"/>
                      </a:endParaRPr>
                    </a:p>
                  </a:txBody>
                  <a:tcPr marL="3206" marR="3206" marT="3206" marB="0" anchor="ctr">
                    <a:lnL>
                      <a:noFill/>
                    </a:lnL>
                    <a:lnR>
                      <a:noFill/>
                    </a:lnR>
                    <a:lnT>
                      <a:noFill/>
                    </a:lnT>
                    <a:lnB>
                      <a:noFill/>
                    </a:lnB>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r>
              <a:tr h="192080">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gridSpan="12">
                  <a:txBody>
                    <a:bodyPr/>
                    <a:lstStyle/>
                    <a:p>
                      <a:pPr algn="l" fontAlgn="b"/>
                      <a:r>
                        <a:rPr lang="en-US" sz="1000" b="0" i="0" u="none" strike="noStrike" dirty="0">
                          <a:latin typeface="Times New Roman" pitchFamily="18" charset="0"/>
                          <a:cs typeface="Times New Roman" pitchFamily="18" charset="0"/>
                        </a:rPr>
                        <a:t>(2) Total RPU Gross Plant In Service from </a:t>
                      </a:r>
                      <a:r>
                        <a:rPr lang="en-US" sz="1000" b="0" i="0" u="none" strike="noStrike" dirty="0" err="1">
                          <a:latin typeface="Times New Roman" pitchFamily="18" charset="0"/>
                          <a:cs typeface="Times New Roman" pitchFamily="18" charset="0"/>
                        </a:rPr>
                        <a:t>Att</a:t>
                      </a:r>
                      <a:r>
                        <a:rPr lang="en-US" sz="1000" b="0" i="0" u="none" strike="noStrike" dirty="0">
                          <a:latin typeface="Times New Roman" pitchFamily="18" charset="0"/>
                          <a:cs typeface="Times New Roman" pitchFamily="18" charset="0"/>
                        </a:rPr>
                        <a:t> O_RPU, page 2 of 5, line 2, </a:t>
                      </a:r>
                      <a:r>
                        <a:rPr lang="en-US" sz="1000" b="0" i="0" u="none" strike="noStrike" dirty="0" err="1">
                          <a:latin typeface="Times New Roman" pitchFamily="18" charset="0"/>
                          <a:cs typeface="Times New Roman" pitchFamily="18" charset="0"/>
                        </a:rPr>
                        <a:t>col</a:t>
                      </a:r>
                      <a:r>
                        <a:rPr lang="en-US" sz="1000" b="0" i="0" u="none" strike="noStrike" dirty="0">
                          <a:latin typeface="Times New Roman" pitchFamily="18" charset="0"/>
                          <a:cs typeface="Times New Roman" pitchFamily="18" charset="0"/>
                        </a:rPr>
                        <a:t> (5) for 2018</a:t>
                      </a:r>
                    </a:p>
                  </a:txBody>
                  <a:tcPr marL="3206" marR="3206" marT="320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r>
              <a:tr h="192080">
                <a:tc>
                  <a:txBody>
                    <a:bodyPr/>
                    <a:lstStyle/>
                    <a:p>
                      <a:pPr algn="l" fontAlgn="b"/>
                      <a:endParaRPr lang="en-US" sz="1200" b="0" i="0" u="none" strike="noStrike">
                        <a:latin typeface="Times New Roman" pitchFamily="18" charset="0"/>
                        <a:cs typeface="Times New Roman" pitchFamily="18" charset="0"/>
                      </a:endParaRPr>
                    </a:p>
                  </a:txBody>
                  <a:tcPr marL="3206" marR="3206" marT="3206"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gridSpan="12">
                  <a:txBody>
                    <a:bodyPr/>
                    <a:lstStyle/>
                    <a:p>
                      <a:pPr algn="l" fontAlgn="b"/>
                      <a:r>
                        <a:rPr lang="en-US" sz="1000" b="0" i="0" u="none" strike="noStrike" dirty="0">
                          <a:latin typeface="Times New Roman" pitchFamily="18" charset="0"/>
                          <a:cs typeface="Times New Roman" pitchFamily="18" charset="0"/>
                        </a:rPr>
                        <a:t>(3) Total RPU ATRR from </a:t>
                      </a:r>
                      <a:r>
                        <a:rPr lang="en-US" sz="1000" b="0" i="0" u="none" strike="noStrike" dirty="0" err="1">
                          <a:latin typeface="Times New Roman" pitchFamily="18" charset="0"/>
                          <a:cs typeface="Times New Roman" pitchFamily="18" charset="0"/>
                        </a:rPr>
                        <a:t>Att</a:t>
                      </a:r>
                      <a:r>
                        <a:rPr lang="en-US" sz="1000" b="0" i="0" u="none" strike="noStrike" dirty="0">
                          <a:latin typeface="Times New Roman" pitchFamily="18" charset="0"/>
                          <a:cs typeface="Times New Roman" pitchFamily="18" charset="0"/>
                        </a:rPr>
                        <a:t> O_RPU, page 1 of 5, line 7 for 2018</a:t>
                      </a:r>
                    </a:p>
                  </a:txBody>
                  <a:tcPr marL="3206" marR="3206" marT="320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latin typeface="Times New Roman" pitchFamily="18" charset="0"/>
                        <a:cs typeface="Times New Roman" pitchFamily="18" charset="0"/>
                      </a:endParaRPr>
                    </a:p>
                  </a:txBody>
                  <a:tcPr marL="3206" marR="3206" marT="3206"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EcmsOwner xmlns="2d309f40-9147-42c9-945b-bf0de5e50880" xsi:nil="true"/>
    <ReferenceLocations xmlns="2d309f40-9147-42c9-945b-bf0de5e50880" xsi:nil="true"/>
    <CSClassNames_4 xmlns="dcd6a659-3023-4248-96c5-d463e9234dde" xsi:nil="true"/>
    <EcmsDocSubType xmlns="2d309f40-9147-42c9-945b-bf0de5e50880" xsi:nil="true"/>
    <CSClassID_12 xmlns="dcd6a659-3023-4248-96c5-d463e9234dde" xsi:nil="true"/>
    <EcmsDocType xmlns="2d309f40-9147-42c9-945b-bf0de5e50880" xsi:nil="true"/>
    <DownloadURL xmlns="a646eb38-62f8-42b4-b7d8-4e325c7d82c9">/_layouts/MISO/ECM/Download.aspx?ID=210382</DownloadURL>
    <CSClassNames_5 xmlns="dcd6a659-3023-4248-96c5-d463e9234dde" xsi:nil="true"/>
    <PermalinkID xmlns="a646eb38-62f8-42b4-b7d8-4e325c7d82c9">210382</PermalinkID>
    <CSClassID_1 xmlns="dcd6a659-3023-4248-96c5-d463e9234dde" xsi:nil="true"/>
    <PermalinkURL xmlns="a646eb38-62f8-42b4-b7d8-4e325c7d82c9">/_layouts/MISO/ECM/Redirect.aspx?ID=210382</PermalinkURL>
    <CSClassNames_6 xmlns="dcd6a659-3023-4248-96c5-d463e9234dde">;#FERC;#</CSClassNames_6>
    <CSClassNames_1 xmlns="dcd6a659-3023-4248-96c5-d463e9234dde" xsi:nil="true"/>
    <CSClassID_3 xmlns="dcd6a659-3023-4248-96c5-d463e9234dde">;#493;#512;#468;#496;#456;#</CSClassID_3>
    <CSClassID_2 xmlns="dcd6a659-3023-4248-96c5-d463e9234dde">;#313;#315;#</CSClassID_2>
    <EcmsAuthor xmlns="2d309f40-9147-42c9-945b-bf0de5e50880" xsi:nil="true"/>
    <CSClassID_5 xmlns="dcd6a659-3023-4248-96c5-d463e9234dde" xsi:nil="true"/>
    <CSClassID_10 xmlns="dcd6a659-3023-4248-96c5-d463e9234dde">;#661;#653;#654;#</CSClassID_10>
    <CSClassID_4 xmlns="dcd6a659-3023-4248-96c5-d463e9234dde" xsi:nil="true"/>
    <CSClassNames_7 xmlns="dcd6a659-3023-4248-96c5-d463e9234dde" xsi:nil="true"/>
    <CSClassID_7 xmlns="dcd6a659-3023-4248-96c5-d463e9234dde" xsi:nil="true"/>
    <CSClassNames_2 xmlns="dcd6a659-3023-4248-96c5-d463e9234dde">;#Pages;#Results;#</CSClassNames_2>
    <CSClassNames_8 xmlns="dcd6a659-3023-4248-96c5-d463e9234dde">;#Meeting;#Presentations;#Calendar;#</CSClassNames_8>
    <CSClassID_6 xmlns="dcd6a659-3023-4248-96c5-d463e9234dde">;#434;#</CSClassID_6>
    <MISO_x0020_Description xmlns="dcd6a659-3023-4248-96c5-d463e9234dde" xsi:nil="true"/>
    <EcmsCreateDate xmlns="2d309f40-9147-42c9-945b-bf0de5e50880" xsi:nil="true"/>
    <EcmsReleaseDate xmlns="2d309f40-9147-42c9-945b-bf0de5e50880" xsi:nil="true"/>
    <CSClassNames_12 xmlns="dcd6a659-3023-4248-96c5-d463e9234dde" xsi:nil="true"/>
    <CSClassID_9 xmlns="dcd6a659-3023-4248-96c5-d463e9234dde" xsi:nil="true"/>
    <CSClassID_11 xmlns="dcd6a659-3023-4248-96c5-d463e9234dde">;#664;#</CSClassID_11>
    <MISO_x0020_Description_x0020_Enhanced xmlns="dcd6a659-3023-4248-96c5-d463e9234dde" xsi:nil="true"/>
    <CSClassID_8 xmlns="dcd6a659-3023-4248-96c5-d463e9234dde">;#453;#449;#451;#</CSClassID_8>
    <CSClassificationMetaXML xmlns="http://schemas.microsoft.com/sharepoint/v3">8cdca54c-e184-4d8a-964e-ef4bd39e3e37;2016-09-28 06:56:49;AUTOCLASSIFIED;7:2016-09-28 06:56:49|False||AUTOCLASSIFIED|2016-09-28 06:56:49;5:2016-09-28 06:56:49|False||AUTOCLASSIFIED|2016-09-28 06:56:49;6:2016-09-28 06:56:49|False||AUTOCLASSIFIED|2016-09-28 06:56:49;10:2016-09-28 06:56:49|False||AUTOCLASSIFIED|2016-09-28 06:56:49;12:2016-09-28 06:56:49|False||AUTOCLASSIFIED|2016-09-28 06:56:49;9:2016-09-28 06:56:49|False||AUTOCLASSIFIED|2016-09-28 06:56:49;1:2016-09-28 06:56:49|False||AUTOCLASSIFIED|2016-09-28 06:56:49;3:2016-09-28 06:56:49|False||AUTOCLASSIFIED|2016-09-28 06:56:49;4:2016-09-28 06:56:49|False||AUTOCLASSIFIED|2016-09-28 06:56:49;2:2016-09-28 06:56:49|False||AUTOCLASSIFIED|2016-09-28 06:56:49;11:2016-09-28 06:56:49|False||AUTOCLASSIFIED|2016-09-28 06:56:49;8:2016-09-28 06:56:49|False||AUTOCLASSIFIED|2016-09-28 06:56:49;</CSClassificationMetaXML>
    <EcmsContentID xmlns="2d309f40-9147-42c9-945b-bf0de5e50880" xsi:nil="true"/>
    <CSClassNames_10 xmlns="dcd6a659-3023-4248-96c5-d463e9234dde">;#Rates &amp; Pricing;#Filings;#Reports;#</CSClassNames_10>
    <CSClassNames_9 xmlns="dcd6a659-3023-4248-96c5-d463e9234dde" xsi:nil="true"/>
    <CSClassNames_3 xmlns="dcd6a659-3023-4248-96c5-d463e9234dde">;#Presentations;#Calendar;#Planning;#Planning;#Planning;#</CSClassNames_3>
    <CSClassNames_11 xmlns="dcd6a659-3023-4248-96c5-d463e9234dde">;#PowerPoint (ppt);#</CSClassNames_11>
    <TransOwner xmlns="dcd6a659-3023-4248-96c5-d463e9234dde">City of Rochester, A Minnesota Municipal Corp.</TransOwner>
    <PostedDate xmlns="dcd6a659-3023-4248-96c5-d463e9234dde">2015-10-20T22:00:00+00:00</PostedDate>
    <RateYear xmlns="dcd6a659-3023-4248-96c5-d463e9234dde">2016</RateYear>
  </documentManagement>
</p:properties>
</file>

<file path=customXml/item4.xml><?xml version="1.0" encoding="utf-8"?>
<?mso-contentType ?>
<spe:Receivers xmlns:spe="http://schemas.microsoft.com/sharepoint/events">
  <Receiver>
    <Name>ItemUpdatedEventHandlerForConceptSearch</Name>
    <Type>10002</Type>
    <SequenceNumber>10001</SequenceNumber>
    <Assembly>conceptSearching.Sharepoint.ContentTypes, Version=1.0.0.0, Culture=neutral, PublicKeyToken=858f8f13980e4745</Assembly>
    <Class>conceptSearching.Sharepoint.ContentTypes.CSHandleEvent</Class>
    <Data/>
    <Filter/>
  </Receiver>
  <Receiver>
    <Name>ItemCheckedInEventHandlerForConceptSearch</Name>
    <Type>10004</Type>
    <SequenceNumber>10002</SequenceNumber>
    <Assembly>conceptSearching.Sharepoint.ContentTypes, Version=1.0.0.0, Culture=neutral, PublicKeyToken=858f8f13980e4745</Assembly>
    <Class>conceptSearching.Sharepoint.ContentTypes.CSHandleEvent</Class>
    <Data/>
    <Filter/>
  </Receiver>
  <Receiver>
    <Name>ItemUncheckedOutEventHandlerForConceptSearch</Name>
    <Type>10006</Type>
    <SequenceNumber>10003</SequenceNumber>
    <Assembly>conceptSearching.Sharepoint.ContentTypes, Version=1.0.0.0, Culture=neutral, PublicKeyToken=858f8f13980e4745</Assembly>
    <Class>conceptSearching.Sharepoint.ContentTypes.CSHandleEvent</Class>
    <Data/>
    <Filter/>
  </Receiver>
  <Receiver>
    <Name>ItemAddedEventHandlerForConceptSearch</Name>
    <Type>10001</Type>
    <SequenceNumber>10004</SequenceNumber>
    <Assembly>conceptSearching.Sharepoint.ContentTypes, Version=1.0.0.0, Culture=neutral, PublicKeyToken=858f8f13980e4745</Assembly>
    <Class>conceptSearching.Sharepoint.ContentTypes.CSHandleEvent</Class>
    <Data/>
    <Filter/>
  </Receiver>
  <Receiver>
    <Name>ItemFileMovedEventHandlerForConceptSearch</Name>
    <Type>10009</Type>
    <SequenceNumber>10005</SequenceNumber>
    <Assembly>conceptSearching.Sharepoint.ContentTypes, Version=1.0.0.0, Culture=neutral, PublicKeyToken=858f8f13980e4745</Assembly>
    <Class>conceptSearching.Sharepoint.ContentTypes.CSHandleEvent</Class>
    <Data/>
    <Filter/>
  </Receiver>
  <Receiver>
    <Name>ItemDeletedEventHandlerForConceptSearch</Name>
    <Type>10003</Type>
    <SequenceNumber>10006</SequenceNumber>
    <Assembly>conceptSearching.Sharepoint.ContentTypes, Version=1.0.0.0, Culture=neutral, PublicKeyToken=858f8f13980e4745</Assembly>
    <Class>conceptSearching.Sharepoint.ContentTypes.CSHandleEvent</Class>
    <Data/>
    <Filter/>
  </Receiver>
  <Receiver>
    <Name/>
    <Type>10002</Type>
    <SequenceNumber>10000</SequenceNumber>
    <Assembly>MISO.IR.ECM.SP, Version=1.0.0.0, Culture=neutral, PublicKeyToken=668dda8e920c6ea9</Assembly>
    <Class>MISO.IR.ECM.SP.ManagedFileEventHandler</Class>
    <Data/>
    <Filter/>
  </Receiver>
  <Receiver>
    <Name/>
    <Type>10001</Type>
    <SequenceNumber>10000</SequenceNumber>
    <Assembly>MISO.IR.ECM.SP, Version=1.0.0.0, Culture=neutral, PublicKeyToken=668dda8e920c6ea9</Assembly>
    <Class>MISO.IR.ECM.SP.ManagedFileEventHandler</Class>
    <Data/>
    <Filter/>
  </Receiver>
  <Receiver>
    <Name/>
    <Type>3</Type>
    <SequenceNumber>10000</SequenceNumber>
    <Assembly>MISO.IR.ECM.SP, Version=1.0.0.0, Culture=neutral, PublicKeyToken=668dda8e920c6ea9</Assembly>
    <Class>MISO.IR.ECM.SP.ManagedFileEventHandler</Class>
    <Data/>
    <Filter/>
  </Receiver>
  <Receiver>
    <Name/>
    <Type>10002</Type>
    <SequenceNumber>10000</SequenceNumber>
    <Assembly>MISO.IR.SubscriptionAlerts, Version=1.0.0.0, Culture=neutral, PublicKeyToken=d833d45c4ac1e7b1</Assembly>
    <Class>MISO.IR.SubscriptionAlerts.ItemUpdatedSubscriptionHandler</Class>
    <Data/>
    <Filter/>
  </Receiver>
  <Receiver>
    <Name/>
    <Type>10003</Type>
    <SequenceNumber>10000</SequenceNumber>
    <Assembly>MISO.IR.SubscriptionAlerts, Version=1.0.0.0, Culture=neutral, PublicKeyToken=d833d45c4ac1e7b1</Assembly>
    <Class>MISO.IR.SubscriptionAlerts.ItemUpdatedSubscriptionHandler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Attachment O Material" ma:contentTypeID="0x0101005BA905F16C0C2D48BF07586946E81D1C1100D2AB7E340F48FF48B2EC11BD89C18B0C" ma:contentTypeVersion="7" ma:contentTypeDescription="" ma:contentTypeScope="" ma:versionID="7b28bc82ee72f29d532090a5d8e760a7">
  <xsd:schema xmlns:xsd="http://www.w3.org/2001/XMLSchema" xmlns:p="http://schemas.microsoft.com/office/2006/metadata/properties" xmlns:ns1="http://schemas.microsoft.com/sharepoint/v3" xmlns:ns2="dcd6a659-3023-4248-96c5-d463e9234dde" xmlns:ns3="a646eb38-62f8-42b4-b7d8-4e325c7d82c9" xmlns:ns4="2d309f40-9147-42c9-945b-bf0de5e50880" targetNamespace="http://schemas.microsoft.com/office/2006/metadata/properties" ma:root="true" ma:fieldsID="90d21d3eab0e3c480aa7be7876ebc03e" ns1:_="" ns2:_="" ns3:_="" ns4:_="">
    <xsd:import namespace="http://schemas.microsoft.com/sharepoint/v3"/>
    <xsd:import namespace="dcd6a659-3023-4248-96c5-d463e9234dde"/>
    <xsd:import namespace="a646eb38-62f8-42b4-b7d8-4e325c7d82c9"/>
    <xsd:import namespace="2d309f40-9147-42c9-945b-bf0de5e50880"/>
    <xsd:element name="properties">
      <xsd:complexType>
        <xsd:sequence>
          <xsd:element name="documentManagement">
            <xsd:complexType>
              <xsd:all>
                <xsd:element ref="ns2:TransOwner"/>
                <xsd:element ref="ns2:PostedDate"/>
                <xsd:element ref="ns2:RateYear" minOccurs="0"/>
                <xsd:element ref="ns3:PermalinkURL" minOccurs="0"/>
                <xsd:element ref="ns3:DownloadURL" minOccurs="0"/>
                <xsd:element ref="ns3:PermalinkID" minOccurs="0"/>
                <xsd:element ref="ns4:ReferenceLocations" minOccurs="0"/>
                <xsd:element ref="ns4:EcmsContentID" minOccurs="0"/>
                <xsd:element ref="ns4:EcmsDocType" minOccurs="0"/>
                <xsd:element ref="ns4:EcmsDocSubType" minOccurs="0"/>
                <xsd:element ref="ns4:EcmsAuthor" minOccurs="0"/>
                <xsd:element ref="ns4:EcmsCreateDate" minOccurs="0"/>
                <xsd:element ref="ns4:EcmsOwner" minOccurs="0"/>
                <xsd:element ref="ns4:EcmsReleaseDate" minOccurs="0"/>
                <xsd:element ref="ns2:CSClassNames_7" minOccurs="0"/>
                <xsd:element ref="ns2:CSClassID_7" minOccurs="0"/>
                <xsd:element ref="ns2:CSClassNames_5" minOccurs="0"/>
                <xsd:element ref="ns2:CSClassID_5" minOccurs="0"/>
                <xsd:element ref="ns2:CSClassNames_6" minOccurs="0"/>
                <xsd:element ref="ns2:CSClassID_6" minOccurs="0"/>
                <xsd:element ref="ns2:CSClassNames_10" minOccurs="0"/>
                <xsd:element ref="ns2:CSClassID_10" minOccurs="0"/>
                <xsd:element ref="ns2:CSClassNames_12" minOccurs="0"/>
                <xsd:element ref="ns2:CSClassID_12" minOccurs="0"/>
                <xsd:element ref="ns2:CSClassNames_9" minOccurs="0"/>
                <xsd:element ref="ns2:CSClassID_9" minOccurs="0"/>
                <xsd:element ref="ns2:CSClassNames_1" minOccurs="0"/>
                <xsd:element ref="ns2:CSClassID_1" minOccurs="0"/>
                <xsd:element ref="ns2:CSClassNames_3" minOccurs="0"/>
                <xsd:element ref="ns2:CSClassID_3" minOccurs="0"/>
                <xsd:element ref="ns2:CSClassNames_4" minOccurs="0"/>
                <xsd:element ref="ns2:CSClassID_4" minOccurs="0"/>
                <xsd:element ref="ns2:CSClassNames_2" minOccurs="0"/>
                <xsd:element ref="ns2:CSClassID_2" minOccurs="0"/>
                <xsd:element ref="ns2:CSClassNames_11" minOccurs="0"/>
                <xsd:element ref="ns2:CSClassID_11" minOccurs="0"/>
                <xsd:element ref="ns2:CSClassNames_8" minOccurs="0"/>
                <xsd:element ref="ns2:CSClassID_8" minOccurs="0"/>
                <xsd:element ref="ns1:CSClassificationMetaXML" minOccurs="0"/>
                <xsd:element ref="ns2:MISO_x0020_Description" minOccurs="0"/>
                <xsd:element ref="ns2:MISO_x0020_Description_x0020_Enhance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CSClassificationMetaXML" ma:index="40" nillable="true" ma:displayName="Classification Date" ma:internalName="CSClassificationMetaXML" ma:readOnly="false">
      <xsd:simpleType>
        <xsd:restriction base="dms:Unknown"/>
      </xsd:simpleType>
    </xsd:element>
  </xsd:schema>
  <xsd:schema xmlns:xsd="http://www.w3.org/2001/XMLSchema" xmlns:dms="http://schemas.microsoft.com/office/2006/documentManagement/types" targetNamespace="dcd6a659-3023-4248-96c5-d463e9234dde" elementFormDefault="qualified">
    <xsd:import namespace="http://schemas.microsoft.com/office/2006/documentManagement/types"/>
    <xsd:element name="TransOwner" ma:index="2" ma:displayName="Transmission_Owner" ma:format="Dropdown" ma:internalName="TransOwner" ma:readOnly="false">
      <xsd:simpleType>
        <xsd:restriction base="dms:Choice">
          <xsd:enumeration value="Allete, Inc. dba Minnesota Power (MP) (and its subsidiary Superior Water, L&amp;P)"/>
          <xsd:enumeration value="ALP Utilities"/>
          <xsd:enumeration value="Ameren Illinois Company (AIC)"/>
          <xsd:enumeration value="Ameren Missouri (AMMO)"/>
          <xsd:enumeration value="Ameren Transmission Company of Illinois (ATXI)"/>
          <xsd:enumeration value="American Transmission Company LLC (ATC)"/>
          <xsd:enumeration value="Arkansas Electric Cooperative Corporation (AECC)"/>
          <xsd:enumeration value="Atlantic Municipal Utilities (AMU)"/>
          <xsd:enumeration value="Benson Municipal Utilities (BMU)"/>
          <xsd:enumeration value="Big Rivers Electric Corporation (BREC)"/>
          <xsd:enumeration value="Blue Earth Board of Public Works (Blue Earth)"/>
          <xsd:enumeration value="Cedar Falls Utilities (CFU)"/>
          <xsd:enumeration value="Central Iowa Power Cooperative (CIPCO)"/>
          <xsd:enumeration value="Central Minnesota Municipal Power Agency (CMMPA)"/>
          <xsd:enumeration value="City of Alexandria, Louisiana"/>
          <xsd:enumeration value="City of Ames (AMES)"/>
          <xsd:enumeration value="City of Columbia, MO (CWLD)"/>
          <xsd:enumeration value="City of Eldridge (Eldridge)"/>
          <xsd:enumeration value="City of Mountain Lake (Mountain Lake)"/>
          <xsd:enumeration value="City of Rochester, A Minnesota Municipal Corp."/>
          <xsd:enumeration value="City of Pella Electric Department (Pella)"/>
          <xsd:enumeration value="City of Windom (Windom)"/>
          <xsd:enumeration value="City Water, Light &amp; Power  - Springfield, IL (CWLP)"/>
          <xsd:enumeration value="Cleco Power LLC (CLEC)"/>
          <xsd:enumeration value="Consumers Energy Company (CONS)"/>
          <xsd:enumeration value="Dairyland Power Cooperative (DPC)"/>
          <xsd:enumeration value="Delano Water, Light and Power Commission (Delano)"/>
          <xsd:enumeration value="Detroit Lakes Public Utilities (DLPU)"/>
          <xsd:enumeration value="Duke Energy Business Services, LLC for Duke Energy Indiana, Inc. (DEI)"/>
          <xsd:enumeration value="Elk River Municipal Utilities (Elk River)"/>
          <xsd:enumeration value="Entergy Arkansas, Inc. (EATO)"/>
          <xsd:enumeration value="Entergy Gulf States Louisiana, LLC (EGSL)"/>
          <xsd:enumeration value="Entergy Louisiana, LLC (ELTO)"/>
          <xsd:enumeration value="Entergy Mississippi, Inc. (EMTO)"/>
          <xsd:enumeration value="Entergy New Orleans, Inc. (ENO)"/>
          <xsd:enumeration value="Entergy Texas, Inc. (ETTO)"/>
          <xsd:enumeration value="ETEC – Deep East Texas Electric Cooperative, Inc."/>
          <xsd:enumeration value="ETEC – Jasper – Newton Electric Cooperative"/>
          <xsd:enumeration value="ETEC – Sam Houston Electric Cooperative"/>
          <xsd:enumeration value="ETEC – Tex-La Electric Cooperative of Texas, Inc."/>
          <xsd:enumeration value="Glencoe Light &amp; Power Commission (Glencoe)"/>
          <xsd:enumeration value="Grand Haven Board of Light &amp; Power (Grand Haven)"/>
          <xsd:enumeration value="Great River Energy (GRE)"/>
          <xsd:enumeration value="Harvest Wind Farm LLC"/>
          <xsd:enumeration value="Hoosier Energy Rural Electric Cooperative, Inc. (HE)"/>
          <xsd:enumeration value="Hutchinson Utilities Commission (HUC)"/>
          <xsd:enumeration value="Indiana Municipal Power Agency (IMPA)"/>
          <xsd:enumeration value="Indianapolis Power &amp; Light Company (IPL)"/>
          <xsd:enumeration value="Indianola Municipal Utilities (IMU)"/>
          <xsd:enumeration value="International Transmission Company d/b/a ITCTransmission (ITC)"/>
          <xsd:enumeration value="Iowa Public Power Agency (IPPA)"/>
          <xsd:enumeration value="ITC Midwest LLC (ITCM)"/>
          <xsd:enumeration value="Lafayette City-Parish Consolidated Government (LAFA)"/>
          <xsd:enumeration value="Marshall Municipal Utilities (Marshall)"/>
          <xsd:enumeration value="Michigan Electric Transmission Company, LLC (METC)"/>
          <xsd:enumeration value="Michigan Public Power Agency (MPPA)"/>
          <xsd:enumeration value="MidAmerican Energy Company (MEC)"/>
          <xsd:enumeration value="Minnesota Municipal Power Agency (MMPA)"/>
          <xsd:enumeration value="Missouri Rivers Energy Services (MRES)"/>
          <xsd:enumeration value="Montana-Dakota Utilities Co. (MDU)"/>
          <xsd:enumeration value="Montezuma Municipal  Light &amp; Power (Montezuma)"/>
          <xsd:enumeration value="Municipal Electric Utility of Cedar Falls, Iowa"/>
          <xsd:enumeration value="Municipal Energy Agency of Nebraska (MEAN)"/>
          <xsd:enumeration value="Muscatine Power and Water (MPW)"/>
          <xsd:enumeration value="Northern Indiana Public Service Company (NIPS)"/>
          <xsd:enumeration value="Northwestern Wisconsin Electric Company (NWEC)"/>
          <xsd:enumeration value="NSP Companies (NSP)"/>
          <xsd:enumeration value="Otter Tail Power Company (OTP)"/>
          <xsd:enumeration value="Prairie Power, Inc. (PPI)"/>
          <xsd:enumeration value="South Mississippi Electric Power Association (SME)"/>
          <xsd:enumeration value="Southern Illinois Power Cooperative (SIPC)"/>
          <xsd:enumeration value="Southern Minnesota Municipal Power Agency (SMMPA)"/>
          <xsd:enumeration value="Tipton Municipal Utilities (Tipton)"/>
          <xsd:enumeration value="Traverse City Light &amp; Power (Traverse City)"/>
          <xsd:enumeration value="Vectren Energy (SIGE)"/>
          <xsd:enumeration value="Wabash Valley Power Association (WVPA)"/>
          <xsd:enumeration value="Waverly Light and Power (WLP)"/>
          <xsd:enumeration value="Willmar Municipal Utilities (WMU)"/>
          <xsd:enumeration value="Wolverine Power Supply Cooperative Inc.  (WOLV)"/>
          <xsd:enumeration value="Worthington Public Utilities (WPU)"/>
          <xsd:enumeration value="WPPI Energy (WPPI)"/>
          <xsd:enumeration value="Zeeland Board of Public Works (Zeeland)"/>
        </xsd:restriction>
      </xsd:simpleType>
    </xsd:element>
    <xsd:element name="PostedDate" ma:index="3" ma:displayName="Posted Date" ma:default="[today]" ma:format="DateTime" ma:internalName="PostedDate">
      <xsd:simpleType>
        <xsd:restriction base="dms:DateTime"/>
      </xsd:simpleType>
    </xsd:element>
    <xsd:element name="RateYear" ma:index="4" nillable="true" ma:displayName="Rate Year" ma:format="Dropdown" ma:internalName="RateYear" ma:readOnly="false">
      <xsd:simpleType>
        <xsd:restriction base="dms:Choice">
          <xsd:enumeration value="2018"/>
          <xsd:enumeration value="2017"/>
          <xsd:enumeration value="2016"/>
          <xsd:enumeration value="2015"/>
          <xsd:enumeration value="2014"/>
        </xsd:restriction>
      </xsd:simpleType>
    </xsd:element>
    <xsd:element name="CSClassNames_7" ma:index="16" nillable="true" ma:displayName="RTOs" ma:internalName="CSClassNames_7" ma:readOnly="false">
      <xsd:simpleType>
        <xsd:restriction base="dms:Unknown"/>
      </xsd:simpleType>
    </xsd:element>
    <xsd:element name="CSClassID_7" ma:index="17" nillable="true" ma:displayName="CSClassID_7" ma:internalName="CSClassID_7" ma:readOnly="false">
      <xsd:simpleType>
        <xsd:restriction base="dms:Unknown"/>
      </xsd:simpleType>
    </xsd:element>
    <xsd:element name="CSClassNames_5" ma:index="18" nillable="true" ma:displayName="Operations" ma:internalName="CSClassNames_5" ma:readOnly="false">
      <xsd:simpleType>
        <xsd:restriction base="dms:Unknown"/>
      </xsd:simpleType>
    </xsd:element>
    <xsd:element name="CSClassID_5" ma:index="19" nillable="true" ma:displayName="CSClassID_5" ma:internalName="CSClassID_5" ma:readOnly="false">
      <xsd:simpleType>
        <xsd:restriction base="dms:Unknown"/>
      </xsd:simpleType>
    </xsd:element>
    <xsd:element name="CSClassNames_6" ma:index="20" nillable="true" ma:displayName="Organization" ma:internalName="CSClassNames_6" ma:readOnly="false">
      <xsd:simpleType>
        <xsd:restriction base="dms:Unknown"/>
      </xsd:simpleType>
    </xsd:element>
    <xsd:element name="CSClassID_6" ma:index="21" nillable="true" ma:displayName="CSClassID_6" ma:internalName="CSClassID_6" ma:readOnly="false">
      <xsd:simpleType>
        <xsd:restriction base="dms:Unknown"/>
      </xsd:simpleType>
    </xsd:element>
    <xsd:element name="CSClassNames_10" ma:index="22" nillable="true" ma:displayName="Content Type" ma:internalName="CSClassNames_10" ma:readOnly="false">
      <xsd:simpleType>
        <xsd:restriction base="dms:Unknown"/>
      </xsd:simpleType>
    </xsd:element>
    <xsd:element name="CSClassID_10" ma:index="23" nillable="true" ma:displayName="CSClassID_10" ma:internalName="CSClassID_10" ma:readOnly="false">
      <xsd:simpleType>
        <xsd:restriction base="dms:Unknown"/>
      </xsd:simpleType>
    </xsd:element>
    <xsd:element name="CSClassNames_12" ma:index="24" nillable="true" ma:displayName="Committee" ma:internalName="CSClassNames_12" ma:readOnly="false">
      <xsd:simpleType>
        <xsd:restriction base="dms:Unknown"/>
      </xsd:simpleType>
    </xsd:element>
    <xsd:element name="CSClassID_12" ma:index="25" nillable="true" ma:displayName="CSClassID_12" ma:internalName="CSClassID_12" ma:readOnly="false">
      <xsd:simpleType>
        <xsd:restriction base="dms:Unknown"/>
      </xsd:simpleType>
    </xsd:element>
    <xsd:element name="CSClassNames_9" ma:index="26" nillable="true" ma:displayName="Energy and Financial Trading" ma:internalName="CSClassNames_9" ma:readOnly="false">
      <xsd:simpleType>
        <xsd:restriction base="dms:Unknown"/>
      </xsd:simpleType>
    </xsd:element>
    <xsd:element name="CSClassID_9" ma:index="27" nillable="true" ma:displayName="CSClassID_9" ma:internalName="CSClassID_9" ma:readOnly="false">
      <xsd:simpleType>
        <xsd:restriction base="dms:Unknown"/>
      </xsd:simpleType>
    </xsd:element>
    <xsd:element name="CSClassNames_1" ma:index="28" nillable="true" ma:displayName="IPSV v2" ma:internalName="CSClassNames_1" ma:readOnly="false">
      <xsd:simpleType>
        <xsd:restriction base="dms:Unknown"/>
      </xsd:simpleType>
    </xsd:element>
    <xsd:element name="CSClassID_1" ma:index="29" nillable="true" ma:displayName="CSClassID_1" ma:internalName="CSClassID_1" ma:readOnly="false">
      <xsd:simpleType>
        <xsd:restriction base="dms:Unknown"/>
      </xsd:simpleType>
    </xsd:element>
    <xsd:element name="CSClassNames_3" ma:index="30" nillable="true" ma:displayName="MidwestISO" ma:internalName="CSClassNames_3" ma:readOnly="false">
      <xsd:simpleType>
        <xsd:restriction base="dms:Unknown"/>
      </xsd:simpleType>
    </xsd:element>
    <xsd:element name="CSClassID_3" ma:index="31" nillable="true" ma:displayName="CSClassID_3" ma:internalName="CSClassID_3" ma:readOnly="false">
      <xsd:simpleType>
        <xsd:restriction base="dms:Unknown"/>
      </xsd:simpleType>
    </xsd:element>
    <xsd:element name="CSClassNames_4" ma:index="32" nillable="true" ma:displayName="Geographic Region" ma:internalName="CSClassNames_4" ma:readOnly="false">
      <xsd:simpleType>
        <xsd:restriction base="dms:Unknown"/>
      </xsd:simpleType>
    </xsd:element>
    <xsd:element name="CSClassID_4" ma:index="33" nillable="true" ma:displayName="CSClassID_4" ma:internalName="CSClassID_4" ma:readOnly="false">
      <xsd:simpleType>
        <xsd:restriction base="dms:Unknown"/>
      </xsd:simpleType>
    </xsd:element>
    <xsd:element name="CSClassNames_2" ma:index="34" nillable="true" ma:displayName="MISO-Web" ma:internalName="CSClassNames_2" ma:readOnly="false">
      <xsd:simpleType>
        <xsd:restriction base="dms:Unknown"/>
      </xsd:simpleType>
    </xsd:element>
    <xsd:element name="CSClassID_2" ma:index="35" nillable="true" ma:displayName="CSClassID_2" ma:internalName="CSClassID_2" ma:readOnly="false">
      <xsd:simpleType>
        <xsd:restriction base="dms:Unknown"/>
      </xsd:simpleType>
    </xsd:element>
    <xsd:element name="CSClassNames_11" ma:index="36" nillable="true" ma:displayName="File Type" ma:internalName="CSClassNames_11" ma:readOnly="false">
      <xsd:simpleType>
        <xsd:restriction base="dms:Unknown"/>
      </xsd:simpleType>
    </xsd:element>
    <xsd:element name="CSClassID_11" ma:index="37" nillable="true" ma:displayName="CSClassID_11" ma:internalName="CSClassID_11" ma:readOnly="false">
      <xsd:simpleType>
        <xsd:restriction base="dms:Unknown"/>
      </xsd:simpleType>
    </xsd:element>
    <xsd:element name="CSClassNames_8" ma:index="38" nillable="true" ma:displayName="Data Type" ma:internalName="CSClassNames_8" ma:readOnly="false">
      <xsd:simpleType>
        <xsd:restriction base="dms:Unknown"/>
      </xsd:simpleType>
    </xsd:element>
    <xsd:element name="CSClassID_8" ma:index="39" nillable="true" ma:displayName="CSClassID_8" ma:internalName="CSClassID_8" ma:readOnly="false">
      <xsd:simpleType>
        <xsd:restriction base="dms:Unknown"/>
      </xsd:simpleType>
    </xsd:element>
    <xsd:element name="MISO_x0020_Description" ma:index="41" nillable="true" ma:displayName="MISO Description" ma:hidden="true" ma:internalName="MISO_x0020_Description" ma:readOnly="false">
      <xsd:simpleType>
        <xsd:restriction base="dms:Note"/>
      </xsd:simpleType>
    </xsd:element>
    <xsd:element name="MISO_x0020_Description_x0020_Enhanced" ma:index="42" nillable="true" ma:displayName="MISO Description Enhanced" ma:hidden="true" ma:internalName="MISO_x0020_Description_x0020_Enhanced" ma:readOnly="false">
      <xsd:simpleType>
        <xsd:restriction base="dms:Unknown"/>
      </xsd:simpleType>
    </xsd:element>
  </xsd:schema>
  <xsd:schema xmlns:xsd="http://www.w3.org/2001/XMLSchema" xmlns:dms="http://schemas.microsoft.com/office/2006/documentManagement/types" targetNamespace="a646eb38-62f8-42b4-b7d8-4e325c7d82c9" elementFormDefault="qualified">
    <xsd:import namespace="http://schemas.microsoft.com/office/2006/documentManagement/types"/>
    <xsd:element name="PermalinkURL" ma:index="5" nillable="true" ma:displayName="PermalinkURL" ma:description="PermalinkURL" ma:internalName="PermalinkURL">
      <xsd:simpleType>
        <xsd:restriction base="dms:Note"/>
      </xsd:simpleType>
    </xsd:element>
    <xsd:element name="DownloadURL" ma:index="6" nillable="true" ma:displayName="DownloadURL" ma:description="DownloadURL" ma:internalName="DownloadURL" ma:readOnly="false">
      <xsd:simpleType>
        <xsd:restriction base="dms:Note"/>
      </xsd:simpleType>
    </xsd:element>
    <xsd:element name="PermalinkID" ma:index="7" nillable="true" ma:displayName="PermalinkID" ma:description="PermalinkID" ma:internalName="PermalinkID">
      <xsd:simpleType>
        <xsd:restriction base="dms:Text">
          <xsd:maxLength value="255"/>
        </xsd:restriction>
      </xsd:simpleType>
    </xsd:element>
  </xsd:schema>
  <xsd:schema xmlns:xsd="http://www.w3.org/2001/XMLSchema" xmlns:dms="http://schemas.microsoft.com/office/2006/documentManagement/types" targetNamespace="2d309f40-9147-42c9-945b-bf0de5e50880" elementFormDefault="qualified">
    <xsd:import namespace="http://schemas.microsoft.com/office/2006/documentManagement/types"/>
    <xsd:element name="ReferenceLocations" ma:index="8" nillable="true" ma:displayName="ReferenceLocations" ma:description="ReferenceLocations" ma:internalName="ReferenceLocations" ma:readOnly="false">
      <xsd:simpleType>
        <xsd:restriction base="dms:Note"/>
      </xsd:simpleType>
    </xsd:element>
    <xsd:element name="EcmsContentID" ma:index="9" nillable="true" ma:displayName="EcmsContentID" ma:description="EcmsContentID" ma:internalName="EcmsContentID">
      <xsd:simpleType>
        <xsd:restriction base="dms:Text">
          <xsd:maxLength value="255"/>
        </xsd:restriction>
      </xsd:simpleType>
    </xsd:element>
    <xsd:element name="EcmsDocType" ma:index="10" nillable="true" ma:displayName="EcmsDocType" ma:description="EcmsDocType" ma:internalName="EcmsDocType">
      <xsd:simpleType>
        <xsd:restriction base="dms:Text">
          <xsd:maxLength value="255"/>
        </xsd:restriction>
      </xsd:simpleType>
    </xsd:element>
    <xsd:element name="EcmsDocSubType" ma:index="11" nillable="true" ma:displayName="EcmsDocSubType" ma:description="EcmsDocSubType" ma:internalName="EcmsDocSubType">
      <xsd:simpleType>
        <xsd:restriction base="dms:Text">
          <xsd:maxLength value="255"/>
        </xsd:restriction>
      </xsd:simpleType>
    </xsd:element>
    <xsd:element name="EcmsAuthor" ma:index="12" nillable="true" ma:displayName="EcmsAuthor" ma:description="EcmsAuthor" ma:internalName="EcmsAuthor">
      <xsd:simpleType>
        <xsd:restriction base="dms:Text">
          <xsd:maxLength value="255"/>
        </xsd:restriction>
      </xsd:simpleType>
    </xsd:element>
    <xsd:element name="EcmsCreateDate" ma:index="13" nillable="true" ma:displayName="EcmsCreateDate" ma:description="EcmsCreateDate" ma:format="DateTime" ma:internalName="EcmsCreateDate">
      <xsd:simpleType>
        <xsd:restriction base="dms:DateTime"/>
      </xsd:simpleType>
    </xsd:element>
    <xsd:element name="EcmsOwner" ma:index="14" nillable="true" ma:displayName="EcmsOwner" ma:description="EcmsOwner" ma:internalName="EcmsOwner">
      <xsd:simpleType>
        <xsd:restriction base="dms:Text">
          <xsd:maxLength value="255"/>
        </xsd:restriction>
      </xsd:simpleType>
    </xsd:element>
    <xsd:element name="EcmsReleaseDate" ma:index="15" nillable="true" ma:displayName="EcmsReleaseDate" ma:description="EcmsReleaseDate" ma:format="DateTime" ma:internalName="EcmsReleas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2DB507F-EFD3-49D0-A2C0-7D88544EECE9}">
  <ds:schemaRefs>
    <ds:schemaRef ds:uri="http://schemas.microsoft.com/sharepoint/v3/contenttype/forms"/>
  </ds:schemaRefs>
</ds:datastoreItem>
</file>

<file path=customXml/itemProps2.xml><?xml version="1.0" encoding="utf-8"?>
<ds:datastoreItem xmlns:ds="http://schemas.openxmlformats.org/officeDocument/2006/customXml" ds:itemID="{34240CC3-4CD3-45E6-836B-1B37285B33F5}">
  <ds:schemaRefs>
    <ds:schemaRef ds:uri="http://schemas.microsoft.com/office/2006/metadata/longProperties"/>
  </ds:schemaRefs>
</ds:datastoreItem>
</file>

<file path=customXml/itemProps3.xml><?xml version="1.0" encoding="utf-8"?>
<ds:datastoreItem xmlns:ds="http://schemas.openxmlformats.org/officeDocument/2006/customXml" ds:itemID="{DE2FA3B0-C13C-4948-8AF9-B5E6A2B807D6}">
  <ds:schemaRefs>
    <ds:schemaRef ds:uri="dcd6a659-3023-4248-96c5-d463e9234dde"/>
    <ds:schemaRef ds:uri="http://purl.org/dc/elements/1.1/"/>
    <ds:schemaRef ds:uri="http://purl.org/dc/dcmitype/"/>
    <ds:schemaRef ds:uri="http://schemas.microsoft.com/office/2006/metadata/properties"/>
    <ds:schemaRef ds:uri="http://schemas.openxmlformats.org/package/2006/metadata/core-properties"/>
    <ds:schemaRef ds:uri="a646eb38-62f8-42b4-b7d8-4e325c7d82c9"/>
    <ds:schemaRef ds:uri="http://schemas.microsoft.com/office/2006/documentManagement/types"/>
    <ds:schemaRef ds:uri="http://purl.org/dc/terms/"/>
    <ds:schemaRef ds:uri="2d309f40-9147-42c9-945b-bf0de5e50880"/>
    <ds:schemaRef ds:uri="http://schemas.microsoft.com/sharepoint/v3"/>
    <ds:schemaRef ds:uri="http://www.w3.org/XML/1998/namespace"/>
  </ds:schemaRefs>
</ds:datastoreItem>
</file>

<file path=customXml/itemProps4.xml><?xml version="1.0" encoding="utf-8"?>
<ds:datastoreItem xmlns:ds="http://schemas.openxmlformats.org/officeDocument/2006/customXml" ds:itemID="{04C735E8-C788-4BEA-910F-3415916C3EB8}">
  <ds:schemaRefs>
    <ds:schemaRef ds:uri="http://schemas.microsoft.com/sharepoint/events"/>
  </ds:schemaRefs>
</ds:datastoreItem>
</file>

<file path=customXml/itemProps5.xml><?xml version="1.0" encoding="utf-8"?>
<ds:datastoreItem xmlns:ds="http://schemas.openxmlformats.org/officeDocument/2006/customXml" ds:itemID="{EFFF6C64-9D1E-46E9-8910-2AB01AB66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cd6a659-3023-4248-96c5-d463e9234dde"/>
    <ds:schemaRef ds:uri="a646eb38-62f8-42b4-b7d8-4e325c7d82c9"/>
    <ds:schemaRef ds:uri="2d309f40-9147-42c9-945b-bf0de5e5088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1632</TotalTime>
  <Words>1318</Words>
  <Application>Microsoft Office PowerPoint</Application>
  <PresentationFormat>On-screen Show (4:3)</PresentationFormat>
  <Paragraphs>142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October 20, 2017</vt:lpstr>
      <vt:lpstr>RPU 2018 Forward-looking ATRR Update – Meeting Purpose</vt:lpstr>
      <vt:lpstr>RPU 2018 Forward-looking ATRR Update – Regulatory</vt:lpstr>
      <vt:lpstr>RPU 2018 Forward-looking ATRR Update – Regulatory, page 2</vt:lpstr>
      <vt:lpstr>RPU 2018 Forward-looking ATRR Update – Calendar 2018 Look Ahead Calculation</vt:lpstr>
      <vt:lpstr>RPU 2018 Forward-looking ATRR Update – Changes in Transmission Investment</vt:lpstr>
      <vt:lpstr>RPU 2018 Forward-looking ATRR Update – 2016 True-up Adjustment</vt:lpstr>
      <vt:lpstr>RPU 2018 Forward-looking ATRR Update – Zonal Allocation</vt:lpstr>
      <vt:lpstr>RPU 2018 Forward-looking ATRR Update – Zonal Allocation, page 2</vt:lpstr>
      <vt:lpstr>RPU 2018 Forward-looking Schedule 1 ATRR </vt:lpstr>
      <vt:lpstr>RPU 2018 Forward-looking ATRR Update – Source Material</vt:lpstr>
      <vt:lpstr>RPU 2018 Forward-looking ATRR Update Follow-up Questions?</vt:lpstr>
      <vt:lpstr>RPU 2018 Forward-looking ATRR Update</vt:lpstr>
    </vt:vector>
  </TitlesOfParts>
  <Company>Garcia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23 2015 RPU 2015 Customer Meeting Presentation</dc:title>
  <dc:creator>Melissa Garcia</dc:creator>
  <cp:lastModifiedBy>Tina Livingston</cp:lastModifiedBy>
  <cp:revision>122</cp:revision>
  <cp:lastPrinted>2017-10-12T15:16:20Z</cp:lastPrinted>
  <dcterms:created xsi:type="dcterms:W3CDTF">2014-05-22T19:50:49Z</dcterms:created>
  <dcterms:modified xsi:type="dcterms:W3CDTF">2017-10-16T12:23:04Z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0x0101005BA905F16C0C2D48BF07586946E81D1C1100D2AB7E340F48FF48B2EC11BD89C18B0C</vt:lpwstr>
  </property>
  <property fmtid="{D5CDD505-2E9C-101B-9397-08002B2CF9AE}" pid="3" name="Doc Type">
    <vt:lpwstr>Form</vt:lpwstr>
  </property>
  <property fmtid="{D5CDD505-2E9C-101B-9397-08002B2CF9AE}" pid="4" name="FTR Date">
    <vt:filetime>2015-10-20T21:49:10Z</vt:filetime>
  </property>
  <property fmtid="{D5CDD505-2E9C-101B-9397-08002B2CF9AE}" pid="5" name="Exclude">
    <vt:lpwstr>No</vt:lpwstr>
  </property>
</Properties>
</file>