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20"/>
  </p:notesMasterIdLst>
  <p:sldIdLst>
    <p:sldId id="256" r:id="rId6"/>
    <p:sldId id="279" r:id="rId7"/>
    <p:sldId id="261" r:id="rId8"/>
    <p:sldId id="263" r:id="rId9"/>
    <p:sldId id="267" r:id="rId10"/>
    <p:sldId id="272" r:id="rId11"/>
    <p:sldId id="280" r:id="rId12"/>
    <p:sldId id="275" r:id="rId13"/>
    <p:sldId id="283" r:id="rId14"/>
    <p:sldId id="282" r:id="rId15"/>
    <p:sldId id="281" r:id="rId16"/>
    <p:sldId id="269" r:id="rId17"/>
    <p:sldId id="270" r:id="rId18"/>
    <p:sldId id="273" r:id="rId1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909" autoAdjust="0"/>
  </p:normalViewPr>
  <p:slideViewPr>
    <p:cSldViewPr>
      <p:cViewPr>
        <p:scale>
          <a:sx n="99" d="100"/>
          <a:sy n="99" d="100"/>
        </p:scale>
        <p:origin x="-6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616" y="-65"/>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03C5185-5AC2-4BFA-9CF8-3039F0B67EF9}" type="datetimeFigureOut">
              <a:rPr lang="en-US" smtClean="0"/>
              <a:pPr/>
              <a:t>8/16/2017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B620CEE-9F6C-47B9-B21E-8DEAAE94864D}" type="slidenum">
              <a:rPr lang="en-US" smtClean="0"/>
              <a:pPr/>
              <a:t>‹#›</a:t>
            </a:fld>
            <a:endParaRPr lang="en-US" dirty="0"/>
          </a:p>
        </p:txBody>
      </p:sp>
    </p:spTree>
    <p:extLst>
      <p:ext uri="{BB962C8B-B14F-4D97-AF65-F5344CB8AC3E}">
        <p14:creationId xmlns:p14="http://schemas.microsoft.com/office/powerpoint/2010/main" val="182620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620CEE-9F6C-47B9-B21E-8DEAAE94864D}" type="slidenum">
              <a:rPr lang="en-US" smtClean="0"/>
              <a:pPr/>
              <a:t>1</a:t>
            </a:fld>
            <a:endParaRPr lang="en-US" dirty="0"/>
          </a:p>
        </p:txBody>
      </p:sp>
    </p:spTree>
    <p:extLst>
      <p:ext uri="{BB962C8B-B14F-4D97-AF65-F5344CB8AC3E}">
        <p14:creationId xmlns:p14="http://schemas.microsoft.com/office/powerpoint/2010/main" val="389895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620CEE-9F6C-47B9-B21E-8DEAAE94864D}"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620CEE-9F6C-47B9-B21E-8DEAAE94864D}"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C6CA2C-E15A-4732-8488-200BF5FD9AF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49A5135-B8E3-4950-A924-7642FBCE57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718252-EB3E-48EC-9C8F-A0B3F16A4F3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E50CBF7-859A-4420-A3A4-D18C286BB26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F579324-A94A-4EF5-9331-2267484A47D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389368E-A21D-46B2-A2D2-C39BDC2E65A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1E2D251-4FDE-46B9-AEF7-ECFFED11C54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326955F-19E2-4553-81C2-407CED25C25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13E792-B2F1-4DC5-A716-B02B305BBCC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38C23A-18BB-4AF3-B57F-3F7EECEB8DF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smtClean="0"/>
              <a:t>‹#›</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690BB683-9F4A-45CB-B0BD-70451E8C350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6" charset="-128"/>
        </a:defRPr>
      </a:lvl2pPr>
      <a:lvl3pPr algn="ctr" rtl="0" eaLnBrk="0" fontAlgn="base" hangingPunct="0">
        <a:spcBef>
          <a:spcPct val="0"/>
        </a:spcBef>
        <a:spcAft>
          <a:spcPct val="0"/>
        </a:spcAft>
        <a:defRPr sz="4400">
          <a:solidFill>
            <a:schemeClr val="tx2"/>
          </a:solidFill>
          <a:latin typeface="Arial" charset="0"/>
          <a:ea typeface="ＭＳ Ｐゴシック" pitchFamily="-16" charset="-128"/>
        </a:defRPr>
      </a:lvl3pPr>
      <a:lvl4pPr algn="ctr" rtl="0" eaLnBrk="0" fontAlgn="base" hangingPunct="0">
        <a:spcBef>
          <a:spcPct val="0"/>
        </a:spcBef>
        <a:spcAft>
          <a:spcPct val="0"/>
        </a:spcAft>
        <a:defRPr sz="4400">
          <a:solidFill>
            <a:schemeClr val="tx2"/>
          </a:solidFill>
          <a:latin typeface="Arial" charset="0"/>
          <a:ea typeface="ＭＳ Ｐゴシック" pitchFamily="-16" charset="-128"/>
        </a:defRPr>
      </a:lvl4pPr>
      <a:lvl5pPr algn="ctr" rtl="0" eaLnBrk="0" fontAlgn="base" hangingPunct="0">
        <a:spcBef>
          <a:spcPct val="0"/>
        </a:spcBef>
        <a:spcAft>
          <a:spcPct val="0"/>
        </a:spcAft>
        <a:defRPr sz="4400">
          <a:solidFill>
            <a:schemeClr val="tx2"/>
          </a:solidFill>
          <a:latin typeface="Arial" charset="0"/>
          <a:ea typeface="ＭＳ Ｐゴシック" pitchFamily="-16" charset="-128"/>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isoenergy.org/MarketsOperations/TransmissionSettlements/Pages/CityofRochester,AMinnesotaMunicipalCorP.aspx"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www.oasis.oati.com/RPU/"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lstellmaker@rpu.or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14400" y="5257800"/>
            <a:ext cx="7772400" cy="609600"/>
          </a:xfrm>
        </p:spPr>
        <p:txBody>
          <a:bodyPr/>
          <a:lstStyle/>
          <a:p>
            <a:r>
              <a:rPr lang="en-US" altLang="en-US" sz="2800" dirty="0" smtClean="0">
                <a:solidFill>
                  <a:schemeClr val="tx1"/>
                </a:solidFill>
              </a:rPr>
              <a:t>August </a:t>
            </a:r>
            <a:r>
              <a:rPr lang="en-US" altLang="en-US" sz="2800" dirty="0" smtClean="0">
                <a:solidFill>
                  <a:schemeClr val="tx1"/>
                </a:solidFill>
              </a:rPr>
              <a:t>16, </a:t>
            </a:r>
            <a:r>
              <a:rPr lang="en-US" altLang="en-US" sz="2800" dirty="0" smtClean="0">
                <a:solidFill>
                  <a:schemeClr val="tx1"/>
                </a:solidFill>
              </a:rPr>
              <a:t>2017</a:t>
            </a:r>
            <a:endParaRPr lang="en-US" altLang="en-US" sz="3200" dirty="0" smtClean="0">
              <a:solidFill>
                <a:schemeClr val="tx1"/>
              </a:solidFill>
            </a:endParaRPr>
          </a:p>
        </p:txBody>
      </p:sp>
      <p:sp>
        <p:nvSpPr>
          <p:cNvPr id="2051" name="Content Placeholder 1"/>
          <p:cNvSpPr>
            <a:spLocks noGrp="1"/>
          </p:cNvSpPr>
          <p:nvPr>
            <p:ph idx="1"/>
          </p:nvPr>
        </p:nvSpPr>
        <p:spPr>
          <a:xfrm>
            <a:off x="685800" y="2133600"/>
            <a:ext cx="7772400" cy="3048000"/>
          </a:xfrm>
        </p:spPr>
        <p:txBody>
          <a:bodyPr/>
          <a:lstStyle/>
          <a:p>
            <a:pPr marL="0" indent="0" algn="ctr">
              <a:buFontTx/>
              <a:buNone/>
            </a:pPr>
            <a:r>
              <a:rPr lang="en-US" altLang="en-US" sz="3600" dirty="0" smtClean="0"/>
              <a:t>Rochester Public Utilities</a:t>
            </a:r>
            <a:br>
              <a:rPr lang="en-US" altLang="en-US" sz="3600" dirty="0" smtClean="0"/>
            </a:br>
            <a:r>
              <a:rPr lang="en-US" altLang="en-US" sz="3600" dirty="0" smtClean="0"/>
              <a:t>Presentation on True-up of Attachment O Transmission Revenue Requirements</a:t>
            </a:r>
            <a:br>
              <a:rPr lang="en-US" altLang="en-US" sz="3600" dirty="0" smtClean="0"/>
            </a:br>
            <a:r>
              <a:rPr lang="en-US" altLang="en-US" sz="3600" dirty="0" smtClean="0"/>
              <a:t>for Calendar 2016</a:t>
            </a:r>
            <a:endParaRPr lang="en-US" altLang="en-US" sz="4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PU Slide background.jpg"/>
          <p:cNvPicPr>
            <a:picLocks noChangeAspect="1"/>
          </p:cNvPicPr>
          <p:nvPr/>
        </p:nvPicPr>
        <p:blipFill>
          <a:blip r:embed="rId2" cstate="print"/>
          <a:stretch>
            <a:fillRect/>
          </a:stretch>
        </p:blipFill>
        <p:spPr>
          <a:xfrm>
            <a:off x="0" y="-1"/>
            <a:ext cx="9144000" cy="6857999"/>
          </a:xfrm>
          <a:prstGeom prst="rect">
            <a:avLst/>
          </a:prstGeom>
        </p:spPr>
      </p:pic>
      <p:sp>
        <p:nvSpPr>
          <p:cNvPr id="11266" name="Rectangle 2"/>
          <p:cNvSpPr>
            <a:spLocks noGrp="1" noChangeArrowheads="1"/>
          </p:cNvSpPr>
          <p:nvPr>
            <p:ph type="title"/>
          </p:nvPr>
        </p:nvSpPr>
        <p:spPr/>
        <p:txBody>
          <a:bodyPr/>
          <a:lstStyle/>
          <a:p>
            <a:pPr algn="l" eaLnBrk="1" hangingPunct="1"/>
            <a:r>
              <a:rPr lang="en-US" altLang="en-US" sz="2800" dirty="0" smtClean="0"/>
              <a:t>RPU 2016 ATRR True-up – Calculation of True-up Adjustment for 2018 - page 5</a:t>
            </a:r>
            <a:endParaRPr lang="en-US" altLang="en-US" sz="2800" dirty="0" smtClean="0">
              <a:solidFill>
                <a:srgbClr val="FF0000"/>
              </a:solidFill>
            </a:endParaRPr>
          </a:p>
        </p:txBody>
      </p:sp>
      <p:sp>
        <p:nvSpPr>
          <p:cNvPr id="11267" name="Content Placeholder 1"/>
          <p:cNvSpPr>
            <a:spLocks noGrp="1"/>
          </p:cNvSpPr>
          <p:nvPr>
            <p:ph idx="1"/>
          </p:nvPr>
        </p:nvSpPr>
        <p:spPr>
          <a:xfrm>
            <a:off x="762000" y="1600200"/>
            <a:ext cx="7772400" cy="4419600"/>
          </a:xfrm>
        </p:spPr>
        <p:txBody>
          <a:bodyPr/>
          <a:lstStyle/>
          <a:p>
            <a:r>
              <a:rPr lang="en-US" altLang="en-US" sz="2400" dirty="0" smtClean="0"/>
              <a:t>The 2016 True-up Adjustment is the sum of the ATRR Variance Factor, the Load Variance Factor, and accrued interest:</a:t>
            </a:r>
          </a:p>
          <a:p>
            <a:pPr lvl="1"/>
            <a:r>
              <a:rPr lang="en-US" altLang="en-US" sz="2000" dirty="0" smtClean="0"/>
              <a:t>The ATRR Variance Factor for 2016 is ($702,437)</a:t>
            </a:r>
          </a:p>
          <a:p>
            <a:pPr lvl="1"/>
            <a:r>
              <a:rPr lang="en-US" altLang="en-US" sz="2000" dirty="0" smtClean="0"/>
              <a:t>The Load Variance Factor for 2016 is $252,730</a:t>
            </a:r>
          </a:p>
          <a:p>
            <a:pPr lvl="1"/>
            <a:r>
              <a:rPr lang="en-US" altLang="en-US" sz="2000" dirty="0" smtClean="0"/>
              <a:t>The True-up Amount is ($702,437) + $252,730 = ($449,707)</a:t>
            </a:r>
          </a:p>
          <a:p>
            <a:pPr lvl="1"/>
            <a:r>
              <a:rPr lang="en-US" altLang="en-US" sz="2000" dirty="0" smtClean="0"/>
              <a:t>The Interest Rate is 0.00290/month, accrued for 24 months</a:t>
            </a:r>
          </a:p>
          <a:p>
            <a:pPr lvl="1"/>
            <a:r>
              <a:rPr lang="en-US" altLang="en-US" sz="2000" dirty="0" smtClean="0"/>
              <a:t>Accrued interest is ($449,707) x .002746 x 24 = ($31,300) </a:t>
            </a:r>
          </a:p>
          <a:p>
            <a:r>
              <a:rPr lang="en-US" altLang="en-US" sz="2400" dirty="0" smtClean="0"/>
              <a:t>The 2016 True-up Adjustment = </a:t>
            </a:r>
            <a:r>
              <a:rPr lang="en-US" altLang="en-US" sz="2000" dirty="0" smtClean="0"/>
              <a:t>($449,707) + ($31,300)</a:t>
            </a:r>
          </a:p>
          <a:p>
            <a:pPr>
              <a:buNone/>
            </a:pPr>
            <a:endParaRPr lang="en-US" altLang="en-US" sz="2000" dirty="0" smtClean="0"/>
          </a:p>
          <a:p>
            <a:r>
              <a:rPr lang="en-US" altLang="en-US" sz="2400" dirty="0" smtClean="0"/>
              <a:t>The 2016 True-up Adjustment is ($481,006)</a:t>
            </a:r>
          </a:p>
          <a:p>
            <a:endParaRPr lang="en-US" altLang="en-US" sz="24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10</a:t>
            </a:fld>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RPU Slide background.jpg"/>
          <p:cNvPicPr>
            <a:picLocks noChangeAspect="1"/>
          </p:cNvPicPr>
          <p:nvPr/>
        </p:nvPicPr>
        <p:blipFill>
          <a:blip r:embed="rId2" cstate="print"/>
          <a:stretch>
            <a:fillRect/>
          </a:stretch>
        </p:blipFill>
        <p:spPr>
          <a:xfrm>
            <a:off x="0" y="-1"/>
            <a:ext cx="9144000" cy="6857999"/>
          </a:xfrm>
          <a:prstGeom prst="rect">
            <a:avLst/>
          </a:prstGeom>
        </p:spPr>
      </p:pic>
      <p:sp>
        <p:nvSpPr>
          <p:cNvPr id="12290" name="Rectangle 2"/>
          <p:cNvSpPr>
            <a:spLocks noGrp="1" noChangeArrowheads="1"/>
          </p:cNvSpPr>
          <p:nvPr>
            <p:ph type="title"/>
          </p:nvPr>
        </p:nvSpPr>
        <p:spPr/>
        <p:txBody>
          <a:bodyPr/>
          <a:lstStyle/>
          <a:p>
            <a:pPr algn="l" eaLnBrk="1" hangingPunct="1"/>
            <a:r>
              <a:rPr lang="en-US" altLang="en-US" sz="2800" dirty="0" smtClean="0"/>
              <a:t>RPU 2016 ATRR True-up – Application of True-up Adjustment</a:t>
            </a:r>
          </a:p>
        </p:txBody>
      </p:sp>
      <p:sp>
        <p:nvSpPr>
          <p:cNvPr id="12329" name="Content Placeholder 2"/>
          <p:cNvSpPr>
            <a:spLocks noGrp="1"/>
          </p:cNvSpPr>
          <p:nvPr>
            <p:ph idx="1"/>
          </p:nvPr>
        </p:nvSpPr>
        <p:spPr>
          <a:xfrm>
            <a:off x="685800" y="1828800"/>
            <a:ext cx="7772400" cy="4267200"/>
          </a:xfrm>
        </p:spPr>
        <p:txBody>
          <a:bodyPr/>
          <a:lstStyle/>
          <a:p>
            <a:pPr>
              <a:buFontTx/>
              <a:buNone/>
            </a:pPr>
            <a:endParaRPr lang="en-US" altLang="en-US" dirty="0" smtClean="0"/>
          </a:p>
          <a:p>
            <a:pPr>
              <a:buFontTx/>
              <a:buNone/>
            </a:pPr>
            <a:endParaRPr lang="en-US" altLang="en-US" dirty="0" smtClean="0"/>
          </a:p>
        </p:txBody>
      </p:sp>
      <p:sp>
        <p:nvSpPr>
          <p:cNvPr id="7"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11</a:t>
            </a:fld>
            <a:r>
              <a:rPr lang="en-US" dirty="0" smtClean="0"/>
              <a:t> -</a:t>
            </a:r>
            <a:endParaRPr lang="en-US" dirty="0"/>
          </a:p>
        </p:txBody>
      </p:sp>
      <p:sp>
        <p:nvSpPr>
          <p:cNvPr id="9" name="Content Placeholder 1"/>
          <p:cNvSpPr txBox="1">
            <a:spLocks/>
          </p:cNvSpPr>
          <p:nvPr/>
        </p:nvSpPr>
        <p:spPr bwMode="auto">
          <a:xfrm>
            <a:off x="762000" y="1600200"/>
            <a:ext cx="7772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smtClean="0">
                <a:ln>
                  <a:noFill/>
                </a:ln>
                <a:solidFill>
                  <a:schemeClr val="tx1"/>
                </a:solidFill>
                <a:effectLst/>
                <a:uLnTx/>
                <a:uFillTx/>
                <a:latin typeface="+mn-lt"/>
                <a:ea typeface="+mn-ea"/>
                <a:cs typeface="+mn-cs"/>
              </a:rPr>
              <a:t>The 2016 True-up Adjustment</a:t>
            </a:r>
            <a:r>
              <a:rPr kumimoji="0" lang="en-US" altLang="en-US" sz="2400" b="0" i="0" u="none" strike="noStrike" kern="0" cap="none" spc="0" normalizeH="0" noProof="0" dirty="0" smtClean="0">
                <a:ln>
                  <a:noFill/>
                </a:ln>
                <a:solidFill>
                  <a:schemeClr val="tx1"/>
                </a:solidFill>
                <a:effectLst/>
                <a:uLnTx/>
                <a:uFillTx/>
                <a:latin typeface="+mn-lt"/>
                <a:ea typeface="+mn-ea"/>
                <a:cs typeface="+mn-cs"/>
              </a:rPr>
              <a:t> will be combined with RPU’s Forward-Looking 2018 Attachment O ATRR when the Forward-Looking ATRR is calculated later this year</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en-US" kern="0" baseline="0" dirty="0" smtClean="0">
                <a:latin typeface="+mn-lt"/>
                <a:ea typeface="+mn-ea"/>
              </a:rPr>
              <a:t>The</a:t>
            </a:r>
            <a:r>
              <a:rPr lang="en-US" altLang="en-US" kern="0" dirty="0" smtClean="0">
                <a:latin typeface="+mn-lt"/>
                <a:ea typeface="+mn-ea"/>
              </a:rPr>
              <a:t> combined 2016 True-up Adjustment and the Forward-Looking 2018 Attachment O ATRR will be allocated between Zones 16 and 20 based upon the ratio of RPU’s Attachment O Gross Transmission Plant in located in each zone to RPU’s total Attachment O Gross Transmission Plant</a:t>
            </a:r>
            <a:endParaRPr kumimoji="0" lang="en-US" alt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lgn="l" eaLnBrk="1" hangingPunct="1"/>
            <a:r>
              <a:rPr lang="en-US" altLang="en-US" sz="2800" dirty="0" smtClean="0"/>
              <a:t>RPU 201</a:t>
            </a:r>
            <a:r>
              <a:rPr lang="en-US" altLang="en-US" sz="2800" dirty="0" smtClean="0">
                <a:solidFill>
                  <a:schemeClr val="tx1"/>
                </a:solidFill>
              </a:rPr>
              <a:t>6</a:t>
            </a:r>
            <a:r>
              <a:rPr lang="en-US" altLang="en-US" sz="2800" dirty="0" smtClean="0"/>
              <a:t> Formula ATRR – Source Material</a:t>
            </a:r>
          </a:p>
        </p:txBody>
      </p:sp>
      <p:sp>
        <p:nvSpPr>
          <p:cNvPr id="13315" name="Content Placeholder 1"/>
          <p:cNvSpPr>
            <a:spLocks noGrp="1"/>
          </p:cNvSpPr>
          <p:nvPr>
            <p:ph idx="1"/>
          </p:nvPr>
        </p:nvSpPr>
        <p:spPr>
          <a:xfrm>
            <a:off x="685800" y="1295400"/>
            <a:ext cx="7772400" cy="4419600"/>
          </a:xfrm>
        </p:spPr>
        <p:txBody>
          <a:bodyPr/>
          <a:lstStyle/>
          <a:p>
            <a:r>
              <a:rPr lang="en-US" altLang="en-US" sz="2000" dirty="0" smtClean="0"/>
              <a:t>RPU has posted source materials for the calculation of the RPU 2016 Attachment O/ GG True-up</a:t>
            </a:r>
          </a:p>
          <a:p>
            <a:pPr lvl="1"/>
            <a:r>
              <a:rPr lang="en-US" altLang="en-US" sz="1800" dirty="0" smtClean="0"/>
              <a:t>Material is posted on under the 2018 tab on MISO’s web site at: </a:t>
            </a:r>
            <a:r>
              <a:rPr lang="en-US" altLang="en-US" sz="1800" dirty="0" smtClean="0">
                <a:hlinkClick r:id="rId3"/>
              </a:rPr>
              <a:t>https://www.misoenergy.org/MarketsOperations/TransmissionSettlements/Pages/CityofRochester,AMinnesotaMunicipalCorP.aspx</a:t>
            </a:r>
            <a:r>
              <a:rPr lang="en-US" altLang="en-US" sz="1800" dirty="0" smtClean="0"/>
              <a:t> </a:t>
            </a:r>
          </a:p>
          <a:p>
            <a:pPr lvl="1">
              <a:buNone/>
            </a:pPr>
            <a:r>
              <a:rPr lang="en-US" altLang="en-US" sz="1800" dirty="0" smtClean="0"/>
              <a:t>	or at </a:t>
            </a:r>
          </a:p>
          <a:p>
            <a:pPr lvl="1">
              <a:buNone/>
            </a:pPr>
            <a:r>
              <a:rPr lang="en-US" sz="1800" dirty="0" smtClean="0">
                <a:hlinkClick r:id="rId4"/>
              </a:rPr>
              <a:t>	http://www.oasis.oati.com/RPU/</a:t>
            </a:r>
            <a:endParaRPr lang="en-US" altLang="en-US" sz="1800" dirty="0" smtClean="0">
              <a:solidFill>
                <a:srgbClr val="FF0000"/>
              </a:solidFill>
            </a:endParaRPr>
          </a:p>
          <a:p>
            <a:pPr lvl="1"/>
            <a:r>
              <a:rPr lang="en-US" altLang="en-US" sz="1800" dirty="0" smtClean="0"/>
              <a:t>The posted materials includes:</a:t>
            </a:r>
          </a:p>
          <a:p>
            <a:pPr lvl="2"/>
            <a:r>
              <a:rPr lang="en-US" altLang="en-US" sz="1600" dirty="0" smtClean="0"/>
              <a:t>A copy of this presentation</a:t>
            </a:r>
          </a:p>
          <a:p>
            <a:pPr lvl="2"/>
            <a:r>
              <a:rPr lang="en-US" altLang="en-US" sz="1600" dirty="0" smtClean="0"/>
              <a:t>Live spreadsheets:</a:t>
            </a:r>
          </a:p>
          <a:p>
            <a:pPr lvl="3"/>
            <a:r>
              <a:rPr lang="en-US" altLang="en-US" sz="1100" dirty="0" smtClean="0"/>
              <a:t>V33_Attach O_GG - RPU_ER16-432 - 2016 Actual 01012016 thru 09272016  V1.xlsx</a:t>
            </a:r>
          </a:p>
          <a:p>
            <a:pPr lvl="3"/>
            <a:r>
              <a:rPr lang="en-US" altLang="en-US" sz="1100" dirty="0" smtClean="0"/>
              <a:t>V37_PENDING Attach O_GG - RPU_ER17-215 Actual 09282016 thru 12312016  V1.xlsx</a:t>
            </a:r>
          </a:p>
          <a:p>
            <a:pPr lvl="3"/>
            <a:r>
              <a:rPr lang="en-US" altLang="en-US" sz="1100" dirty="0" smtClean="0"/>
              <a:t>RPU Attach O_GG 2016 workpapers V1.xlsx</a:t>
            </a:r>
          </a:p>
          <a:p>
            <a:pPr lvl="3"/>
            <a:r>
              <a:rPr lang="en-US" altLang="en-US" sz="1100" dirty="0" smtClean="0"/>
              <a:t>RPU 2016 true-up template for ROEs  V1.xlsx</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12</a:t>
            </a:fld>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en-US" altLang="en-US" sz="2800" dirty="0" smtClean="0"/>
              <a:t>Follow-up Questions?</a:t>
            </a:r>
          </a:p>
        </p:txBody>
      </p:sp>
      <p:sp>
        <p:nvSpPr>
          <p:cNvPr id="14339" name="Content Placeholder 1"/>
          <p:cNvSpPr>
            <a:spLocks noGrp="1"/>
          </p:cNvSpPr>
          <p:nvPr>
            <p:ph idx="1"/>
          </p:nvPr>
        </p:nvSpPr>
        <p:spPr>
          <a:xfrm>
            <a:off x="685800" y="1600200"/>
            <a:ext cx="7772400" cy="4267200"/>
          </a:xfrm>
        </p:spPr>
        <p:txBody>
          <a:bodyPr/>
          <a:lstStyle/>
          <a:p>
            <a:r>
              <a:rPr lang="en-US" altLang="en-US" sz="2400" dirty="0" smtClean="0"/>
              <a:t>Questions and Comments can be provided in writing to:</a:t>
            </a:r>
          </a:p>
          <a:p>
            <a:pPr marL="457200" lvl="1" indent="0">
              <a:buFontTx/>
              <a:buNone/>
            </a:pPr>
            <a:r>
              <a:rPr lang="en-US" altLang="en-US" sz="2000" dirty="0" smtClean="0"/>
              <a:t>	</a:t>
            </a:r>
            <a:r>
              <a:rPr lang="en-US" altLang="en-US" sz="2000" dirty="0" smtClean="0">
                <a:solidFill>
                  <a:srgbClr val="0070C0"/>
                </a:solidFill>
              </a:rPr>
              <a:t>Christina Bailey</a:t>
            </a:r>
          </a:p>
          <a:p>
            <a:pPr marL="457200" lvl="1" indent="0">
              <a:buFontTx/>
              <a:buNone/>
            </a:pPr>
            <a:r>
              <a:rPr lang="en-US" altLang="en-US" sz="2000" dirty="0" smtClean="0">
                <a:solidFill>
                  <a:srgbClr val="0070C0"/>
                </a:solidFill>
              </a:rPr>
              <a:t>	Rochester Public Utilities</a:t>
            </a:r>
          </a:p>
          <a:p>
            <a:pPr marL="457200" lvl="1" indent="0">
              <a:buFontTx/>
              <a:buNone/>
            </a:pPr>
            <a:r>
              <a:rPr lang="en-US" altLang="en-US" sz="2000" dirty="0" smtClean="0">
                <a:solidFill>
                  <a:srgbClr val="0070C0"/>
                </a:solidFill>
              </a:rPr>
              <a:t>	4000 East River Road NE, Rochester, MN 55906-2813</a:t>
            </a:r>
          </a:p>
          <a:p>
            <a:pPr marL="457200" lvl="1" indent="0">
              <a:buFontTx/>
              <a:buNone/>
            </a:pPr>
            <a:endParaRPr lang="en-US" altLang="en-US" sz="1200" dirty="0" smtClean="0"/>
          </a:p>
          <a:p>
            <a:pPr marL="457200" lvl="1" indent="0">
              <a:buFontTx/>
              <a:buNone/>
            </a:pPr>
            <a:r>
              <a:rPr lang="en-US" altLang="en-US" sz="1800" dirty="0" smtClean="0"/>
              <a:t>Or by e-mail to:</a:t>
            </a:r>
          </a:p>
          <a:p>
            <a:pPr marL="457200" lvl="1" indent="0">
              <a:buFontTx/>
              <a:buNone/>
            </a:pPr>
            <a:r>
              <a:rPr lang="en-US" altLang="en-US" sz="2000" dirty="0" smtClean="0"/>
              <a:t>	</a:t>
            </a:r>
            <a:r>
              <a:rPr lang="en-US" altLang="en-US" sz="2000" dirty="0" smtClean="0">
                <a:solidFill>
                  <a:srgbClr val="0070C0"/>
                </a:solidFill>
                <a:hlinkClick r:id="rId3"/>
              </a:rPr>
              <a:t>cbailey@rpu.org</a:t>
            </a:r>
            <a:endParaRPr lang="en-US" altLang="en-US" sz="2000" dirty="0" smtClean="0">
              <a:solidFill>
                <a:srgbClr val="0070C0"/>
              </a:solidFill>
            </a:endParaRPr>
          </a:p>
          <a:p>
            <a:pPr marL="457200" lvl="1" indent="0">
              <a:buFontTx/>
              <a:buNone/>
            </a:pPr>
            <a:endParaRPr lang="en-US" altLang="en-US" sz="1400" dirty="0" smtClean="0">
              <a:solidFill>
                <a:srgbClr val="0070C0"/>
              </a:solidFill>
            </a:endParaRPr>
          </a:p>
          <a:p>
            <a:pPr marL="457200" lvl="1" indent="0">
              <a:buFontTx/>
              <a:buNone/>
            </a:pPr>
            <a:r>
              <a:rPr lang="en-US" sz="2000" dirty="0" smtClean="0"/>
              <a:t>Questions or comments should specifically identify the issue or input, including the page/tab and line reference in the applicable spreadsheet</a:t>
            </a:r>
            <a:endParaRPr lang="en-US" altLang="en-US" sz="20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13</a:t>
            </a:fld>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2800" dirty="0" smtClean="0"/>
              <a:t>RPU 2016</a:t>
            </a:r>
            <a:r>
              <a:rPr lang="en-US" altLang="en-US" sz="2800" dirty="0" smtClean="0">
                <a:solidFill>
                  <a:schemeClr val="tx1"/>
                </a:solidFill>
              </a:rPr>
              <a:t> True-up Attachment O</a:t>
            </a:r>
            <a:endParaRPr lang="en-US" altLang="en-US" sz="2800" dirty="0" smtClean="0"/>
          </a:p>
        </p:txBody>
      </p:sp>
      <p:sp>
        <p:nvSpPr>
          <p:cNvPr id="16387" name="Content Placeholder 1"/>
          <p:cNvSpPr>
            <a:spLocks noGrp="1"/>
          </p:cNvSpPr>
          <p:nvPr>
            <p:ph idx="1"/>
          </p:nvPr>
        </p:nvSpPr>
        <p:spPr>
          <a:xfrm>
            <a:off x="685800" y="1784350"/>
            <a:ext cx="7772400" cy="4267200"/>
          </a:xfrm>
        </p:spPr>
        <p:txBody>
          <a:bodyPr/>
          <a:lstStyle/>
          <a:p>
            <a:r>
              <a:rPr lang="en-US" altLang="en-US" sz="2400" dirty="0" smtClean="0"/>
              <a:t>Final Questions and Wrap-up</a:t>
            </a:r>
            <a:endParaRPr lang="en-US" altLang="en-US" sz="700" dirty="0" smtClean="0"/>
          </a:p>
        </p:txBody>
      </p:sp>
      <p:pic>
        <p:nvPicPr>
          <p:cNvPr id="16388" name="Picture 4" descr="questions.jpg"/>
          <p:cNvPicPr>
            <a:picLocks noChangeAspect="1"/>
          </p:cNvPicPr>
          <p:nvPr/>
        </p:nvPicPr>
        <p:blipFill>
          <a:blip r:embed="rId3" cstate="print"/>
          <a:srcRect/>
          <a:stretch>
            <a:fillRect/>
          </a:stretch>
        </p:blipFill>
        <p:spPr bwMode="auto">
          <a:xfrm>
            <a:off x="1447800" y="2332038"/>
            <a:ext cx="6019800" cy="3457575"/>
          </a:xfrm>
          <a:prstGeom prst="rect">
            <a:avLst/>
          </a:prstGeom>
          <a:noFill/>
          <a:ln w="9525">
            <a:noFill/>
            <a:miter lim="800000"/>
            <a:headEnd/>
            <a:tailEnd/>
          </a:ln>
        </p:spPr>
      </p:pic>
      <p:sp>
        <p:nvSpPr>
          <p:cNvPr id="6"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14</a:t>
            </a:fld>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PU SLie background.jpg"/>
          <p:cNvPicPr>
            <a:picLocks noChangeAspect="1"/>
          </p:cNvPicPr>
          <p:nvPr/>
        </p:nvPicPr>
        <p:blipFill>
          <a:blip r:embed="rId2" cstate="print"/>
          <a:stretch>
            <a:fillRect/>
          </a:stretch>
        </p:blipFill>
        <p:spPr>
          <a:xfrm>
            <a:off x="0" y="-1"/>
            <a:ext cx="9372600" cy="7029449"/>
          </a:xfrm>
          <a:prstGeom prst="rect">
            <a:avLst/>
          </a:prstGeom>
        </p:spPr>
      </p:pic>
      <p:sp>
        <p:nvSpPr>
          <p:cNvPr id="4098" name="Rectangle 2"/>
          <p:cNvSpPr>
            <a:spLocks noGrp="1" noChangeArrowheads="1"/>
          </p:cNvSpPr>
          <p:nvPr>
            <p:ph type="title"/>
          </p:nvPr>
        </p:nvSpPr>
        <p:spPr/>
        <p:txBody>
          <a:bodyPr/>
          <a:lstStyle/>
          <a:p>
            <a:pPr algn="l" eaLnBrk="1" hangingPunct="1"/>
            <a:r>
              <a:rPr lang="en-US" altLang="en-US" sz="2800" dirty="0" smtClean="0"/>
              <a:t>RPU 2016 ATRR True-up – Meeting Purpose</a:t>
            </a:r>
          </a:p>
        </p:txBody>
      </p:sp>
      <p:sp>
        <p:nvSpPr>
          <p:cNvPr id="4099" name="Content Placeholder 1"/>
          <p:cNvSpPr>
            <a:spLocks noGrp="1"/>
          </p:cNvSpPr>
          <p:nvPr>
            <p:ph idx="1"/>
          </p:nvPr>
        </p:nvSpPr>
        <p:spPr>
          <a:xfrm>
            <a:off x="685800" y="1676400"/>
            <a:ext cx="7772400" cy="4114800"/>
          </a:xfrm>
        </p:spPr>
        <p:txBody>
          <a:bodyPr/>
          <a:lstStyle/>
          <a:p>
            <a:r>
              <a:rPr lang="en-US" altLang="en-US" sz="2000" dirty="0" smtClean="0"/>
              <a:t>Rochester Public Utilities (“RPU”) uses a FERC-approved Forward-looking Attachment O formula rate with True-up to develop RPU’s Annual Transmission Revenue Requirements for all RPU transmission dedicated to MISO (the “RPU ATRR”)</a:t>
            </a:r>
          </a:p>
          <a:p>
            <a:pPr lvl="2"/>
            <a:r>
              <a:rPr lang="en-US" altLang="en-US" sz="1400" dirty="0" smtClean="0"/>
              <a:t>RPU protocols require that RPU hold Annual Meetings to provide information on RPU inputs for both the forward-looking and the True-up ATRRs, providing an opportunity for Interested Parties to ask questions about those inputs</a:t>
            </a:r>
          </a:p>
          <a:p>
            <a:pPr lvl="1"/>
            <a:r>
              <a:rPr lang="en-US" altLang="en-US" sz="1800" dirty="0" smtClean="0"/>
              <a:t>This meeting will present information and answer questions on the calculation of the True-up of RPU’s 2016 ATRR</a:t>
            </a:r>
          </a:p>
          <a:p>
            <a:pPr lvl="1"/>
            <a:r>
              <a:rPr lang="en-US" altLang="en-US" sz="1800" dirty="0" smtClean="0"/>
              <a:t>The meeting will also discuss the calculation of the True-up Adjustment that will be applied to the 2018 Forward-Looking Rate</a:t>
            </a:r>
            <a:endParaRPr lang="en-US" altLang="en-US" dirty="0" smtClean="0"/>
          </a:p>
        </p:txBody>
      </p:sp>
      <p:sp>
        <p:nvSpPr>
          <p:cNvPr id="4"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2</a:t>
            </a:fld>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altLang="en-US" sz="2800" dirty="0" smtClean="0"/>
              <a:t>RPU 2016 ATRR True-up – Regulatory</a:t>
            </a:r>
          </a:p>
        </p:txBody>
      </p:sp>
      <p:sp>
        <p:nvSpPr>
          <p:cNvPr id="4099" name="Content Placeholder 1"/>
          <p:cNvSpPr>
            <a:spLocks noGrp="1"/>
          </p:cNvSpPr>
          <p:nvPr>
            <p:ph idx="1"/>
          </p:nvPr>
        </p:nvSpPr>
        <p:spPr>
          <a:xfrm>
            <a:off x="609600" y="1524000"/>
            <a:ext cx="7772400" cy="4114800"/>
          </a:xfrm>
        </p:spPr>
        <p:txBody>
          <a:bodyPr/>
          <a:lstStyle/>
          <a:p>
            <a:r>
              <a:rPr lang="en-US" altLang="en-US" sz="2000" dirty="0" smtClean="0"/>
              <a:t>RPU’s Forward-looking formula rate with True-up was filed and approved by FERC under Docket Nos. ER14-2154 and ER15-277 (consolidated), subject to the outcome of further proceedings, and subject to refund. A partial settlement was reached, but the proceedings are on-going.  </a:t>
            </a:r>
          </a:p>
          <a:p>
            <a:pPr marL="457200" lvl="1" indent="0">
              <a:buNone/>
            </a:pPr>
            <a:endParaRPr lang="en-US" altLang="en-US" sz="1200" dirty="0" smtClean="0"/>
          </a:p>
          <a:p>
            <a:r>
              <a:rPr lang="en-US" altLang="en-US" sz="2000" dirty="0" smtClean="0"/>
              <a:t>RPU’s True-up of the 2016 ATRR includes the following adjustments:</a:t>
            </a:r>
          </a:p>
          <a:p>
            <a:pPr lvl="2"/>
            <a:r>
              <a:rPr lang="en-US" altLang="en-US" sz="1400" dirty="0" smtClean="0"/>
              <a:t>Use of the full RPU load as the divisor for calculation of rates used for the True-up calculation.  </a:t>
            </a:r>
          </a:p>
          <a:p>
            <a:pPr lvl="3"/>
            <a:r>
              <a:rPr lang="en-US" altLang="en-US" sz="1000" dirty="0" smtClean="0"/>
              <a:t>Use of the full RPU load was agreed to by SMMPA, RPU and MISO to provide more consistent True-up results on a year-to-year basis</a:t>
            </a:r>
          </a:p>
          <a:p>
            <a:pPr lvl="3"/>
            <a:r>
              <a:rPr lang="en-US" altLang="en-US" sz="1000" dirty="0" smtClean="0"/>
              <a:t>Use of the full RPU load is consistent with the “Clean-up” Customer Protocol filing made by RPU under Docket No. ER16-2532, which was approved by FERC and made effective 11/1/2016</a:t>
            </a:r>
          </a:p>
          <a:p>
            <a:pPr lvl="2"/>
            <a:r>
              <a:rPr lang="en-US" altLang="en-US" sz="1400" dirty="0" smtClean="0"/>
              <a:t>Calculation of Actual 2016 ATRR using a Proprietary Capital Cost of:</a:t>
            </a:r>
          </a:p>
          <a:p>
            <a:pPr lvl="3"/>
            <a:r>
              <a:rPr lang="en-US" altLang="en-US" sz="1000" dirty="0" smtClean="0"/>
              <a:t>12.38% return on Proprietary Capital for the period from 1/1/2016 through 9/27/2016, and</a:t>
            </a:r>
          </a:p>
          <a:p>
            <a:pPr lvl="3"/>
            <a:r>
              <a:rPr lang="en-US" altLang="en-US" sz="1000" dirty="0" smtClean="0"/>
              <a:t>10.32% return, plus a 0.5% RTO Incentive Adder, for the period 9/28/2016 through 12/31/2016.</a:t>
            </a:r>
          </a:p>
          <a:p>
            <a:pPr lvl="2"/>
            <a:endParaRPr lang="en-US" altLang="en-US" sz="1400" dirty="0" smtClean="0"/>
          </a:p>
          <a:p>
            <a:pPr lvl="2"/>
            <a:endParaRPr lang="en-US" altLang="en-US" sz="1800" dirty="0" smtClean="0"/>
          </a:p>
          <a:p>
            <a:pPr>
              <a:buNone/>
            </a:pPr>
            <a:endParaRPr lang="en-US" altLang="en-US" dirty="0" smtClean="0"/>
          </a:p>
        </p:txBody>
      </p:sp>
      <p:sp>
        <p:nvSpPr>
          <p:cNvPr id="4"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3</a:t>
            </a:fld>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457200"/>
            <a:ext cx="7772400" cy="1143000"/>
          </a:xfrm>
        </p:spPr>
        <p:txBody>
          <a:bodyPr/>
          <a:lstStyle/>
          <a:p>
            <a:pPr algn="l" eaLnBrk="1" hangingPunct="1"/>
            <a:r>
              <a:rPr lang="en-US" altLang="en-US" sz="2800" dirty="0" smtClean="0"/>
              <a:t>RPU 2016 ATRR True-up – RPU Approach</a:t>
            </a:r>
          </a:p>
        </p:txBody>
      </p:sp>
      <p:sp>
        <p:nvSpPr>
          <p:cNvPr id="6147" name="Content Placeholder 1"/>
          <p:cNvSpPr>
            <a:spLocks noGrp="1"/>
          </p:cNvSpPr>
          <p:nvPr>
            <p:ph idx="1"/>
          </p:nvPr>
        </p:nvSpPr>
        <p:spPr>
          <a:xfrm>
            <a:off x="685800" y="1447800"/>
            <a:ext cx="7772400" cy="4267200"/>
          </a:xfrm>
        </p:spPr>
        <p:txBody>
          <a:bodyPr/>
          <a:lstStyle/>
          <a:p>
            <a:r>
              <a:rPr lang="en-US" altLang="en-US" sz="2000" dirty="0" smtClean="0"/>
              <a:t>RPU prepared a Forward-Looking 2016 ATRR in late 2015</a:t>
            </a:r>
            <a:endParaRPr lang="en-US" altLang="en-US" sz="2000" strike="sngStrike" dirty="0" smtClean="0"/>
          </a:p>
          <a:p>
            <a:pPr lvl="1"/>
            <a:r>
              <a:rPr lang="en-US" altLang="en-US" sz="1800" dirty="0" smtClean="0"/>
              <a:t>The main inputs to that ATRR were RPU’s audited calendar 2014 financial results, with limited adjustments</a:t>
            </a:r>
          </a:p>
          <a:p>
            <a:pPr lvl="2"/>
            <a:r>
              <a:rPr lang="en-US" altLang="en-US" sz="1400" dirty="0" smtClean="0"/>
              <a:t>The principal adjustment was for new RPU Transmission facilities then expected to go into service by December 31, 2016</a:t>
            </a:r>
          </a:p>
          <a:p>
            <a:pPr lvl="1"/>
            <a:r>
              <a:rPr lang="en-US" altLang="en-US" sz="1800" dirty="0" smtClean="0"/>
              <a:t>The revised forward-looking ATRR allocated between MISO’s Zone 20 and 16 for inclusion in zonal rates for 2016, with the allocation based on the Gross Book value of RPU Transmission facilities located in each zone</a:t>
            </a:r>
          </a:p>
          <a:p>
            <a:r>
              <a:rPr lang="en-US" altLang="en-US" sz="2000" dirty="0" smtClean="0"/>
              <a:t>Following completion of the audit of RPU’s Calendar 2016 financial statements, RPU prepared the 2016 True-up ATRR using actual 2016 financial results and loads</a:t>
            </a:r>
          </a:p>
          <a:p>
            <a:r>
              <a:rPr lang="en-US" altLang="en-US" sz="2000" dirty="0" smtClean="0"/>
              <a:t>RPU’s 2016 True-up Adjustment will be combined with RPU’s Forward-Looking 2018 ATRR for the 2018 Rate Year</a:t>
            </a:r>
          </a:p>
        </p:txBody>
      </p:sp>
      <p:sp>
        <p:nvSpPr>
          <p:cNvPr id="5" name="Slide Number Placeholder 3"/>
          <p:cNvSpPr txBox="1">
            <a:spLocks/>
          </p:cNvSpPr>
          <p:nvPr/>
        </p:nvSpPr>
        <p:spPr bwMode="auto">
          <a:xfrm>
            <a:off x="3657600" y="61722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fld id="{05C749B1-35C9-4FAD-A665-8B8865F86129}"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6"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altLang="en-US" sz="2800" dirty="0" smtClean="0"/>
              <a:t>RPU 2016 ATRR True-up – Comparing Forward-Looking to True-up ATRRs</a:t>
            </a:r>
          </a:p>
        </p:txBody>
      </p:sp>
      <p:sp>
        <p:nvSpPr>
          <p:cNvPr id="10243" name="Content Placeholder 1"/>
          <p:cNvSpPr>
            <a:spLocks noGrp="1"/>
          </p:cNvSpPr>
          <p:nvPr>
            <p:ph idx="1"/>
          </p:nvPr>
        </p:nvSpPr>
        <p:spPr>
          <a:xfrm>
            <a:off x="685800" y="1752600"/>
            <a:ext cx="7772400" cy="4038600"/>
          </a:xfrm>
        </p:spPr>
        <p:txBody>
          <a:bodyPr/>
          <a:lstStyle/>
          <a:p>
            <a:r>
              <a:rPr lang="en-US" altLang="en-US" sz="2000" dirty="0" smtClean="0"/>
              <a:t>RPU Forward-Looking 2016 ATRR was $4,411,211*</a:t>
            </a:r>
          </a:p>
          <a:p>
            <a:r>
              <a:rPr lang="en-US" altLang="en-US" sz="2000" dirty="0" smtClean="0"/>
              <a:t>RPU’s True-up 2016 ATRR was $3,708,774*</a:t>
            </a:r>
          </a:p>
          <a:p>
            <a:r>
              <a:rPr lang="en-US" altLang="en-US" sz="2000" dirty="0" smtClean="0"/>
              <a:t>Main factors in the difference between the Forward-Looking and True-up amounts were:</a:t>
            </a:r>
            <a:endParaRPr lang="en-US" altLang="en-US" sz="500" dirty="0" smtClean="0"/>
          </a:p>
          <a:p>
            <a:pPr lvl="1"/>
            <a:r>
              <a:rPr lang="en-US" altLang="en-US" sz="1400" dirty="0" smtClean="0"/>
              <a:t>Allocated revenue credits of approximately $730,000 were included in the True-up.  RPU did not know the level of those credits previously</a:t>
            </a:r>
          </a:p>
          <a:p>
            <a:pPr lvl="1"/>
            <a:r>
              <a:rPr lang="en-US" altLang="en-US" sz="1400" dirty="0" smtClean="0"/>
              <a:t>A difference between projected and actual in-service dates for a new Transmission project resulted in a net reduction in Transmission Plant of slightly less than $9 million </a:t>
            </a:r>
          </a:p>
          <a:p>
            <a:pPr lvl="1"/>
            <a:r>
              <a:rPr lang="en-US" altLang="en-US" sz="1400" dirty="0" smtClean="0"/>
              <a:t>Actual Transmission O&amp;M was up around $1 million from projected amount</a:t>
            </a:r>
          </a:p>
          <a:p>
            <a:pPr lvl="1"/>
            <a:r>
              <a:rPr lang="en-US" altLang="en-US" sz="1400" dirty="0" smtClean="0"/>
              <a:t>Allocated A&amp;G was up mainly due to a change in labor-based allocation factors from Forward-Looking estimates</a:t>
            </a:r>
          </a:p>
          <a:p>
            <a:pPr lvl="1"/>
            <a:r>
              <a:rPr lang="en-US" altLang="en-US" sz="1400" dirty="0" smtClean="0"/>
              <a:t>2016 Forward-looking ATRR used a 12.38% cost for Proprietary Capital with no Incentive Adder.  The True-up used a day-weighted part-year cost of 12.38% and a part year at 10.82%, which includes a 0.5% RTO Incentive Adder</a:t>
            </a:r>
            <a:r>
              <a:rPr lang="en-US" altLang="en-US" sz="1600" dirty="0" smtClean="0"/>
              <a:t>*</a:t>
            </a:r>
          </a:p>
          <a:p>
            <a:pPr lvl="1">
              <a:buNone/>
            </a:pPr>
            <a:r>
              <a:rPr lang="en-US" altLang="en-US" sz="1600" dirty="0" smtClean="0"/>
              <a:t>* </a:t>
            </a:r>
            <a:r>
              <a:rPr lang="en-US" altLang="en-US" sz="1400" i="1" dirty="0" smtClean="0"/>
              <a:t>Weighted 74.04% at 12.38% ROE and 25.96% at 10.32% ROE +  0.50% Adder</a:t>
            </a:r>
          </a:p>
          <a:p>
            <a:pPr lvl="1"/>
            <a:endParaRPr lang="en-US" altLang="en-US" sz="1600" dirty="0" smtClean="0"/>
          </a:p>
          <a:p>
            <a:pPr lvl="1"/>
            <a:endParaRPr lang="en-US" altLang="en-US" sz="1600" dirty="0" smtClean="0"/>
          </a:p>
          <a:p>
            <a:pPr lvl="1"/>
            <a:endParaRPr lang="en-US" altLang="en-US" sz="16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5</a:t>
            </a:fld>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1143000"/>
          </a:xfrm>
        </p:spPr>
        <p:txBody>
          <a:bodyPr/>
          <a:lstStyle/>
          <a:p>
            <a:pPr algn="l" eaLnBrk="1" hangingPunct="1"/>
            <a:r>
              <a:rPr lang="en-US" altLang="en-US" sz="2800" dirty="0" smtClean="0"/>
              <a:t>RPU 2016 ATRR True-up – Calculation of True-up Adjustment for 2018</a:t>
            </a:r>
            <a:endParaRPr lang="en-US" altLang="en-US" sz="2800" dirty="0" smtClean="0">
              <a:solidFill>
                <a:schemeClr val="tx1"/>
              </a:solidFill>
            </a:endParaRPr>
          </a:p>
        </p:txBody>
      </p:sp>
      <p:sp>
        <p:nvSpPr>
          <p:cNvPr id="11267" name="Content Placeholder 1"/>
          <p:cNvSpPr>
            <a:spLocks noGrp="1"/>
          </p:cNvSpPr>
          <p:nvPr>
            <p:ph idx="1"/>
          </p:nvPr>
        </p:nvSpPr>
        <p:spPr>
          <a:xfrm>
            <a:off x="685800" y="1447800"/>
            <a:ext cx="7772400" cy="4572000"/>
          </a:xfrm>
        </p:spPr>
        <p:txBody>
          <a:bodyPr/>
          <a:lstStyle/>
          <a:p>
            <a:r>
              <a:rPr lang="en-US" altLang="en-US" sz="1800" dirty="0" smtClean="0"/>
              <a:t>Per RPU Customer Protocols, the True-up Adjustment is calculated using three factors.  Those factors are</a:t>
            </a:r>
            <a:r>
              <a:rPr lang="en-US" altLang="en-US" sz="2000" dirty="0" smtClean="0"/>
              <a:t>:</a:t>
            </a:r>
          </a:p>
          <a:p>
            <a:pPr lvl="1"/>
            <a:r>
              <a:rPr lang="en-US" altLang="en-US" sz="1600" dirty="0" smtClean="0"/>
              <a:t>The ATRR Variance – the difference between the Forward-Looking and True-up ATRRs</a:t>
            </a:r>
            <a:endParaRPr lang="en-US" altLang="en-US" sz="1200" dirty="0" smtClean="0"/>
          </a:p>
          <a:p>
            <a:pPr lvl="1"/>
            <a:r>
              <a:rPr lang="en-US" altLang="en-US" sz="1600" dirty="0" smtClean="0"/>
              <a:t>An adjustment for Load Variance and</a:t>
            </a:r>
          </a:p>
          <a:p>
            <a:pPr lvl="1"/>
            <a:r>
              <a:rPr lang="en-US" altLang="en-US" sz="1600" dirty="0" smtClean="0"/>
              <a:t>Interest calculated on the sum of the ATRR and Load variances </a:t>
            </a:r>
          </a:p>
          <a:p>
            <a:r>
              <a:rPr lang="en-US" altLang="en-US" sz="1800" dirty="0" smtClean="0"/>
              <a:t>The load variance adjustment is calculated using several sub-parts:</a:t>
            </a:r>
          </a:p>
          <a:p>
            <a:pPr lvl="1"/>
            <a:r>
              <a:rPr lang="en-US" altLang="en-US" sz="1400" dirty="0" smtClean="0"/>
              <a:t>The load used for the Forward-Looking ATRR;</a:t>
            </a:r>
          </a:p>
          <a:p>
            <a:pPr lvl="1"/>
            <a:r>
              <a:rPr lang="en-US" altLang="en-US" sz="1400" dirty="0" smtClean="0"/>
              <a:t>The Actual load for the True-up year and</a:t>
            </a:r>
          </a:p>
          <a:p>
            <a:pPr lvl="1"/>
            <a:r>
              <a:rPr lang="en-US" altLang="en-US" sz="1400" dirty="0" smtClean="0"/>
              <a:t>The Annual Cost from the Forward-Looking ATRR, which is equal to the Forward-Looking ATRR divided by the RPU Divisor from the Forward-Looking Attachment O</a:t>
            </a:r>
          </a:p>
          <a:p>
            <a:pPr lvl="1"/>
            <a:r>
              <a:rPr lang="en-US" altLang="en-US" sz="1400" dirty="0" smtClean="0"/>
              <a:t>RPU calculates its true up using its total native load as its Divisor.</a:t>
            </a:r>
          </a:p>
          <a:p>
            <a:pPr lvl="2"/>
            <a:r>
              <a:rPr lang="en-US" altLang="en-US" sz="1200" dirty="0" smtClean="0"/>
              <a:t>The load and rate associated with the original RPU 2016 Forward-Looking used only RPU’s “above CROD” load. RPU recalculated the rate associated with the Forward-Looking ATRR using an RPU native load forecast consistent with the forecast originally used for RPU’s Forward-Looking 2016 posting. </a:t>
            </a:r>
          </a:p>
          <a:p>
            <a:endParaRPr lang="en-US" altLang="en-US" sz="2000" dirty="0" smtClean="0"/>
          </a:p>
          <a:p>
            <a:endParaRPr lang="en-US" altLang="en-US" sz="2000" dirty="0" smtClean="0"/>
          </a:p>
          <a:p>
            <a:pPr lvl="1"/>
            <a:endParaRPr lang="en-US" altLang="en-US" sz="16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6</a:t>
            </a:fld>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PU Slide background.jpg"/>
          <p:cNvPicPr>
            <a:picLocks noChangeAspect="1"/>
          </p:cNvPicPr>
          <p:nvPr/>
        </p:nvPicPr>
        <p:blipFill>
          <a:blip r:embed="rId3" cstate="print"/>
          <a:stretch>
            <a:fillRect/>
          </a:stretch>
        </p:blipFill>
        <p:spPr>
          <a:xfrm>
            <a:off x="0" y="-1"/>
            <a:ext cx="9144000" cy="6857999"/>
          </a:xfrm>
          <a:prstGeom prst="rect">
            <a:avLst/>
          </a:prstGeom>
        </p:spPr>
      </p:pic>
      <p:sp>
        <p:nvSpPr>
          <p:cNvPr id="11266" name="Rectangle 2"/>
          <p:cNvSpPr>
            <a:spLocks noGrp="1" noChangeArrowheads="1"/>
          </p:cNvSpPr>
          <p:nvPr>
            <p:ph type="title"/>
          </p:nvPr>
        </p:nvSpPr>
        <p:spPr>
          <a:xfrm>
            <a:off x="685800" y="381000"/>
            <a:ext cx="7772400" cy="1143000"/>
          </a:xfrm>
        </p:spPr>
        <p:txBody>
          <a:bodyPr/>
          <a:lstStyle/>
          <a:p>
            <a:pPr algn="l" eaLnBrk="1" hangingPunct="1"/>
            <a:r>
              <a:rPr lang="en-US" altLang="en-US" sz="2800" dirty="0" smtClean="0"/>
              <a:t>RPU 2016 ATRR True-up – Calculation of True-up Adjustment for 2018 - page 2</a:t>
            </a:r>
            <a:endParaRPr lang="en-US" altLang="en-US" sz="2800" dirty="0" smtClean="0">
              <a:solidFill>
                <a:schemeClr val="tx1"/>
              </a:solidFill>
            </a:endParaRPr>
          </a:p>
        </p:txBody>
      </p:sp>
      <p:sp>
        <p:nvSpPr>
          <p:cNvPr id="11267" name="Content Placeholder 1"/>
          <p:cNvSpPr>
            <a:spLocks noGrp="1"/>
          </p:cNvSpPr>
          <p:nvPr>
            <p:ph idx="1"/>
          </p:nvPr>
        </p:nvSpPr>
        <p:spPr>
          <a:xfrm>
            <a:off x="685800" y="1447800"/>
            <a:ext cx="7772400" cy="4572000"/>
          </a:xfrm>
        </p:spPr>
        <p:txBody>
          <a:bodyPr/>
          <a:lstStyle/>
          <a:p>
            <a:r>
              <a:rPr lang="en-US" altLang="en-US" sz="2400" dirty="0" smtClean="0"/>
              <a:t>Calculation of the ATRR Variance factor:</a:t>
            </a:r>
          </a:p>
          <a:p>
            <a:pPr lvl="1"/>
            <a:r>
              <a:rPr lang="en-US" altLang="en-US" sz="1800" dirty="0" smtClean="0"/>
              <a:t>True-up (actual) 2016 RPU Attachment O ATRR - $3,708,774* </a:t>
            </a:r>
          </a:p>
          <a:p>
            <a:pPr lvl="1"/>
            <a:r>
              <a:rPr lang="en-US" altLang="en-US" sz="1800" dirty="0" smtClean="0"/>
              <a:t>Forward-Looking 2016 RPU Attachment O ATRR - $4,411,211*</a:t>
            </a:r>
          </a:p>
          <a:p>
            <a:pPr lvl="1">
              <a:buNone/>
            </a:pPr>
            <a:endParaRPr lang="en-US" altLang="en-US" sz="1800" dirty="0" smtClean="0"/>
          </a:p>
          <a:p>
            <a:r>
              <a:rPr lang="en-US" altLang="en-US" sz="2400" dirty="0" smtClean="0"/>
              <a:t>RPU 2016 ATRR Variance factor = </a:t>
            </a:r>
          </a:p>
          <a:p>
            <a:pPr>
              <a:buNone/>
            </a:pPr>
            <a:r>
              <a:rPr lang="en-US" altLang="en-US" sz="2400" dirty="0" smtClean="0"/>
              <a:t>	RPU True-up ATRR – Forward-Looking ATRR </a:t>
            </a:r>
          </a:p>
          <a:p>
            <a:pPr>
              <a:buNone/>
            </a:pPr>
            <a:r>
              <a:rPr lang="en-US" altLang="en-US" sz="2400" dirty="0" smtClean="0"/>
              <a:t>	= $3,708,774 - $4,411,211 </a:t>
            </a:r>
          </a:p>
          <a:p>
            <a:pPr>
              <a:buNone/>
            </a:pPr>
            <a:endParaRPr lang="en-US" altLang="en-US" sz="1600" dirty="0" smtClean="0"/>
          </a:p>
          <a:p>
            <a:r>
              <a:rPr lang="en-US" altLang="en-US" sz="2400" dirty="0" smtClean="0"/>
              <a:t>2016 RPU ATRR Variance factor = ($	702,437)</a:t>
            </a:r>
          </a:p>
          <a:p>
            <a:endParaRPr lang="en-US" altLang="en-US" sz="1400" dirty="0" smtClean="0"/>
          </a:p>
          <a:p>
            <a:pPr>
              <a:buNone/>
            </a:pPr>
            <a:r>
              <a:rPr lang="en-US" altLang="en-US" sz="1600" i="1" dirty="0" smtClean="0"/>
              <a:t>* Calculated with ROE at 12.38% for 74.04% of year (1/1/16 – 9/27/16) and  ROE + Adder  at 10.82% (10.32% + 0.5%) for 25.96% of year (9/28/16 – 12/31/16)</a:t>
            </a:r>
          </a:p>
          <a:p>
            <a:pPr>
              <a:buNone/>
            </a:pPr>
            <a:r>
              <a:rPr lang="en-US" altLang="en-US" sz="2400" dirty="0" smtClean="0"/>
              <a:t>	 </a:t>
            </a:r>
          </a:p>
          <a:p>
            <a:pPr>
              <a:buNone/>
            </a:pPr>
            <a:endParaRPr lang="en-US" altLang="en-US" sz="2000" dirty="0" smtClean="0"/>
          </a:p>
          <a:p>
            <a:endParaRPr lang="en-US" altLang="en-US" sz="2000" dirty="0" smtClean="0"/>
          </a:p>
          <a:p>
            <a:pPr lvl="1"/>
            <a:endParaRPr lang="en-US" altLang="en-US" sz="16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7</a:t>
            </a:fld>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457200"/>
            <a:ext cx="7772400" cy="1143000"/>
          </a:xfrm>
        </p:spPr>
        <p:txBody>
          <a:bodyPr/>
          <a:lstStyle/>
          <a:p>
            <a:pPr algn="l" eaLnBrk="1" hangingPunct="1"/>
            <a:r>
              <a:rPr lang="en-US" altLang="en-US" sz="2800" dirty="0" smtClean="0"/>
              <a:t>RPU 2016 ATRR True-up – Calculation of True-up Adjustment for 2018 - page 3</a:t>
            </a:r>
            <a:endParaRPr lang="en-US" altLang="en-US" sz="2800" dirty="0" smtClean="0">
              <a:solidFill>
                <a:schemeClr val="tx1"/>
              </a:solidFill>
            </a:endParaRPr>
          </a:p>
        </p:txBody>
      </p:sp>
      <p:sp>
        <p:nvSpPr>
          <p:cNvPr id="11267" name="Content Placeholder 1"/>
          <p:cNvSpPr>
            <a:spLocks noGrp="1"/>
          </p:cNvSpPr>
          <p:nvPr>
            <p:ph idx="1"/>
          </p:nvPr>
        </p:nvSpPr>
        <p:spPr>
          <a:xfrm>
            <a:off x="762000" y="1524000"/>
            <a:ext cx="7772400" cy="4419600"/>
          </a:xfrm>
        </p:spPr>
        <p:txBody>
          <a:bodyPr/>
          <a:lstStyle/>
          <a:p>
            <a:r>
              <a:rPr lang="en-US" altLang="en-US" sz="2000" dirty="0" smtClean="0"/>
              <a:t>Load Variance factor –</a:t>
            </a:r>
          </a:p>
          <a:p>
            <a:pPr lvl="1"/>
            <a:r>
              <a:rPr lang="en-US" altLang="en-US" sz="1600" dirty="0" smtClean="0"/>
              <a:t>Forward-Looking 2016 RPU Load forecast</a:t>
            </a:r>
            <a:r>
              <a:rPr lang="en-US" altLang="en-US" sz="1600" baseline="30000" dirty="0" smtClean="0"/>
              <a:t>1</a:t>
            </a:r>
            <a:r>
              <a:rPr lang="en-US" altLang="en-US" sz="1600" dirty="0" smtClean="0"/>
              <a:t> –</a:t>
            </a:r>
          </a:p>
          <a:p>
            <a:pPr lvl="2"/>
            <a:r>
              <a:rPr lang="en-US" altLang="en-US" sz="1200" dirty="0" smtClean="0"/>
              <a:t>Original (January 1 – April 30)       – 205,717 kW; </a:t>
            </a:r>
          </a:p>
          <a:p>
            <a:pPr lvl="2"/>
            <a:r>
              <a:rPr lang="en-US" altLang="en-US" sz="1200" dirty="0" smtClean="0"/>
              <a:t>Adjusted (May 1 – December 31)  – 214,833 kW</a:t>
            </a:r>
          </a:p>
          <a:p>
            <a:pPr lvl="1"/>
            <a:r>
              <a:rPr lang="en-US" altLang="en-US" sz="1600" dirty="0" smtClean="0"/>
              <a:t>True-up (actual) 2016 RPU load 	 – 199,699 kW</a:t>
            </a:r>
            <a:endParaRPr lang="en-US" altLang="en-US" sz="1600" baseline="30000" dirty="0" smtClean="0"/>
          </a:p>
          <a:p>
            <a:pPr lvl="1"/>
            <a:r>
              <a:rPr lang="en-US" altLang="en-US" sz="1600" dirty="0" smtClean="0"/>
              <a:t> Forward-Looking 2016 RPU Attachment O ATRR - $4,411,211</a:t>
            </a:r>
          </a:p>
          <a:p>
            <a:r>
              <a:rPr lang="en-US" altLang="en-US" sz="2000" dirty="0" smtClean="0"/>
              <a:t>Look-Ahead Rate was averaged over 3 periods</a:t>
            </a:r>
            <a:r>
              <a:rPr lang="en-US" altLang="en-US" sz="2000" baseline="30000" dirty="0" smtClean="0"/>
              <a:t>2</a:t>
            </a:r>
            <a:r>
              <a:rPr lang="en-US" altLang="en-US" sz="2000" dirty="0" smtClean="0"/>
              <a:t>: 1/1 – 4/30, 5/1 – 9/27, and 9/28 – 12/31;Day-wtd Average = $20.8516/kW</a:t>
            </a:r>
          </a:p>
          <a:p>
            <a:r>
              <a:rPr lang="en-US" altLang="en-US" sz="2000" dirty="0" smtClean="0"/>
              <a:t>Load Variance factor =</a:t>
            </a:r>
          </a:p>
          <a:p>
            <a:pPr lvl="1"/>
            <a:r>
              <a:rPr lang="en-US" altLang="en-US" sz="1600" dirty="0" smtClean="0"/>
              <a:t>Variance from Forward-Looking Load</a:t>
            </a:r>
            <a:r>
              <a:rPr lang="en-US" altLang="en-US" sz="1600" baseline="30000" dirty="0" smtClean="0"/>
              <a:t>3</a:t>
            </a:r>
            <a:r>
              <a:rPr lang="en-US" altLang="en-US" sz="1600" dirty="0" smtClean="0"/>
              <a:t> x Look-Ahead Rate</a:t>
            </a:r>
          </a:p>
          <a:p>
            <a:pPr lvl="1"/>
            <a:r>
              <a:rPr lang="en-US" altLang="en-US" sz="1600" dirty="0" smtClean="0"/>
              <a:t>Load Variance factor = 12,120 kW</a:t>
            </a:r>
            <a:r>
              <a:rPr lang="en-US" altLang="en-US" sz="1600" baseline="30000" dirty="0" smtClean="0"/>
              <a:t>3</a:t>
            </a:r>
            <a:r>
              <a:rPr lang="en-US" altLang="en-US" sz="1600" dirty="0" smtClean="0"/>
              <a:t> x $20.8516//kW</a:t>
            </a:r>
          </a:p>
          <a:p>
            <a:r>
              <a:rPr lang="en-US" altLang="en-US" sz="2000" dirty="0" smtClean="0"/>
              <a:t>RPU 2015 Load Variance factor = $252,730</a:t>
            </a:r>
            <a:endParaRPr lang="en-US" altLang="en-US" sz="1200" dirty="0" smtClean="0"/>
          </a:p>
          <a:p>
            <a:pPr>
              <a:buNone/>
            </a:pPr>
            <a:endParaRPr lang="en-US" altLang="en-US" sz="1200" baseline="30000" dirty="0" smtClean="0"/>
          </a:p>
          <a:p>
            <a:pPr>
              <a:buNone/>
            </a:pPr>
            <a:r>
              <a:rPr lang="en-US" altLang="en-US" sz="1200" baseline="30000" dirty="0" smtClean="0"/>
              <a:t>1</a:t>
            </a:r>
            <a:r>
              <a:rPr lang="en-US" altLang="en-US" sz="1200" dirty="0" smtClean="0"/>
              <a:t> RPU adjusted its load estimate in an interim adjustment to implement settlement provisions, effective May 1</a:t>
            </a:r>
          </a:p>
          <a:p>
            <a:pPr>
              <a:buNone/>
            </a:pPr>
            <a:r>
              <a:rPr lang="en-US" altLang="en-US" sz="1200" baseline="30000" dirty="0" smtClean="0"/>
              <a:t>2</a:t>
            </a:r>
            <a:r>
              <a:rPr lang="en-US" altLang="en-US" sz="1200" dirty="0" smtClean="0"/>
              <a:t> 1</a:t>
            </a:r>
            <a:r>
              <a:rPr lang="en-US" altLang="en-US" sz="1200" baseline="30000" dirty="0" smtClean="0"/>
              <a:t>st</a:t>
            </a:r>
            <a:r>
              <a:rPr lang="en-US" altLang="en-US" sz="1200" dirty="0" smtClean="0"/>
              <a:t> period was the original load estimate, 2</a:t>
            </a:r>
            <a:r>
              <a:rPr lang="en-US" altLang="en-US" sz="1200" baseline="30000" dirty="0" smtClean="0"/>
              <a:t>nd</a:t>
            </a:r>
            <a:r>
              <a:rPr lang="en-US" altLang="en-US" sz="1200" dirty="0" smtClean="0"/>
              <a:t> was the revised load estimate, 3</a:t>
            </a:r>
            <a:r>
              <a:rPr lang="en-US" altLang="en-US" sz="1200" baseline="30000" dirty="0" smtClean="0"/>
              <a:t>rd</a:t>
            </a:r>
            <a:r>
              <a:rPr lang="en-US" altLang="en-US" sz="1200" dirty="0" smtClean="0"/>
              <a:t> was revised ROE ATRR</a:t>
            </a:r>
          </a:p>
          <a:p>
            <a:pPr>
              <a:buNone/>
            </a:pPr>
            <a:r>
              <a:rPr lang="en-US" altLang="en-US" sz="1200" baseline="30000" dirty="0" smtClean="0"/>
              <a:t>3</a:t>
            </a:r>
            <a:r>
              <a:rPr lang="en-US" altLang="en-US" sz="1200" dirty="0" smtClean="0"/>
              <a:t>  Day-weighted average of Load forecasts less Actual Load</a:t>
            </a:r>
          </a:p>
          <a:p>
            <a:pPr marL="457200" indent="-457200">
              <a:buNone/>
            </a:pPr>
            <a:r>
              <a:rPr lang="en-US" altLang="en-US" sz="1200" dirty="0" smtClean="0"/>
              <a:t>	</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8</a:t>
            </a:fld>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PU Slide background.jpg"/>
          <p:cNvPicPr>
            <a:picLocks noChangeAspect="1"/>
          </p:cNvPicPr>
          <p:nvPr/>
        </p:nvPicPr>
        <p:blipFill>
          <a:blip r:embed="rId2" cstate="print"/>
          <a:stretch>
            <a:fillRect/>
          </a:stretch>
        </p:blipFill>
        <p:spPr>
          <a:xfrm>
            <a:off x="0" y="-1"/>
            <a:ext cx="9144000" cy="6857999"/>
          </a:xfrm>
          <a:prstGeom prst="rect">
            <a:avLst/>
          </a:prstGeom>
        </p:spPr>
      </p:pic>
      <p:sp>
        <p:nvSpPr>
          <p:cNvPr id="11266" name="Rectangle 2"/>
          <p:cNvSpPr>
            <a:spLocks noGrp="1" noChangeArrowheads="1"/>
          </p:cNvSpPr>
          <p:nvPr>
            <p:ph type="title"/>
          </p:nvPr>
        </p:nvSpPr>
        <p:spPr>
          <a:xfrm>
            <a:off x="762000" y="457200"/>
            <a:ext cx="7772400" cy="1143000"/>
          </a:xfrm>
        </p:spPr>
        <p:txBody>
          <a:bodyPr/>
          <a:lstStyle/>
          <a:p>
            <a:pPr algn="l" eaLnBrk="1" hangingPunct="1"/>
            <a:r>
              <a:rPr lang="en-US" altLang="en-US" sz="2800" dirty="0" smtClean="0"/>
              <a:t>RPU 2016 ATRR True-up – Calculation of True-up Adjustment for 2018 - page 4</a:t>
            </a:r>
            <a:endParaRPr lang="en-US" altLang="en-US" sz="2800" dirty="0" smtClean="0">
              <a:solidFill>
                <a:srgbClr val="FF0000"/>
              </a:solidFill>
            </a:endParaRPr>
          </a:p>
        </p:txBody>
      </p:sp>
      <p:sp>
        <p:nvSpPr>
          <p:cNvPr id="11267" name="Content Placeholder 1"/>
          <p:cNvSpPr>
            <a:spLocks noGrp="1"/>
          </p:cNvSpPr>
          <p:nvPr>
            <p:ph idx="1"/>
          </p:nvPr>
        </p:nvSpPr>
        <p:spPr>
          <a:xfrm>
            <a:off x="762000" y="1600200"/>
            <a:ext cx="7772400" cy="4419600"/>
          </a:xfrm>
        </p:spPr>
        <p:txBody>
          <a:bodyPr/>
          <a:lstStyle/>
          <a:p>
            <a:r>
              <a:rPr lang="en-US" altLang="en-US" sz="2400" dirty="0" smtClean="0"/>
              <a:t>Interest is applied against the True-up amount to determine the True-Up Adjustment</a:t>
            </a:r>
          </a:p>
          <a:p>
            <a:pPr lvl="1"/>
            <a:r>
              <a:rPr lang="en-US" altLang="en-US" sz="1800" dirty="0" smtClean="0"/>
              <a:t>For RPU, the interest period is 24 months </a:t>
            </a:r>
          </a:p>
          <a:p>
            <a:pPr lvl="2"/>
            <a:r>
              <a:rPr lang="en-US" altLang="en-US" sz="1600" dirty="0" smtClean="0"/>
              <a:t>This is the period between when the True-up begin to accrue (January 2016 ) until the True-up will begin to be corrected  (January 2018)</a:t>
            </a:r>
          </a:p>
          <a:p>
            <a:pPr lvl="1"/>
            <a:r>
              <a:rPr lang="en-US" altLang="en-US" sz="1800" dirty="0" smtClean="0"/>
              <a:t>Interest is calculated at the monthly average of the one month LIBOR rates (capped at the FERC refund rate) for the preceding 24 months</a:t>
            </a:r>
          </a:p>
          <a:p>
            <a:pPr lvl="1"/>
            <a:r>
              <a:rPr lang="en-US" altLang="en-US" sz="1800" dirty="0" smtClean="0"/>
              <a:t>For the 2016 True-up, the FERC refund rate was below the LIBOR rate for all months, so the interest rate used is the average of the FERC monthly refund rates from January 2016 – April 2017*</a:t>
            </a:r>
          </a:p>
          <a:p>
            <a:r>
              <a:rPr lang="en-US" altLang="en-US" sz="2400" dirty="0" smtClean="0"/>
              <a:t>The interest rate for the 2016 True-up is 0.290%/mo</a:t>
            </a:r>
          </a:p>
          <a:p>
            <a:pPr>
              <a:buNone/>
            </a:pPr>
            <a:r>
              <a:rPr lang="en-US" altLang="en-US" sz="1400" dirty="0" smtClean="0"/>
              <a:t>* </a:t>
            </a:r>
            <a:r>
              <a:rPr lang="en-US" altLang="en-US" sz="1400" i="1" dirty="0" smtClean="0"/>
              <a:t>Rate will be recalculated including May through August 2017 interest rates prior to calculation of the 2018 Forward-Looking ATRR</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9</a:t>
            </a:fld>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2B72BB739F2C49B06C57DA9C4C153C" ma:contentTypeVersion="1" ma:contentTypeDescription="Create a new document." ma:contentTypeScope="" ma:versionID="df7c9220136dac0f6efe12460ac1ab3a">
  <xsd:schema xmlns:xsd="http://www.w3.org/2001/XMLSchema" xmlns:xs="http://www.w3.org/2001/XMLSchema" xmlns:p="http://schemas.microsoft.com/office/2006/metadata/properties" xmlns:ns2="b4f0607f-2694-45df-bf43-18cbaeb038c4" targetNamespace="http://schemas.microsoft.com/office/2006/metadata/properties" ma:root="true" ma:fieldsID="c2f38fc34a7452edab1f5332a3362256" ns2:_="">
    <xsd:import namespace="b4f0607f-2694-45df-bf43-18cbaeb038c4"/>
    <xsd:element name="properties">
      <xsd:complexType>
        <xsd:sequence>
          <xsd:element name="documentManagement">
            <xsd:complexType>
              <xsd:all>
                <xsd:element ref="ns2:Doc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f0607f-2694-45df-bf43-18cbaeb038c4" elementFormDefault="qualified">
    <xsd:import namespace="http://schemas.microsoft.com/office/2006/documentManagement/types"/>
    <xsd:import namespace="http://schemas.microsoft.com/office/infopath/2007/PartnerControls"/>
    <xsd:element name="Doc_x0020_Type" ma:index="8" nillable="true" ma:displayName="Doc Type" ma:default="Form" ma:format="Dropdown" ma:internalName="Doc_x0020_Type">
      <xsd:simpleType>
        <xsd:restriction base="dms:Choice">
          <xsd:enumeration value="Form"/>
          <xsd:enumeration value="Template"/>
          <xsd:enumeration value="Mis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Doc_x0020_Type xmlns="b4f0607f-2694-45df-bf43-18cbaeb038c4">Form</Doc_x0020_Type>
  </documentManagement>
</p:properties>
</file>

<file path=customXml/itemProps1.xml><?xml version="1.0" encoding="utf-8"?>
<ds:datastoreItem xmlns:ds="http://schemas.openxmlformats.org/officeDocument/2006/customXml" ds:itemID="{34240CC3-4CD3-45E6-836B-1B37285B33F5}">
  <ds:schemaRefs>
    <ds:schemaRef ds:uri="http://schemas.microsoft.com/office/2006/metadata/longProperties"/>
  </ds:schemaRefs>
</ds:datastoreItem>
</file>

<file path=customXml/itemProps2.xml><?xml version="1.0" encoding="utf-8"?>
<ds:datastoreItem xmlns:ds="http://schemas.openxmlformats.org/officeDocument/2006/customXml" ds:itemID="{D057E31B-A391-44EE-A16A-54B50CD176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f0607f-2694-45df-bf43-18cbaeb038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DB507F-EFD3-49D0-A2C0-7D88544EECE9}">
  <ds:schemaRefs>
    <ds:schemaRef ds:uri="http://schemas.microsoft.com/sharepoint/v3/contenttype/forms"/>
  </ds:schemaRefs>
</ds:datastoreItem>
</file>

<file path=customXml/itemProps4.xml><?xml version="1.0" encoding="utf-8"?>
<ds:datastoreItem xmlns:ds="http://schemas.openxmlformats.org/officeDocument/2006/customXml" ds:itemID="{DE2FA3B0-C13C-4948-8AF9-B5E6A2B807D6}">
  <ds:schemaRefs>
    <ds:schemaRef ds:uri="http://purl.org/dc/terms/"/>
    <ds:schemaRef ds:uri="http://www.w3.org/XML/1998/namespace"/>
    <ds:schemaRef ds:uri="http://schemas.microsoft.com/office/2006/documentManagement/types"/>
    <ds:schemaRef ds:uri="b4f0607f-2694-45df-bf43-18cbaeb038c4"/>
    <ds:schemaRef ds:uri="http://purl.org/dc/dcmitype/"/>
    <ds:schemaRef ds:uri="http://purl.org/dc/elements/1.1/"/>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1685</TotalTime>
  <Words>1348</Words>
  <Application>Microsoft Office PowerPoint</Application>
  <PresentationFormat>On-screen Show (4:3)</PresentationFormat>
  <Paragraphs>140</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Blank Presentation</vt:lpstr>
      <vt:lpstr>August 16, 2017</vt:lpstr>
      <vt:lpstr>RPU 2016 ATRR True-up – Meeting Purpose</vt:lpstr>
      <vt:lpstr>RPU 2016 ATRR True-up – Regulatory</vt:lpstr>
      <vt:lpstr>RPU 2016 ATRR True-up – RPU Approach</vt:lpstr>
      <vt:lpstr>RPU 2016 ATRR True-up – Comparing Forward-Looking to True-up ATRRs</vt:lpstr>
      <vt:lpstr>RPU 2016 ATRR True-up – Calculation of True-up Adjustment for 2018</vt:lpstr>
      <vt:lpstr>RPU 2016 ATRR True-up – Calculation of True-up Adjustment for 2018 - page 2</vt:lpstr>
      <vt:lpstr>RPU 2016 ATRR True-up – Calculation of True-up Adjustment for 2018 - page 3</vt:lpstr>
      <vt:lpstr>RPU 2016 ATRR True-up – Calculation of True-up Adjustment for 2018 - page 4</vt:lpstr>
      <vt:lpstr>RPU 2016 ATRR True-up – Calculation of True-up Adjustment for 2018 - page 5</vt:lpstr>
      <vt:lpstr>RPU 2016 ATRR True-up – Application of True-up Adjustment</vt:lpstr>
      <vt:lpstr>RPU 2016 Formula ATRR – Source Material</vt:lpstr>
      <vt:lpstr>Follow-up Questions?</vt:lpstr>
      <vt:lpstr>RPU 2016 True-up Attachment O</vt:lpstr>
    </vt:vector>
  </TitlesOfParts>
  <Company>Garcia Graphics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SLIDE  FOR EXTERNAL PRESENTATIONS</dc:title>
  <dc:creator>Melissa Garcia</dc:creator>
  <cp:lastModifiedBy>Tina Livingston</cp:lastModifiedBy>
  <cp:revision>151</cp:revision>
  <cp:lastPrinted>2014-12-02T15:12:33Z</cp:lastPrinted>
  <dcterms:created xsi:type="dcterms:W3CDTF">2014-05-22T19:50:49Z</dcterms:created>
  <dcterms:modified xsi:type="dcterms:W3CDTF">2017-08-16T18:01:38Z</dcterms:modified>
</cp:coreProperties>
</file>