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8"/>
  </p:notesMasterIdLst>
  <p:sldIdLst>
    <p:sldId id="256" r:id="rId6"/>
    <p:sldId id="261" r:id="rId7"/>
    <p:sldId id="263" r:id="rId8"/>
    <p:sldId id="267" r:id="rId9"/>
    <p:sldId id="272" r:id="rId10"/>
    <p:sldId id="275" r:id="rId11"/>
    <p:sldId id="277" r:id="rId12"/>
    <p:sldId id="268" r:id="rId13"/>
    <p:sldId id="269" r:id="rId14"/>
    <p:sldId id="278" r:id="rId15"/>
    <p:sldId id="270" r:id="rId16"/>
    <p:sldId id="273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09" autoAdjust="0"/>
  </p:normalViewPr>
  <p:slideViewPr>
    <p:cSldViewPr>
      <p:cViewPr>
        <p:scale>
          <a:sx n="99" d="100"/>
          <a:sy n="99" d="100"/>
        </p:scale>
        <p:origin x="-6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616" y="-6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C5185-5AC2-4BFA-9CF8-3039F0B67EF9}" type="datetimeFigureOut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20CEE-9F6C-47B9-B21E-8DEAAE9486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0CEE-9F6C-47B9-B21E-8DEAAE94864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6CA2C-E15A-4732-8488-200BF5FD9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5135-B8E3-4950-A924-7642FBCE5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8252-EB3E-48EC-9C8F-A0B3F16A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CBF7-859A-4420-A3A4-D18C286BB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79324-A94A-4EF5-9331-2267484A4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368E-A21D-46B2-A2D2-C39BDC2E6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D251-4FDE-46B9-AEF7-ECFFED11C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6955F-19E2-4553-81C2-407CED25C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3E792-B2F1-4DC5-A716-B02B305BB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8C23A-18BB-4AF3-B57F-3F7EECEB8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0BB683-9F4A-45CB-B0BD-70451E8C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stellmaker@rpu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mail.jsslaw.com/owa/redir.aspx?C=alFRLmqmxkmG-__oq8AiFfuBVfyc4tEIlPzEfbHIwMqJMAGa_NJZ4knG0i2qA8M_iYRNDhgIS1E.&amp;URL=http://www.oasis.oati.com/(TO%20abbreviation)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257800"/>
            <a:ext cx="7772400" cy="6096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October 23, 2015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051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048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 smtClean="0"/>
              <a:t>Rochester Public Utilities</a:t>
            </a:r>
            <a:br>
              <a:rPr lang="en-US" altLang="en-US" sz="3600" dirty="0" smtClean="0"/>
            </a:br>
            <a:r>
              <a:rPr lang="en-US" altLang="en-US" sz="3600" dirty="0" smtClean="0"/>
              <a:t>Presentation on Formula Development of Transmission Revenue Requirements</a:t>
            </a:r>
            <a:br>
              <a:rPr lang="en-US" altLang="en-US" sz="3600" dirty="0" smtClean="0"/>
            </a:br>
            <a:r>
              <a:rPr lang="en-US" altLang="en-US" sz="3600" dirty="0" smtClean="0"/>
              <a:t>for 2016</a:t>
            </a:r>
            <a:endParaRPr lang="en-US" alt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Planned Filing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altLang="en-US" sz="2000" dirty="0" smtClean="0"/>
              <a:t>RPU intends to make a new Attachment O filing to include a 50 basis point Incentive Adder for the Base ROE</a:t>
            </a:r>
          </a:p>
          <a:p>
            <a:r>
              <a:rPr lang="en-US" altLang="en-US" sz="2000" dirty="0" smtClean="0"/>
              <a:t>RPU intends to make the filing no later than October 31, 2015, with a requested effective date of January 1, 2016</a:t>
            </a:r>
          </a:p>
          <a:p>
            <a:r>
              <a:rPr lang="en-US" altLang="en-US" sz="2000" dirty="0" smtClean="0"/>
              <a:t>Once the filing is made, RPU will post a revised 2016 Forward Looking Attachment O that includes the Incentive Adder.</a:t>
            </a:r>
          </a:p>
          <a:p>
            <a:r>
              <a:rPr lang="en-US" altLang="en-US" sz="2000" dirty="0" smtClean="0"/>
              <a:t>The effect of including the Incentive Adder will result in the following ATRR amounts:</a:t>
            </a:r>
          </a:p>
          <a:p>
            <a:pPr lvl="1"/>
            <a:r>
              <a:rPr lang="en-US" altLang="en-US" sz="1400" dirty="0" smtClean="0"/>
              <a:t>Overall ATRR -   $4,720,803 (up from $4,668,747)</a:t>
            </a:r>
          </a:p>
          <a:p>
            <a:pPr lvl="1"/>
            <a:r>
              <a:rPr lang="en-US" altLang="en-US" sz="1400" dirty="0" smtClean="0"/>
              <a:t>Zone 16 ATRR -  $  621,258 (up from    $614,407)</a:t>
            </a:r>
          </a:p>
          <a:p>
            <a:pPr lvl="1"/>
            <a:r>
              <a:rPr lang="en-US" altLang="en-US" sz="1400" dirty="0" smtClean="0"/>
              <a:t>Zone 20 ATRR - $4,099,546 (up from $4,054,340)</a:t>
            </a:r>
          </a:p>
          <a:p>
            <a:r>
              <a:rPr lang="en-US" altLang="en-US" sz="1800" dirty="0" smtClean="0"/>
              <a:t>RPU has previously agreed it will revise its Attachment O to comply with FERC’s ruling in the Docket No. EL12-14 MISO Base ROE proceeding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10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Follow-up Questions?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altLang="en-US" sz="2400" dirty="0" smtClean="0"/>
              <a:t>Questions and Comments can be provided in writing to:</a:t>
            </a:r>
          </a:p>
          <a:p>
            <a:pPr marL="457200" lvl="1" indent="0"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0070C0"/>
                </a:solidFill>
              </a:rPr>
              <a:t>Lisa Stellmaker </a:t>
            </a:r>
          </a:p>
          <a:p>
            <a:pPr marL="457200" lvl="1" indent="0">
              <a:buFontTx/>
              <a:buNone/>
            </a:pPr>
            <a:r>
              <a:rPr lang="en-US" altLang="en-US" sz="2000" dirty="0" smtClean="0">
                <a:solidFill>
                  <a:srgbClr val="0070C0"/>
                </a:solidFill>
              </a:rPr>
              <a:t>	Executive Assistant</a:t>
            </a:r>
          </a:p>
          <a:p>
            <a:pPr marL="457200" lvl="1" indent="0">
              <a:buFontTx/>
              <a:buNone/>
            </a:pPr>
            <a:r>
              <a:rPr lang="en-US" altLang="en-US" sz="2000" dirty="0" smtClean="0">
                <a:solidFill>
                  <a:srgbClr val="0070C0"/>
                </a:solidFill>
              </a:rPr>
              <a:t>	Rochester Public Utilities</a:t>
            </a:r>
          </a:p>
          <a:p>
            <a:pPr marL="457200" lvl="1" indent="0">
              <a:buFontTx/>
              <a:buNone/>
            </a:pPr>
            <a:r>
              <a:rPr lang="en-US" altLang="en-US" sz="2000" dirty="0" smtClean="0">
                <a:solidFill>
                  <a:srgbClr val="0070C0"/>
                </a:solidFill>
              </a:rPr>
              <a:t>	4000 East River Road NE, Rochester, MN 55906-2813</a:t>
            </a:r>
          </a:p>
          <a:p>
            <a:pPr marL="457200" lvl="1" indent="0">
              <a:buFontTx/>
              <a:buNone/>
            </a:pPr>
            <a:endParaRPr lang="en-US" altLang="en-US" sz="1200" dirty="0" smtClean="0"/>
          </a:p>
          <a:p>
            <a:pPr marL="457200" lvl="1" indent="0">
              <a:buFontTx/>
              <a:buNone/>
            </a:pPr>
            <a:r>
              <a:rPr lang="en-US" altLang="en-US" sz="1800" dirty="0" smtClean="0"/>
              <a:t>Or by e-mail to:</a:t>
            </a:r>
          </a:p>
          <a:p>
            <a:pPr marL="457200" lvl="1" indent="0"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0070C0"/>
                </a:solidFill>
                <a:hlinkClick r:id="rId3"/>
              </a:rPr>
              <a:t>lstellmaker@rpu.org</a:t>
            </a:r>
            <a:endParaRPr lang="en-US" altLang="en-US" sz="2000" dirty="0" smtClean="0">
              <a:solidFill>
                <a:srgbClr val="0070C0"/>
              </a:solidFill>
            </a:endParaRPr>
          </a:p>
          <a:p>
            <a:pPr marL="457200" lvl="1" indent="0">
              <a:buFontTx/>
              <a:buNone/>
            </a:pPr>
            <a:endParaRPr lang="en-US" altLang="en-US" sz="1400" dirty="0" smtClean="0">
              <a:solidFill>
                <a:srgbClr val="0070C0"/>
              </a:solidFill>
            </a:endParaRPr>
          </a:p>
          <a:p>
            <a:pPr marL="457200" lvl="1" indent="0">
              <a:buFontTx/>
              <a:buNone/>
            </a:pPr>
            <a:r>
              <a:rPr lang="en-US" sz="2000" dirty="0" smtClean="0"/>
              <a:t>Questions or comments should specifically identify the issue or input, including the page/tab and line reference in the applicable spreadsheet</a:t>
            </a:r>
            <a:endParaRPr lang="en-US" alt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11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685800" y="1784350"/>
            <a:ext cx="7772400" cy="4267200"/>
          </a:xfrm>
        </p:spPr>
        <p:txBody>
          <a:bodyPr/>
          <a:lstStyle/>
          <a:p>
            <a:r>
              <a:rPr lang="en-US" altLang="en-US" sz="2400" dirty="0" smtClean="0"/>
              <a:t>Final Questions and Wrap-up</a:t>
            </a:r>
            <a:endParaRPr lang="en-US" altLang="en-US" sz="700" dirty="0" smtClean="0"/>
          </a:p>
        </p:txBody>
      </p:sp>
      <p:pic>
        <p:nvPicPr>
          <p:cNvPr id="16388" name="Picture 4" descr="questio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332038"/>
            <a:ext cx="60198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12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Meeting Purpose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sz="2000" dirty="0" smtClean="0"/>
              <a:t>Rochester Public Utilities (“RPU”) uses a FERC-approved Forward-looking Attachment O formula rate with True-up to develop RPU’s Annual Transmission Revenue Requirements for all RPU transmission dedicated to MISO (the “RPU ATRR”)</a:t>
            </a:r>
          </a:p>
          <a:p>
            <a:pPr lvl="2"/>
            <a:r>
              <a:rPr lang="en-US" altLang="en-US" sz="1400" dirty="0" smtClean="0"/>
              <a:t>RPU protocols require that RPU hold an Annual Meeting to provide information on RPU ATRR inputs and allow Interested Parties to ask questions about the inputs</a:t>
            </a:r>
          </a:p>
          <a:p>
            <a:pPr lvl="1"/>
            <a:r>
              <a:rPr lang="en-US" altLang="en-US" sz="1800" dirty="0" smtClean="0"/>
              <a:t> This meeting will present information and answer questions on the 2016 Forward-looking RPU ATRR and allocation of that ATRR between zones</a:t>
            </a:r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RPU Approach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RPU uses a “forward-looking” ATRR calculation with True-up</a:t>
            </a:r>
            <a:endParaRPr lang="en-US" altLang="en-US" sz="2000" strike="sngStrike" dirty="0" smtClean="0"/>
          </a:p>
          <a:p>
            <a:pPr lvl="1"/>
            <a:r>
              <a:rPr lang="en-US" altLang="en-US" sz="1800" dirty="0" smtClean="0"/>
              <a:t>There are 3 parts to the “forward-looking” calculation</a:t>
            </a:r>
          </a:p>
          <a:p>
            <a:pPr lvl="2"/>
            <a:r>
              <a:rPr lang="en-US" altLang="en-US" sz="1600" dirty="0" smtClean="0"/>
              <a:t>An estimated ATRR based on a combination of historical results, the in-service cost of new transmission, and limited adjustments</a:t>
            </a:r>
          </a:p>
          <a:p>
            <a:pPr lvl="2"/>
            <a:r>
              <a:rPr lang="en-US" altLang="en-US" sz="1600" dirty="0" smtClean="0"/>
              <a:t>A True-up calculation that determines the difference between transmission revenue collected and actual ATRR,</a:t>
            </a:r>
            <a:r>
              <a:rPr lang="en-US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en-US" sz="1600" dirty="0" smtClean="0"/>
              <a:t>both for a prior year, that adds to the ATRR to recover revenue shortfalls or reduces the ATRR to return over-collections</a:t>
            </a:r>
          </a:p>
          <a:p>
            <a:pPr lvl="2"/>
            <a:r>
              <a:rPr lang="en-US" altLang="en-US" sz="1600" dirty="0" smtClean="0"/>
              <a:t>An allocation of the Forward-looking ATRR and the True-up amounts between Zones 16 and 20 to determine the RPU revenue requirement for each of those zones.</a:t>
            </a:r>
          </a:p>
          <a:p>
            <a:pPr lvl="1"/>
            <a:r>
              <a:rPr lang="en-US" altLang="en-US" sz="1800" dirty="0" smtClean="0"/>
              <a:t>The True-up calculation has not yet been performed.  It will be performed in 2016 and used to adjust the Forward-looking RPU 2017 ATRR</a:t>
            </a:r>
            <a:endParaRPr lang="en-US" altLang="en-US" sz="1400" dirty="0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36576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6" charset="-128"/>
                <a:cs typeface="+mn-cs"/>
              </a:rPr>
              <a:t>- </a:t>
            </a:r>
            <a:fld id="{05C749B1-35C9-4FAD-A665-8B8865F861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6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6" charset="-128"/>
                <a:cs typeface="+mn-cs"/>
              </a:rPr>
              <a:t> -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6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Look Ahead Calculation</a:t>
            </a: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altLang="en-US" sz="2000" dirty="0" smtClean="0"/>
              <a:t>RPU used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/>
              <a:t>capital and expense amounts from GASB basis audited financial statements for calendar 2014 and converted them into the format of an EIA 412 report as a starting point</a:t>
            </a:r>
          </a:p>
          <a:p>
            <a:r>
              <a:rPr lang="en-US" altLang="en-US" sz="2000" dirty="0" smtClean="0"/>
              <a:t>RPU calculated the 2016 “forward-looking” ATRR by:</a:t>
            </a:r>
          </a:p>
          <a:p>
            <a:pPr lvl="1"/>
            <a:r>
              <a:rPr lang="en-US" altLang="en-US" sz="1800" dirty="0" smtClean="0"/>
              <a:t>Making adjustments for known or anticipated changes that will occur between the end of 2014 and the end of 2016</a:t>
            </a:r>
            <a:endParaRPr lang="en-US" altLang="en-US" sz="1800" i="1" dirty="0" smtClean="0"/>
          </a:p>
          <a:p>
            <a:pPr lvl="1"/>
            <a:r>
              <a:rPr lang="en-US" altLang="en-US" sz="1800" dirty="0" smtClean="0"/>
              <a:t>Adding in the estimated gross book value of transmission additions that went into service in 2015 and those expected to go into service in 2016</a:t>
            </a:r>
          </a:p>
          <a:p>
            <a:pPr lvl="2"/>
            <a:r>
              <a:rPr lang="en-US" altLang="en-US" sz="1600" dirty="0" smtClean="0"/>
              <a:t>RPU made adjustments to investment that were agreed to in settlement proceedings.  Attachment GG investments are removed from Attachment O balances through the Attachment O formula</a:t>
            </a:r>
            <a:endParaRPr lang="en-US" altLang="en-US" sz="1600" strike="sngStrike" dirty="0" smtClean="0"/>
          </a:p>
          <a:p>
            <a:pPr lvl="1"/>
            <a:r>
              <a:rPr lang="en-US" altLang="en-US" sz="1800" dirty="0" smtClean="0"/>
              <a:t>RPU’s filed Attachment O was used to calculate RPU’s 2016 ATRR of $4,668,747</a:t>
            </a:r>
            <a:endParaRPr lang="en-US" altLang="en-US" sz="900" strike="sngStrike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</a:t>
            </a:r>
            <a:r>
              <a:rPr lang="en-US" altLang="en-US" sz="2800" dirty="0" smtClean="0">
                <a:solidFill>
                  <a:schemeClr val="tx1"/>
                </a:solidFill>
              </a:rPr>
              <a:t>Changes in Transmission investment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altLang="en-US" sz="2400" dirty="0" smtClean="0"/>
              <a:t>During calendar 2015 –</a:t>
            </a:r>
          </a:p>
          <a:p>
            <a:pPr lvl="1"/>
            <a:r>
              <a:rPr lang="en-US" altLang="en-US" sz="2000" dirty="0" smtClean="0"/>
              <a:t>Approximately $1,660,000 net increase in Attachment O transmission, resulting from:</a:t>
            </a:r>
          </a:p>
          <a:p>
            <a:pPr lvl="2"/>
            <a:r>
              <a:rPr lang="en-US" altLang="en-US" sz="1600" dirty="0" smtClean="0"/>
              <a:t>Major additions are the North Rochester to Chester line, along with non-Attachment GG CapX2020 additions</a:t>
            </a:r>
          </a:p>
          <a:p>
            <a:pPr lvl="2"/>
            <a:r>
              <a:rPr lang="en-US" altLang="en-US" sz="1600" dirty="0" smtClean="0"/>
              <a:t>Various transfers from Attachment O accounts to Attachment GG, principally the North Rochester – Northern Hills line and Northern Hills 161 kV terminal</a:t>
            </a:r>
          </a:p>
          <a:p>
            <a:pPr lvl="1"/>
            <a:r>
              <a:rPr lang="en-US" altLang="en-US" sz="2000" dirty="0" smtClean="0"/>
              <a:t>Approximately $15,931,000 increase in Attachment GG transmission since December 2014 for the North Rochester – Mississippi River line</a:t>
            </a:r>
          </a:p>
          <a:p>
            <a:r>
              <a:rPr lang="en-US" altLang="en-US" sz="2400" dirty="0" smtClean="0"/>
              <a:t>During calendar 2016 -</a:t>
            </a:r>
          </a:p>
          <a:p>
            <a:pPr lvl="1"/>
            <a:r>
              <a:rPr lang="en-US" altLang="en-US" sz="2000" dirty="0" smtClean="0"/>
              <a:t>Approximately $17,668,000 of additional Attachment O transmission for the Hampton – North Rochester line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RPU 2016 Formula ATRR – Attachment O Gross Transmission Plant Adjustments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19600"/>
          </a:xfrm>
        </p:spPr>
        <p:txBody>
          <a:bodyPr/>
          <a:lstStyle/>
          <a:p>
            <a:r>
              <a:rPr lang="en-US" altLang="en-US" sz="2400" dirty="0" smtClean="0"/>
              <a:t>The following adjustments were made to Gross Transmission Plant balances;</a:t>
            </a:r>
          </a:p>
          <a:p>
            <a:pPr lvl="1"/>
            <a:r>
              <a:rPr lang="en-US" altLang="en-US" sz="2000" dirty="0" smtClean="0"/>
              <a:t>$1,344,801 removed for RPU’s GSUs</a:t>
            </a:r>
          </a:p>
          <a:p>
            <a:pPr lvl="1"/>
            <a:r>
              <a:rPr lang="en-US" altLang="en-US" sz="2000" dirty="0" smtClean="0"/>
              <a:t>Approximately $1,800,000 transferred from Attachment O to Attachment GG for the Northern Hills Substation CapX2020 terminal facilities</a:t>
            </a:r>
          </a:p>
          <a:p>
            <a:pPr lvl="1"/>
            <a:r>
              <a:rPr lang="en-US" altLang="en-US" sz="2000" dirty="0" smtClean="0"/>
              <a:t>$1,590,071 removed for Chester – Silver Lake 161 kV upgrade CIAC</a:t>
            </a:r>
          </a:p>
          <a:p>
            <a:pPr lvl="1"/>
            <a:r>
              <a:rPr lang="en-US" altLang="en-US" sz="2000" dirty="0" smtClean="0"/>
              <a:t>$338,280 removed for the CIAC for the MNDOT US 52 relocation project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Zonal Allocation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r>
              <a:rPr lang="en-US" altLang="en-US" sz="2400" dirty="0" smtClean="0"/>
              <a:t>RPU has ownership interests in transmission  facilities that are physically located in Zone 16 and in Zone 20</a:t>
            </a:r>
          </a:p>
          <a:p>
            <a:pPr lvl="1"/>
            <a:r>
              <a:rPr lang="en-US" altLang="en-US" sz="2000" dirty="0" smtClean="0"/>
              <a:t>RPU has allocated its Forward-looking ATRR between Zone 16 and Zone 20</a:t>
            </a:r>
          </a:p>
          <a:p>
            <a:pPr lvl="1"/>
            <a:r>
              <a:rPr lang="en-US" altLang="en-US" sz="2000" dirty="0" smtClean="0"/>
              <a:t>RPU calculated the </a:t>
            </a:r>
            <a:r>
              <a:rPr lang="en-US" altLang="en-US" sz="2000" i="1" dirty="0" smtClean="0"/>
              <a:t>pro rata</a:t>
            </a:r>
            <a:r>
              <a:rPr lang="en-US" altLang="en-US" sz="2000" dirty="0" smtClean="0"/>
              <a:t> zonal allocations based on the ratio of the average gross book value of RPU transmission assets assigned to each zone, using the expected in-service capital amounts over the 13 month period from December 2015 - December 2016</a:t>
            </a:r>
          </a:p>
          <a:p>
            <a:pPr lvl="2"/>
            <a:r>
              <a:rPr lang="en-US" altLang="en-US" sz="1800" dirty="0" smtClean="0"/>
              <a:t>The value of cost-shared (“Attachment GG”) facilities was removed before calculating the allocation factor.  </a:t>
            </a:r>
          </a:p>
          <a:p>
            <a:pPr lvl="1"/>
            <a:r>
              <a:rPr lang="en-US" altLang="en-US" sz="2000" dirty="0" smtClean="0"/>
              <a:t>The calculated zonal split is as follows:</a:t>
            </a:r>
            <a:endParaRPr lang="en-US" altLang="en-US" sz="7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Zonal Allocation, page 2</a:t>
            </a:r>
          </a:p>
        </p:txBody>
      </p:sp>
      <p:sp>
        <p:nvSpPr>
          <p:cNvPr id="12329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buNone/>
            </a:pPr>
            <a:r>
              <a:rPr lang="en-US" altLang="en-US" sz="2000" dirty="0" smtClean="0"/>
              <a:t>The results of the zonal allocation calculation are summarized in the following table.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743200"/>
          <a:ext cx="8305801" cy="3070133"/>
        </p:xfrm>
        <a:graphic>
          <a:graphicData uri="http://schemas.openxmlformats.org/drawingml/2006/table">
            <a:tbl>
              <a:tblPr/>
              <a:tblGrid>
                <a:gridCol w="362202"/>
                <a:gridCol w="970701"/>
                <a:gridCol w="86928"/>
                <a:gridCol w="927236"/>
                <a:gridCol w="74510"/>
                <a:gridCol w="1057628"/>
                <a:gridCol w="912749"/>
                <a:gridCol w="927236"/>
                <a:gridCol w="853010"/>
                <a:gridCol w="838200"/>
                <a:gridCol w="152400"/>
                <a:gridCol w="838200"/>
                <a:gridCol w="304801"/>
              </a:tblGrid>
              <a:tr h="195457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Times New Roman"/>
                        </a:rPr>
                        <a:t>Calculation of Inter-zonal allocation of RPU ATRR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76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/>
                        </a:rPr>
                        <a:t>Attachment O Allocable Gross Transmission Plant in-service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76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9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Line No.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Pricing Zone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Total Zonal Gross Plant (1)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Less: transmission plant included in OATT Ancillary Services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Gross Plant in Service for Rate Base (2)</a:t>
                      </a:r>
                      <a:b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(a) - (b)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Attachment GG Gross Plant (1)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Gross Plant Net of Plant under Ancillaries and Attachment GG (c) - (d 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Allocation Percent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Allocated ATRR    Amount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 MT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 c)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(d)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(e)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(f)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(g)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 (NSP)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 22,402,103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                  -  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22,402,103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$   18,324,898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$       4,077,206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13.16%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$      614,407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 (SMMPA)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28,240,032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1,344,801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26,895,231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           -  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26,895,231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86.84%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4,054,340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$   50,642,135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$        1,344,801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49,297,334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 18,324,898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   30,972,437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$   4,668,747 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(1) 13 month Avg Gross Book Value from Page 2 of 2, line 14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(2) Total RPU Gross Plant In Service from </a:t>
                      </a:r>
                      <a:r>
                        <a:rPr lang="en-US" sz="900" b="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Third Revision RPU 2016 Projected Attachment O and </a:t>
                      </a:r>
                      <a:r>
                        <a:rPr lang="en-US" sz="900" b="0" i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workpapers.xlxs</a:t>
                      </a:r>
                      <a:r>
                        <a:rPr lang="en-US" sz="9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page 2 of 5, line 2, </a:t>
                      </a:r>
                      <a:r>
                        <a:rPr lang="en-US" sz="9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(5).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(3) Total RPU ATRR from 2016 </a:t>
                      </a:r>
                      <a:r>
                        <a:rPr lang="en-US" sz="9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Att</a:t>
                      </a:r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O_RPU, page 1 of 5, line 7.</a:t>
                      </a: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13" marR="4413" marT="4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smtClean="0"/>
              <a:t>RPU 201</a:t>
            </a:r>
            <a:r>
              <a:rPr lang="en-US" altLang="en-US" sz="2800" dirty="0" smtClean="0">
                <a:solidFill>
                  <a:schemeClr val="tx1"/>
                </a:solidFill>
              </a:rPr>
              <a:t>6</a:t>
            </a:r>
            <a:r>
              <a:rPr lang="en-US" altLang="en-US" sz="2800" dirty="0" smtClean="0"/>
              <a:t> Formula ATRR – Source Material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en-US" sz="2000" dirty="0" smtClean="0"/>
              <a:t>RPU has posted certain source material for the calculation of the 2016 RPU ATRR and zonal split.</a:t>
            </a:r>
          </a:p>
          <a:p>
            <a:pPr lvl="1"/>
            <a:r>
              <a:rPr lang="en-US" altLang="en-US" sz="1800" dirty="0" smtClean="0"/>
              <a:t>The material is posted on RPU’s MISO OASIS site at: </a:t>
            </a:r>
            <a:r>
              <a:rPr lang="en-US" sz="1800" dirty="0" smtClean="0">
                <a:hlinkClick r:id="rId3"/>
              </a:rPr>
              <a:t>http://www.oasis.oati.com/RPU/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800" dirty="0" smtClean="0"/>
              <a:t>The posted material includes:</a:t>
            </a:r>
          </a:p>
          <a:p>
            <a:pPr lvl="2"/>
            <a:r>
              <a:rPr lang="en-US" altLang="en-US" sz="1600" dirty="0" smtClean="0"/>
              <a:t>A copy of this presentation</a:t>
            </a:r>
          </a:p>
          <a:p>
            <a:pPr lvl="2"/>
            <a:r>
              <a:rPr lang="en-US" altLang="en-US" sz="1600" dirty="0" smtClean="0"/>
              <a:t>A Microsoft Excel© version of RPU’s Attachment O worksheet and supporting exhibits posted as </a:t>
            </a:r>
          </a:p>
          <a:p>
            <a:pPr lvl="3"/>
            <a:r>
              <a:rPr lang="en-US" altLang="en-US" sz="1400" i="1" dirty="0" smtClean="0"/>
              <a:t>Third Revision RPU 2016 Projected Attachment O and workpapers.XLSX</a:t>
            </a:r>
          </a:p>
          <a:p>
            <a:pPr lvl="3"/>
            <a:r>
              <a:rPr lang="en-US" altLang="en-US" sz="1400" dirty="0" smtClean="0"/>
              <a:t>The applicable pages from RPU’s look-ahead 2016 EIA 412 are included in the spreadsheet as separate tabs labeled as Schedules</a:t>
            </a:r>
          </a:p>
          <a:p>
            <a:pPr lvl="3"/>
            <a:r>
              <a:rPr lang="en-US" altLang="en-US" sz="1400" dirty="0" smtClean="0"/>
              <a:t>The allocation of the RPU ATRR between Zones 16 and 20 is shown on the “Interzonal Alloc” tab of the “</a:t>
            </a:r>
            <a:r>
              <a:rPr lang="en-US" sz="1400" dirty="0" smtClean="0"/>
              <a:t>Revised RPU 2016 Projected Attachment O and workpapers</a:t>
            </a:r>
            <a:r>
              <a:rPr lang="en-US" altLang="en-US" sz="1400" dirty="0" smtClean="0"/>
              <a:t>” workbook</a:t>
            </a:r>
            <a:r>
              <a:rPr lang="en-US" altLang="en-US" sz="1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172200"/>
            <a:ext cx="1905000" cy="457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05C749B1-35C9-4FAD-A665-8B8865F86129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2B72BB739F2C49B06C57DA9C4C153C" ma:contentTypeVersion="1" ma:contentTypeDescription="Create a new document." ma:contentTypeScope="" ma:versionID="df7c9220136dac0f6efe12460ac1ab3a">
  <xsd:schema xmlns:xsd="http://www.w3.org/2001/XMLSchema" xmlns:xs="http://www.w3.org/2001/XMLSchema" xmlns:p="http://schemas.microsoft.com/office/2006/metadata/properties" xmlns:ns2="b4f0607f-2694-45df-bf43-18cbaeb038c4" targetNamespace="http://schemas.microsoft.com/office/2006/metadata/properties" ma:root="true" ma:fieldsID="c2f38fc34a7452edab1f5332a3362256" ns2:_="">
    <xsd:import namespace="b4f0607f-2694-45df-bf43-18cbaeb038c4"/>
    <xsd:element name="properties">
      <xsd:complexType>
        <xsd:sequence>
          <xsd:element name="documentManagement">
            <xsd:complexType>
              <xsd:all>
                <xsd:element ref="ns2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0607f-2694-45df-bf43-18cbaeb038c4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default="Form" ma:format="Dropdown" ma:internalName="Doc_x0020_Type">
      <xsd:simpleType>
        <xsd:restriction base="dms:Choice">
          <xsd:enumeration value="Form"/>
          <xsd:enumeration value="Template"/>
          <xsd:enumeration value="Mis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oc_x0020_Type xmlns="b4f0607f-2694-45df-bf43-18cbaeb038c4">Form</Doc_x0020_Type>
  </documentManagement>
</p:properties>
</file>

<file path=customXml/itemProps1.xml><?xml version="1.0" encoding="utf-8"?>
<ds:datastoreItem xmlns:ds="http://schemas.openxmlformats.org/officeDocument/2006/customXml" ds:itemID="{34240CC3-4CD3-45E6-836B-1B37285B33F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057E31B-A391-44EE-A16A-54B50CD176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f0607f-2694-45df-bf43-18cbaeb03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DB507F-EFD3-49D0-A2C0-7D88544EECE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E2FA3B0-C13C-4948-8AF9-B5E6A2B807D6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b4f0607f-2694-45df-bf43-18cbaeb038c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1237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October 23, 2015</vt:lpstr>
      <vt:lpstr>RPU 2016 Formula ATRR – Meeting Purpose</vt:lpstr>
      <vt:lpstr>RPU 2016 Formula ATRR – RPU Approach</vt:lpstr>
      <vt:lpstr>RPU 2016 Formula ATRR – 2016 Look Ahead Calculation</vt:lpstr>
      <vt:lpstr>RPU 2016 Formula ATRR – Changes in Transmission investment</vt:lpstr>
      <vt:lpstr>RPU 2016 Formula ATRR – Attachment O Gross Transmission Plant Adjustments</vt:lpstr>
      <vt:lpstr>RPU 2016 Formula ATRR – Zonal Allocation</vt:lpstr>
      <vt:lpstr>RPU 2016 Formula ATRR – Zonal Allocation, page 2</vt:lpstr>
      <vt:lpstr>RPU 2016 Formula ATRR – Source Material</vt:lpstr>
      <vt:lpstr>RPU 2016 Formula ATRR – Planned Filing</vt:lpstr>
      <vt:lpstr>Follow-up Questions?</vt:lpstr>
      <vt:lpstr>RPU 2016 Formula ATRR</vt:lpstr>
    </vt:vector>
  </TitlesOfParts>
  <Company>Garcia Graphics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 FOR EXTERNAL PRESENTATIONS</dc:title>
  <dc:creator>Melissa Garcia</dc:creator>
  <cp:lastModifiedBy>Tina Livingston</cp:lastModifiedBy>
  <cp:revision>79</cp:revision>
  <cp:lastPrinted>2014-12-02T15:12:33Z</cp:lastPrinted>
  <dcterms:created xsi:type="dcterms:W3CDTF">2014-05-22T19:50:49Z</dcterms:created>
  <dcterms:modified xsi:type="dcterms:W3CDTF">2015-10-20T20:04:26Z</dcterms:modified>
</cp:coreProperties>
</file>