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97" r:id="rId1"/>
  </p:sldMasterIdLst>
  <p:notesMasterIdLst>
    <p:notesMasterId r:id="rId18"/>
  </p:notesMasterIdLst>
  <p:sldIdLst>
    <p:sldId id="257" r:id="rId2"/>
    <p:sldId id="264" r:id="rId3"/>
    <p:sldId id="266" r:id="rId4"/>
    <p:sldId id="267" r:id="rId5"/>
    <p:sldId id="269" r:id="rId6"/>
    <p:sldId id="270" r:id="rId7"/>
    <p:sldId id="271" r:id="rId8"/>
    <p:sldId id="272" r:id="rId9"/>
    <p:sldId id="273" r:id="rId10"/>
    <p:sldId id="295" r:id="rId11"/>
    <p:sldId id="286" r:id="rId12"/>
    <p:sldId id="284" r:id="rId13"/>
    <p:sldId id="290" r:id="rId14"/>
    <p:sldId id="297" r:id="rId15"/>
    <p:sldId id="298" r:id="rId16"/>
    <p:sldId id="276"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pitchFamily="-108"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08"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08"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08"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08" charset="-128"/>
        <a:cs typeface="+mn-cs"/>
      </a:defRPr>
    </a:lvl5pPr>
    <a:lvl6pPr marL="2286000" algn="l" defTabSz="914400" rtl="0" eaLnBrk="1" latinLnBrk="0" hangingPunct="1">
      <a:defRPr kern="1200">
        <a:solidFill>
          <a:schemeClr val="tx1"/>
        </a:solidFill>
        <a:latin typeface="Arial" charset="0"/>
        <a:ea typeface="ＭＳ Ｐゴシック" pitchFamily="-108" charset="-128"/>
        <a:cs typeface="+mn-cs"/>
      </a:defRPr>
    </a:lvl6pPr>
    <a:lvl7pPr marL="2743200" algn="l" defTabSz="914400" rtl="0" eaLnBrk="1" latinLnBrk="0" hangingPunct="1">
      <a:defRPr kern="1200">
        <a:solidFill>
          <a:schemeClr val="tx1"/>
        </a:solidFill>
        <a:latin typeface="Arial" charset="0"/>
        <a:ea typeface="ＭＳ Ｐゴシック" pitchFamily="-108" charset="-128"/>
        <a:cs typeface="+mn-cs"/>
      </a:defRPr>
    </a:lvl7pPr>
    <a:lvl8pPr marL="3200400" algn="l" defTabSz="914400" rtl="0" eaLnBrk="1" latinLnBrk="0" hangingPunct="1">
      <a:defRPr kern="1200">
        <a:solidFill>
          <a:schemeClr val="tx1"/>
        </a:solidFill>
        <a:latin typeface="Arial" charset="0"/>
        <a:ea typeface="ＭＳ Ｐゴシック" pitchFamily="-108" charset="-128"/>
        <a:cs typeface="+mn-cs"/>
      </a:defRPr>
    </a:lvl8pPr>
    <a:lvl9pPr marL="3657600" algn="l" defTabSz="914400" rtl="0" eaLnBrk="1" latinLnBrk="0" hangingPunct="1">
      <a:defRPr kern="1200">
        <a:solidFill>
          <a:schemeClr val="tx1"/>
        </a:solidFill>
        <a:latin typeface="Arial" charset="0"/>
        <a:ea typeface="ＭＳ Ｐゴシック" pitchFamily="-10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35" autoAdjust="0"/>
    <p:restoredTop sz="95763" autoAdjust="0"/>
  </p:normalViewPr>
  <p:slideViewPr>
    <p:cSldViewPr snapToGrid="0">
      <p:cViewPr varScale="1">
        <p:scale>
          <a:sx n="117" d="100"/>
          <a:sy n="117" d="100"/>
        </p:scale>
        <p:origin x="-1464" y="-102"/>
      </p:cViewPr>
      <p:guideLst>
        <p:guide orient="horz" pos="2688"/>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3784352557397279E-2"/>
          <c:y val="2.2653627955050201E-2"/>
          <c:w val="0.889026672864486"/>
          <c:h val="0.79174617179417095"/>
        </c:manualLayout>
      </c:layout>
      <c:barChart>
        <c:barDir val="col"/>
        <c:grouping val="clustered"/>
        <c:varyColors val="0"/>
        <c:ser>
          <c:idx val="0"/>
          <c:order val="0"/>
          <c:invertIfNegative val="0"/>
          <c:cat>
            <c:strRef>
              <c:f>'Slide 12'!$D$6:$N$6</c:f>
              <c:strCache>
                <c:ptCount val="11"/>
                <c:pt idx="0">
                  <c:v>2013 Projected ATRR</c:v>
                </c:pt>
                <c:pt idx="1">
                  <c:v>Divisor Change</c:v>
                </c:pt>
                <c:pt idx="2">
                  <c:v>Rate Base</c:v>
                </c:pt>
                <c:pt idx="3">
                  <c:v>Operating Expense</c:v>
                </c:pt>
                <c:pt idx="4">
                  <c:v>Depreciation &amp; Property Taxes</c:v>
                </c:pt>
                <c:pt idx="5">
                  <c:v>Change in Capital Structure/ROR</c:v>
                </c:pt>
                <c:pt idx="6">
                  <c:v>Attachment GG Adjustment</c:v>
                </c:pt>
                <c:pt idx="7">
                  <c:v>Attachment MM Adjustment</c:v>
                </c:pt>
                <c:pt idx="8">
                  <c:v>Revenue Credits</c:v>
                </c:pt>
                <c:pt idx="9">
                  <c:v>Miscellaneous</c:v>
                </c:pt>
                <c:pt idx="10">
                  <c:v>2013 Actual ATRR</c:v>
                </c:pt>
              </c:strCache>
            </c:strRef>
          </c:cat>
          <c:val>
            <c:numRef>
              <c:f>'Slide 12'!$D$7:$N$7</c:f>
              <c:numCache>
                <c:formatCode>General</c:formatCode>
                <c:ptCount val="11"/>
              </c:numCache>
            </c:numRef>
          </c:val>
        </c:ser>
        <c:ser>
          <c:idx val="1"/>
          <c:order val="1"/>
          <c:spPr>
            <a:solidFill>
              <a:schemeClr val="tx2">
                <a:lumMod val="60000"/>
                <a:lumOff val="40000"/>
              </a:schemeClr>
            </a:solidFill>
          </c:spPr>
          <c:invertIfNegative val="0"/>
          <c:dLbls>
            <c:numFmt formatCode="&quot;$&quot;#,##0.00_);\(&quot;$&quot;#,##0.00\)" sourceLinked="0"/>
            <c:showLegendKey val="0"/>
            <c:showVal val="1"/>
            <c:showCatName val="0"/>
            <c:showSerName val="0"/>
            <c:showPercent val="0"/>
            <c:showBubbleSize val="0"/>
            <c:showLeaderLines val="0"/>
          </c:dLbls>
          <c:cat>
            <c:strRef>
              <c:f>'Slide 12'!$D$6:$N$6</c:f>
              <c:strCache>
                <c:ptCount val="11"/>
                <c:pt idx="0">
                  <c:v>2013 Projected ATRR</c:v>
                </c:pt>
                <c:pt idx="1">
                  <c:v>Divisor Change</c:v>
                </c:pt>
                <c:pt idx="2">
                  <c:v>Rate Base</c:v>
                </c:pt>
                <c:pt idx="3">
                  <c:v>Operating Expense</c:v>
                </c:pt>
                <c:pt idx="4">
                  <c:v>Depreciation &amp; Property Taxes</c:v>
                </c:pt>
                <c:pt idx="5">
                  <c:v>Change in Capital Structure/ROR</c:v>
                </c:pt>
                <c:pt idx="6">
                  <c:v>Attachment GG Adjustment</c:v>
                </c:pt>
                <c:pt idx="7">
                  <c:v>Attachment MM Adjustment</c:v>
                </c:pt>
                <c:pt idx="8">
                  <c:v>Revenue Credits</c:v>
                </c:pt>
                <c:pt idx="9">
                  <c:v>Miscellaneous</c:v>
                </c:pt>
                <c:pt idx="10">
                  <c:v>2013 Actual ATRR</c:v>
                </c:pt>
              </c:strCache>
            </c:strRef>
          </c:cat>
          <c:val>
            <c:numRef>
              <c:f>'Slide 12'!$D$8:$N$8</c:f>
              <c:numCache>
                <c:formatCode>"$"#,##0.00_);\("$"#,##0.00\)</c:formatCode>
                <c:ptCount val="11"/>
                <c:pt idx="0">
                  <c:v>2.79</c:v>
                </c:pt>
                <c:pt idx="1">
                  <c:v>-0.13700000000000001</c:v>
                </c:pt>
                <c:pt idx="2">
                  <c:v>-0.26900000000000013</c:v>
                </c:pt>
                <c:pt idx="3">
                  <c:v>-0.23899999999999988</c:v>
                </c:pt>
                <c:pt idx="4">
                  <c:v>-2.7000000000000135E-2</c:v>
                </c:pt>
                <c:pt idx="5">
                  <c:v>-3.9000000000000146E-2</c:v>
                </c:pt>
                <c:pt idx="6">
                  <c:v>0.27400000000000002</c:v>
                </c:pt>
                <c:pt idx="7">
                  <c:v>7.9000000000000181E-2</c:v>
                </c:pt>
                <c:pt idx="8">
                  <c:v>0.34499999999999975</c:v>
                </c:pt>
                <c:pt idx="9">
                  <c:v>-9.5000000000000195E-2</c:v>
                </c:pt>
                <c:pt idx="10">
                  <c:v>2.6819999999999995</c:v>
                </c:pt>
              </c:numCache>
            </c:numRef>
          </c:val>
        </c:ser>
        <c:dLbls>
          <c:showLegendKey val="0"/>
          <c:showVal val="0"/>
          <c:showCatName val="0"/>
          <c:showSerName val="0"/>
          <c:showPercent val="0"/>
          <c:showBubbleSize val="0"/>
        </c:dLbls>
        <c:gapWidth val="150"/>
        <c:axId val="49214592"/>
        <c:axId val="50988544"/>
      </c:barChart>
      <c:catAx>
        <c:axId val="49214592"/>
        <c:scaling>
          <c:orientation val="minMax"/>
        </c:scaling>
        <c:delete val="0"/>
        <c:axPos val="b"/>
        <c:numFmt formatCode="&quot;$&quot;#,##0.00_);[Red]\(&quot;$&quot;#,##0.00\)" sourceLinked="0"/>
        <c:majorTickMark val="out"/>
        <c:minorTickMark val="none"/>
        <c:tickLblPos val="nextTo"/>
        <c:txPr>
          <a:bodyPr rot="-3300000" vert="horz"/>
          <a:lstStyle/>
          <a:p>
            <a:pPr>
              <a:defRPr/>
            </a:pPr>
            <a:endParaRPr lang="en-US"/>
          </a:p>
        </c:txPr>
        <c:crossAx val="50988544"/>
        <c:crosses val="autoZero"/>
        <c:auto val="1"/>
        <c:lblAlgn val="ctr"/>
        <c:lblOffset val="1000"/>
        <c:noMultiLvlLbl val="1"/>
      </c:catAx>
      <c:valAx>
        <c:axId val="50988544"/>
        <c:scaling>
          <c:orientation val="minMax"/>
          <c:max val="3"/>
          <c:min val="-1"/>
        </c:scaling>
        <c:delete val="0"/>
        <c:axPos val="l"/>
        <c:majorGridlines>
          <c:spPr>
            <a:ln>
              <a:prstDash val="dash"/>
            </a:ln>
          </c:spPr>
        </c:majorGridlines>
        <c:numFmt formatCode="&quot;$&quot;#,##0.00_);\(&quot;$&quot;#,##0.00\)" sourceLinked="0"/>
        <c:majorTickMark val="out"/>
        <c:minorTickMark val="none"/>
        <c:tickLblPos val="nextTo"/>
        <c:spPr>
          <a:noFill/>
        </c:spPr>
        <c:crossAx val="49214592"/>
        <c:crosses val="autoZero"/>
        <c:crossBetween val="between"/>
      </c:valAx>
      <c:spPr>
        <a:noFill/>
        <a:scene3d>
          <a:camera prst="orthographicFront"/>
          <a:lightRig rig="threePt" dir="t"/>
        </a:scene3d>
        <a:sp3d>
          <a:bevelB h="6350"/>
        </a:sp3d>
      </c:spPr>
    </c:plotArea>
    <c:plotVisOnly val="1"/>
    <c:dispBlanksAs val="gap"/>
    <c:showDLblsOverMax val="0"/>
  </c:chart>
  <c:spPr>
    <a:noFill/>
  </c:spPr>
  <c:txPr>
    <a:bodyPr/>
    <a:lstStyle/>
    <a:p>
      <a:pPr>
        <a:defRPr sz="12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C07811-A016-46AC-89C5-1EF59A18C08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CD5E0A0C-7D4F-4170-A126-21869B0A8356}">
      <dgm:prSet phldrT="[Text]"/>
      <dgm:spPr/>
      <dgm:t>
        <a:bodyPr/>
        <a:lstStyle/>
        <a:p>
          <a:r>
            <a:rPr lang="en-US" dirty="0" smtClean="0"/>
            <a:t>Total Rev. Req. = </a:t>
          </a:r>
          <a:r>
            <a:rPr lang="en-US" b="0" i="0" u="none" strike="noStrike" dirty="0" smtClean="0">
              <a:solidFill>
                <a:schemeClr val="bg1"/>
              </a:solidFill>
              <a:effectLst/>
              <a:latin typeface="+mn-lt"/>
            </a:rPr>
            <a:t>$36,004,985</a:t>
          </a:r>
          <a:endParaRPr lang="en-US" dirty="0">
            <a:solidFill>
              <a:schemeClr val="bg1"/>
            </a:solidFill>
          </a:endParaRPr>
        </a:p>
      </dgm:t>
    </dgm:pt>
    <dgm:pt modelId="{0EA7CB25-D517-4D79-9F64-B522CA228B8E}" type="parTrans" cxnId="{EC4CEB97-0614-4AE8-9C90-C196BC0AE7F6}">
      <dgm:prSet/>
      <dgm:spPr/>
      <dgm:t>
        <a:bodyPr/>
        <a:lstStyle/>
        <a:p>
          <a:endParaRPr lang="en-US"/>
        </a:p>
      </dgm:t>
    </dgm:pt>
    <dgm:pt modelId="{2AFDC9CA-CB9E-445D-A3F9-C58099625356}" type="sibTrans" cxnId="{EC4CEB97-0614-4AE8-9C90-C196BC0AE7F6}">
      <dgm:prSet/>
      <dgm:spPr/>
      <dgm:t>
        <a:bodyPr/>
        <a:lstStyle/>
        <a:p>
          <a:endParaRPr lang="en-US"/>
        </a:p>
      </dgm:t>
    </dgm:pt>
    <dgm:pt modelId="{9ABEADA2-0437-491C-AB47-E7AAE360267C}">
      <dgm:prSet phldrT="[Text]"/>
      <dgm:spPr/>
      <dgm:t>
        <a:bodyPr/>
        <a:lstStyle/>
        <a:p>
          <a:r>
            <a:rPr lang="en-US" dirty="0" smtClean="0"/>
            <a:t>Net Attch. O ATRR = $22,690,207</a:t>
          </a:r>
          <a:endParaRPr lang="en-US" dirty="0"/>
        </a:p>
      </dgm:t>
    </dgm:pt>
    <dgm:pt modelId="{D21D2B9B-B168-4A7C-8278-335355765D8F}" type="parTrans" cxnId="{D44B73A4-C69D-4154-B913-A93B8AE0B6C8}">
      <dgm:prSet/>
      <dgm:spPr/>
      <dgm:t>
        <a:bodyPr/>
        <a:lstStyle/>
        <a:p>
          <a:endParaRPr lang="en-US"/>
        </a:p>
      </dgm:t>
    </dgm:pt>
    <dgm:pt modelId="{621B0322-18B3-4B15-B3AD-8E6C3EDEEE62}" type="sibTrans" cxnId="{D44B73A4-C69D-4154-B913-A93B8AE0B6C8}">
      <dgm:prSet/>
      <dgm:spPr/>
      <dgm:t>
        <a:bodyPr/>
        <a:lstStyle/>
        <a:p>
          <a:endParaRPr lang="en-US"/>
        </a:p>
      </dgm:t>
    </dgm:pt>
    <dgm:pt modelId="{881E20BA-941F-4F88-87D2-244E00F8B1FB}">
      <dgm:prSet phldrT="[Text]"/>
      <dgm:spPr/>
      <dgm:t>
        <a:bodyPr/>
        <a:lstStyle/>
        <a:p>
          <a:r>
            <a:rPr lang="en-US" dirty="0" smtClean="0"/>
            <a:t>Attch. GG Rev. Req. = </a:t>
          </a:r>
          <a:r>
            <a:rPr lang="en-US" b="0" i="0" u="none" strike="noStrike" dirty="0" smtClean="0">
              <a:solidFill>
                <a:schemeClr val="bg1"/>
              </a:solidFill>
              <a:effectLst/>
              <a:latin typeface="+mn-lt"/>
            </a:rPr>
            <a:t>$10,937,462</a:t>
          </a:r>
          <a:endParaRPr lang="en-US" b="0" dirty="0">
            <a:solidFill>
              <a:schemeClr val="bg1"/>
            </a:solidFill>
          </a:endParaRPr>
        </a:p>
      </dgm:t>
    </dgm:pt>
    <dgm:pt modelId="{62C7C6D3-A98F-49A8-A751-71CEC7E759DF}" type="parTrans" cxnId="{76679F68-82A2-436C-8E7F-D98A289FAD5D}">
      <dgm:prSet/>
      <dgm:spPr/>
      <dgm:t>
        <a:bodyPr/>
        <a:lstStyle/>
        <a:p>
          <a:endParaRPr lang="en-US"/>
        </a:p>
      </dgm:t>
    </dgm:pt>
    <dgm:pt modelId="{3049D181-0783-4550-9389-A11DAEEEEF33}" type="sibTrans" cxnId="{76679F68-82A2-436C-8E7F-D98A289FAD5D}">
      <dgm:prSet/>
      <dgm:spPr/>
      <dgm:t>
        <a:bodyPr/>
        <a:lstStyle/>
        <a:p>
          <a:endParaRPr lang="en-US"/>
        </a:p>
      </dgm:t>
    </dgm:pt>
    <dgm:pt modelId="{A8D0F350-7D03-49DC-B7A7-4A4BFCD108BB}">
      <dgm:prSet phldrT="[Text]"/>
      <dgm:spPr/>
      <dgm:t>
        <a:bodyPr/>
        <a:lstStyle/>
        <a:p>
          <a:r>
            <a:rPr lang="en-US" dirty="0" smtClean="0"/>
            <a:t>Attch. MM Rev. Req. = </a:t>
          </a:r>
          <a:r>
            <a:rPr lang="en-US" b="0" i="0" u="none" strike="noStrike" dirty="0" smtClean="0">
              <a:solidFill>
                <a:schemeClr val="bg1"/>
              </a:solidFill>
              <a:effectLst/>
              <a:latin typeface="+mn-lt"/>
            </a:rPr>
            <a:t>$2,377.316</a:t>
          </a:r>
          <a:endParaRPr lang="en-US" dirty="0">
            <a:solidFill>
              <a:schemeClr val="bg1"/>
            </a:solidFill>
          </a:endParaRPr>
        </a:p>
      </dgm:t>
    </dgm:pt>
    <dgm:pt modelId="{3FEC24DA-31C7-4871-B1F0-FAEA36B9B66A}" type="parTrans" cxnId="{C303457B-DC53-4008-A1E7-B297FF1E336E}">
      <dgm:prSet/>
      <dgm:spPr/>
      <dgm:t>
        <a:bodyPr/>
        <a:lstStyle/>
        <a:p>
          <a:endParaRPr lang="en-US"/>
        </a:p>
      </dgm:t>
    </dgm:pt>
    <dgm:pt modelId="{53AA8642-722B-486F-9FE3-3D82C486F125}" type="sibTrans" cxnId="{C303457B-DC53-4008-A1E7-B297FF1E336E}">
      <dgm:prSet/>
      <dgm:spPr/>
      <dgm:t>
        <a:bodyPr/>
        <a:lstStyle/>
        <a:p>
          <a:endParaRPr lang="en-US"/>
        </a:p>
      </dgm:t>
    </dgm:pt>
    <dgm:pt modelId="{A8D930A6-0607-437C-BD16-BC526C751FC9}" type="pres">
      <dgm:prSet presAssocID="{7EC07811-A016-46AC-89C5-1EF59A18C08C}" presName="hierChild1" presStyleCnt="0">
        <dgm:presLayoutVars>
          <dgm:orgChart val="1"/>
          <dgm:chPref val="1"/>
          <dgm:dir/>
          <dgm:animOne val="branch"/>
          <dgm:animLvl val="lvl"/>
          <dgm:resizeHandles/>
        </dgm:presLayoutVars>
      </dgm:prSet>
      <dgm:spPr/>
      <dgm:t>
        <a:bodyPr/>
        <a:lstStyle/>
        <a:p>
          <a:endParaRPr lang="en-US"/>
        </a:p>
      </dgm:t>
    </dgm:pt>
    <dgm:pt modelId="{9550D649-1E37-465E-9F0A-9A8FF39CAF28}" type="pres">
      <dgm:prSet presAssocID="{CD5E0A0C-7D4F-4170-A126-21869B0A8356}" presName="hierRoot1" presStyleCnt="0">
        <dgm:presLayoutVars>
          <dgm:hierBranch val="init"/>
        </dgm:presLayoutVars>
      </dgm:prSet>
      <dgm:spPr/>
    </dgm:pt>
    <dgm:pt modelId="{57566DA2-02CA-4153-9FAD-056F3916B2E4}" type="pres">
      <dgm:prSet presAssocID="{CD5E0A0C-7D4F-4170-A126-21869B0A8356}" presName="rootComposite1" presStyleCnt="0"/>
      <dgm:spPr/>
    </dgm:pt>
    <dgm:pt modelId="{D32CADD1-9AFD-47CE-BCAF-94819CDE935F}" type="pres">
      <dgm:prSet presAssocID="{CD5E0A0C-7D4F-4170-A126-21869B0A8356}" presName="rootText1" presStyleLbl="node0" presStyleIdx="0" presStyleCnt="1">
        <dgm:presLayoutVars>
          <dgm:chPref val="3"/>
        </dgm:presLayoutVars>
      </dgm:prSet>
      <dgm:spPr/>
      <dgm:t>
        <a:bodyPr/>
        <a:lstStyle/>
        <a:p>
          <a:endParaRPr lang="en-US"/>
        </a:p>
      </dgm:t>
    </dgm:pt>
    <dgm:pt modelId="{9A7F2F34-655B-4C07-8E4A-4DDCBF4DCDC6}" type="pres">
      <dgm:prSet presAssocID="{CD5E0A0C-7D4F-4170-A126-21869B0A8356}" presName="rootConnector1" presStyleLbl="node1" presStyleIdx="0" presStyleCnt="0"/>
      <dgm:spPr/>
      <dgm:t>
        <a:bodyPr/>
        <a:lstStyle/>
        <a:p>
          <a:endParaRPr lang="en-US"/>
        </a:p>
      </dgm:t>
    </dgm:pt>
    <dgm:pt modelId="{6999CD6E-773F-4A5A-B472-396B6C468CAE}" type="pres">
      <dgm:prSet presAssocID="{CD5E0A0C-7D4F-4170-A126-21869B0A8356}" presName="hierChild2" presStyleCnt="0"/>
      <dgm:spPr/>
    </dgm:pt>
    <dgm:pt modelId="{A346D33B-BB8D-4B4A-8556-C5668521C003}" type="pres">
      <dgm:prSet presAssocID="{D21D2B9B-B168-4A7C-8278-335355765D8F}" presName="Name37" presStyleLbl="parChTrans1D2" presStyleIdx="0" presStyleCnt="3"/>
      <dgm:spPr/>
      <dgm:t>
        <a:bodyPr/>
        <a:lstStyle/>
        <a:p>
          <a:endParaRPr lang="en-US"/>
        </a:p>
      </dgm:t>
    </dgm:pt>
    <dgm:pt modelId="{836358FB-667A-410E-A64B-817A37389387}" type="pres">
      <dgm:prSet presAssocID="{9ABEADA2-0437-491C-AB47-E7AAE360267C}" presName="hierRoot2" presStyleCnt="0">
        <dgm:presLayoutVars>
          <dgm:hierBranch val="init"/>
        </dgm:presLayoutVars>
      </dgm:prSet>
      <dgm:spPr/>
    </dgm:pt>
    <dgm:pt modelId="{F3DB827A-B384-4DDD-81E5-BAEEEDA033D9}" type="pres">
      <dgm:prSet presAssocID="{9ABEADA2-0437-491C-AB47-E7AAE360267C}" presName="rootComposite" presStyleCnt="0"/>
      <dgm:spPr/>
    </dgm:pt>
    <dgm:pt modelId="{A247C02D-D461-4A93-AD30-81F30D5E471F}" type="pres">
      <dgm:prSet presAssocID="{9ABEADA2-0437-491C-AB47-E7AAE360267C}" presName="rootText" presStyleLbl="node2" presStyleIdx="0" presStyleCnt="3">
        <dgm:presLayoutVars>
          <dgm:chPref val="3"/>
        </dgm:presLayoutVars>
      </dgm:prSet>
      <dgm:spPr/>
      <dgm:t>
        <a:bodyPr/>
        <a:lstStyle/>
        <a:p>
          <a:endParaRPr lang="en-US"/>
        </a:p>
      </dgm:t>
    </dgm:pt>
    <dgm:pt modelId="{5D66A8F9-DADB-41D8-8A05-4D6E7D17C6FD}" type="pres">
      <dgm:prSet presAssocID="{9ABEADA2-0437-491C-AB47-E7AAE360267C}" presName="rootConnector" presStyleLbl="node2" presStyleIdx="0" presStyleCnt="3"/>
      <dgm:spPr/>
      <dgm:t>
        <a:bodyPr/>
        <a:lstStyle/>
        <a:p>
          <a:endParaRPr lang="en-US"/>
        </a:p>
      </dgm:t>
    </dgm:pt>
    <dgm:pt modelId="{501D650B-148E-4B36-ABFE-E31B5BE15462}" type="pres">
      <dgm:prSet presAssocID="{9ABEADA2-0437-491C-AB47-E7AAE360267C}" presName="hierChild4" presStyleCnt="0"/>
      <dgm:spPr/>
    </dgm:pt>
    <dgm:pt modelId="{1357B2F8-3B9F-407D-936E-52AA4D58B1B2}" type="pres">
      <dgm:prSet presAssocID="{9ABEADA2-0437-491C-AB47-E7AAE360267C}" presName="hierChild5" presStyleCnt="0"/>
      <dgm:spPr/>
    </dgm:pt>
    <dgm:pt modelId="{A30A3815-E9C0-49D6-9E17-D2F6F6774984}" type="pres">
      <dgm:prSet presAssocID="{62C7C6D3-A98F-49A8-A751-71CEC7E759DF}" presName="Name37" presStyleLbl="parChTrans1D2" presStyleIdx="1" presStyleCnt="3"/>
      <dgm:spPr/>
      <dgm:t>
        <a:bodyPr/>
        <a:lstStyle/>
        <a:p>
          <a:endParaRPr lang="en-US"/>
        </a:p>
      </dgm:t>
    </dgm:pt>
    <dgm:pt modelId="{9ED7745A-5381-4C58-9BD2-705CDF0B78E8}" type="pres">
      <dgm:prSet presAssocID="{881E20BA-941F-4F88-87D2-244E00F8B1FB}" presName="hierRoot2" presStyleCnt="0">
        <dgm:presLayoutVars>
          <dgm:hierBranch val="init"/>
        </dgm:presLayoutVars>
      </dgm:prSet>
      <dgm:spPr/>
    </dgm:pt>
    <dgm:pt modelId="{B810209A-89E8-42D6-B498-77370877BFB8}" type="pres">
      <dgm:prSet presAssocID="{881E20BA-941F-4F88-87D2-244E00F8B1FB}" presName="rootComposite" presStyleCnt="0"/>
      <dgm:spPr/>
    </dgm:pt>
    <dgm:pt modelId="{F2C913B1-62FF-4B1F-A4BB-71279A4E0289}" type="pres">
      <dgm:prSet presAssocID="{881E20BA-941F-4F88-87D2-244E00F8B1FB}" presName="rootText" presStyleLbl="node2" presStyleIdx="1" presStyleCnt="3">
        <dgm:presLayoutVars>
          <dgm:chPref val="3"/>
        </dgm:presLayoutVars>
      </dgm:prSet>
      <dgm:spPr/>
      <dgm:t>
        <a:bodyPr/>
        <a:lstStyle/>
        <a:p>
          <a:endParaRPr lang="en-US"/>
        </a:p>
      </dgm:t>
    </dgm:pt>
    <dgm:pt modelId="{CEE8F4FD-1482-42BC-92A9-CA2A0FC6DB22}" type="pres">
      <dgm:prSet presAssocID="{881E20BA-941F-4F88-87D2-244E00F8B1FB}" presName="rootConnector" presStyleLbl="node2" presStyleIdx="1" presStyleCnt="3"/>
      <dgm:spPr/>
      <dgm:t>
        <a:bodyPr/>
        <a:lstStyle/>
        <a:p>
          <a:endParaRPr lang="en-US"/>
        </a:p>
      </dgm:t>
    </dgm:pt>
    <dgm:pt modelId="{D5A75DC0-F343-4E56-9FFD-CA259BFD59D7}" type="pres">
      <dgm:prSet presAssocID="{881E20BA-941F-4F88-87D2-244E00F8B1FB}" presName="hierChild4" presStyleCnt="0"/>
      <dgm:spPr/>
    </dgm:pt>
    <dgm:pt modelId="{714F6725-0917-4F1C-AC55-7A7086936139}" type="pres">
      <dgm:prSet presAssocID="{881E20BA-941F-4F88-87D2-244E00F8B1FB}" presName="hierChild5" presStyleCnt="0"/>
      <dgm:spPr/>
    </dgm:pt>
    <dgm:pt modelId="{5EAA75F4-24E9-48C0-B49E-2BE11FF32FE3}" type="pres">
      <dgm:prSet presAssocID="{3FEC24DA-31C7-4871-B1F0-FAEA36B9B66A}" presName="Name37" presStyleLbl="parChTrans1D2" presStyleIdx="2" presStyleCnt="3"/>
      <dgm:spPr/>
      <dgm:t>
        <a:bodyPr/>
        <a:lstStyle/>
        <a:p>
          <a:endParaRPr lang="en-US"/>
        </a:p>
      </dgm:t>
    </dgm:pt>
    <dgm:pt modelId="{333E1038-8392-497A-98D3-401ACA5CBC2D}" type="pres">
      <dgm:prSet presAssocID="{A8D0F350-7D03-49DC-B7A7-4A4BFCD108BB}" presName="hierRoot2" presStyleCnt="0">
        <dgm:presLayoutVars>
          <dgm:hierBranch val="init"/>
        </dgm:presLayoutVars>
      </dgm:prSet>
      <dgm:spPr/>
    </dgm:pt>
    <dgm:pt modelId="{58C581CA-1462-468F-84C8-39A8424C8304}" type="pres">
      <dgm:prSet presAssocID="{A8D0F350-7D03-49DC-B7A7-4A4BFCD108BB}" presName="rootComposite" presStyleCnt="0"/>
      <dgm:spPr/>
    </dgm:pt>
    <dgm:pt modelId="{71554737-6F8A-4F73-80F2-AF8D93BF52A6}" type="pres">
      <dgm:prSet presAssocID="{A8D0F350-7D03-49DC-B7A7-4A4BFCD108BB}" presName="rootText" presStyleLbl="node2" presStyleIdx="2" presStyleCnt="3">
        <dgm:presLayoutVars>
          <dgm:chPref val="3"/>
        </dgm:presLayoutVars>
      </dgm:prSet>
      <dgm:spPr/>
      <dgm:t>
        <a:bodyPr/>
        <a:lstStyle/>
        <a:p>
          <a:endParaRPr lang="en-US"/>
        </a:p>
      </dgm:t>
    </dgm:pt>
    <dgm:pt modelId="{6350084D-A728-4D6C-AEDF-DBF8B1D3368B}" type="pres">
      <dgm:prSet presAssocID="{A8D0F350-7D03-49DC-B7A7-4A4BFCD108BB}" presName="rootConnector" presStyleLbl="node2" presStyleIdx="2" presStyleCnt="3"/>
      <dgm:spPr/>
      <dgm:t>
        <a:bodyPr/>
        <a:lstStyle/>
        <a:p>
          <a:endParaRPr lang="en-US"/>
        </a:p>
      </dgm:t>
    </dgm:pt>
    <dgm:pt modelId="{629F6281-CD25-4EBE-9C56-FDD3CC948826}" type="pres">
      <dgm:prSet presAssocID="{A8D0F350-7D03-49DC-B7A7-4A4BFCD108BB}" presName="hierChild4" presStyleCnt="0"/>
      <dgm:spPr/>
    </dgm:pt>
    <dgm:pt modelId="{67AD8E5B-A063-408D-B51B-E551313C1701}" type="pres">
      <dgm:prSet presAssocID="{A8D0F350-7D03-49DC-B7A7-4A4BFCD108BB}" presName="hierChild5" presStyleCnt="0"/>
      <dgm:spPr/>
    </dgm:pt>
    <dgm:pt modelId="{029A46E8-7BA4-4A01-B3AE-6B130A0E3C24}" type="pres">
      <dgm:prSet presAssocID="{CD5E0A0C-7D4F-4170-A126-21869B0A8356}" presName="hierChild3" presStyleCnt="0"/>
      <dgm:spPr/>
    </dgm:pt>
  </dgm:ptLst>
  <dgm:cxnLst>
    <dgm:cxn modelId="{D44B73A4-C69D-4154-B913-A93B8AE0B6C8}" srcId="{CD5E0A0C-7D4F-4170-A126-21869B0A8356}" destId="{9ABEADA2-0437-491C-AB47-E7AAE360267C}" srcOrd="0" destOrd="0" parTransId="{D21D2B9B-B168-4A7C-8278-335355765D8F}" sibTransId="{621B0322-18B3-4B15-B3AD-8E6C3EDEEE62}"/>
    <dgm:cxn modelId="{87C99FFC-7011-493A-A597-E030B980A518}" type="presOf" srcId="{A8D0F350-7D03-49DC-B7A7-4A4BFCD108BB}" destId="{6350084D-A728-4D6C-AEDF-DBF8B1D3368B}" srcOrd="1" destOrd="0" presId="urn:microsoft.com/office/officeart/2005/8/layout/orgChart1"/>
    <dgm:cxn modelId="{A732C141-7553-4848-80CB-61B7316F0B7B}" type="presOf" srcId="{881E20BA-941F-4F88-87D2-244E00F8B1FB}" destId="{CEE8F4FD-1482-42BC-92A9-CA2A0FC6DB22}" srcOrd="1" destOrd="0" presId="urn:microsoft.com/office/officeart/2005/8/layout/orgChart1"/>
    <dgm:cxn modelId="{CE6AF5AC-1FE4-4B99-813B-D54616BA5D77}" type="presOf" srcId="{A8D0F350-7D03-49DC-B7A7-4A4BFCD108BB}" destId="{71554737-6F8A-4F73-80F2-AF8D93BF52A6}" srcOrd="0" destOrd="0" presId="urn:microsoft.com/office/officeart/2005/8/layout/orgChart1"/>
    <dgm:cxn modelId="{6E47B6EB-6205-4D46-9D55-85D096082F63}" type="presOf" srcId="{CD5E0A0C-7D4F-4170-A126-21869B0A8356}" destId="{9A7F2F34-655B-4C07-8E4A-4DDCBF4DCDC6}" srcOrd="1" destOrd="0" presId="urn:microsoft.com/office/officeart/2005/8/layout/orgChart1"/>
    <dgm:cxn modelId="{05227D21-8CDB-487E-8625-5D133705E8ED}" type="presOf" srcId="{7EC07811-A016-46AC-89C5-1EF59A18C08C}" destId="{A8D930A6-0607-437C-BD16-BC526C751FC9}" srcOrd="0" destOrd="0" presId="urn:microsoft.com/office/officeart/2005/8/layout/orgChart1"/>
    <dgm:cxn modelId="{A1670801-3712-40B8-916F-0C676DF8314D}" type="presOf" srcId="{D21D2B9B-B168-4A7C-8278-335355765D8F}" destId="{A346D33B-BB8D-4B4A-8556-C5668521C003}" srcOrd="0" destOrd="0" presId="urn:microsoft.com/office/officeart/2005/8/layout/orgChart1"/>
    <dgm:cxn modelId="{BE21C5D5-0DC7-40F7-AB0E-DE58BF95510A}" type="presOf" srcId="{62C7C6D3-A98F-49A8-A751-71CEC7E759DF}" destId="{A30A3815-E9C0-49D6-9E17-D2F6F6774984}" srcOrd="0" destOrd="0" presId="urn:microsoft.com/office/officeart/2005/8/layout/orgChart1"/>
    <dgm:cxn modelId="{E6536131-540A-4729-A1DD-4FBD4E0A26B4}" type="presOf" srcId="{3FEC24DA-31C7-4871-B1F0-FAEA36B9B66A}" destId="{5EAA75F4-24E9-48C0-B49E-2BE11FF32FE3}" srcOrd="0" destOrd="0" presId="urn:microsoft.com/office/officeart/2005/8/layout/orgChart1"/>
    <dgm:cxn modelId="{DD58DEFA-1D3B-4714-B76D-FEBFA4F5A091}" type="presOf" srcId="{9ABEADA2-0437-491C-AB47-E7AAE360267C}" destId="{A247C02D-D461-4A93-AD30-81F30D5E471F}" srcOrd="0" destOrd="0" presId="urn:microsoft.com/office/officeart/2005/8/layout/orgChart1"/>
    <dgm:cxn modelId="{76679F68-82A2-436C-8E7F-D98A289FAD5D}" srcId="{CD5E0A0C-7D4F-4170-A126-21869B0A8356}" destId="{881E20BA-941F-4F88-87D2-244E00F8B1FB}" srcOrd="1" destOrd="0" parTransId="{62C7C6D3-A98F-49A8-A751-71CEC7E759DF}" sibTransId="{3049D181-0783-4550-9389-A11DAEEEEF33}"/>
    <dgm:cxn modelId="{C303457B-DC53-4008-A1E7-B297FF1E336E}" srcId="{CD5E0A0C-7D4F-4170-A126-21869B0A8356}" destId="{A8D0F350-7D03-49DC-B7A7-4A4BFCD108BB}" srcOrd="2" destOrd="0" parTransId="{3FEC24DA-31C7-4871-B1F0-FAEA36B9B66A}" sibTransId="{53AA8642-722B-486F-9FE3-3D82C486F125}"/>
    <dgm:cxn modelId="{01A2F35B-BB1D-4339-8051-236997AB14DC}" type="presOf" srcId="{881E20BA-941F-4F88-87D2-244E00F8B1FB}" destId="{F2C913B1-62FF-4B1F-A4BB-71279A4E0289}" srcOrd="0" destOrd="0" presId="urn:microsoft.com/office/officeart/2005/8/layout/orgChart1"/>
    <dgm:cxn modelId="{E9AB5607-3FFE-4D8A-B608-10E666AFA507}" type="presOf" srcId="{9ABEADA2-0437-491C-AB47-E7AAE360267C}" destId="{5D66A8F9-DADB-41D8-8A05-4D6E7D17C6FD}" srcOrd="1" destOrd="0" presId="urn:microsoft.com/office/officeart/2005/8/layout/orgChart1"/>
    <dgm:cxn modelId="{EC4CEB97-0614-4AE8-9C90-C196BC0AE7F6}" srcId="{7EC07811-A016-46AC-89C5-1EF59A18C08C}" destId="{CD5E0A0C-7D4F-4170-A126-21869B0A8356}" srcOrd="0" destOrd="0" parTransId="{0EA7CB25-D517-4D79-9F64-B522CA228B8E}" sibTransId="{2AFDC9CA-CB9E-445D-A3F9-C58099625356}"/>
    <dgm:cxn modelId="{921798AA-DCD2-408D-AE1F-085A6E5C9920}" type="presOf" srcId="{CD5E0A0C-7D4F-4170-A126-21869B0A8356}" destId="{D32CADD1-9AFD-47CE-BCAF-94819CDE935F}" srcOrd="0" destOrd="0" presId="urn:microsoft.com/office/officeart/2005/8/layout/orgChart1"/>
    <dgm:cxn modelId="{0EFC2CE5-1644-4084-831A-F79C4D4AC354}" type="presParOf" srcId="{A8D930A6-0607-437C-BD16-BC526C751FC9}" destId="{9550D649-1E37-465E-9F0A-9A8FF39CAF28}" srcOrd="0" destOrd="0" presId="urn:microsoft.com/office/officeart/2005/8/layout/orgChart1"/>
    <dgm:cxn modelId="{226E2374-CA73-4D35-97DC-760E9D555AF1}" type="presParOf" srcId="{9550D649-1E37-465E-9F0A-9A8FF39CAF28}" destId="{57566DA2-02CA-4153-9FAD-056F3916B2E4}" srcOrd="0" destOrd="0" presId="urn:microsoft.com/office/officeart/2005/8/layout/orgChart1"/>
    <dgm:cxn modelId="{29CDEF78-7B56-4CBD-ABB0-D9548731AE4B}" type="presParOf" srcId="{57566DA2-02CA-4153-9FAD-056F3916B2E4}" destId="{D32CADD1-9AFD-47CE-BCAF-94819CDE935F}" srcOrd="0" destOrd="0" presId="urn:microsoft.com/office/officeart/2005/8/layout/orgChart1"/>
    <dgm:cxn modelId="{B39D81EE-2A69-4541-B32A-BF3B0E9F503F}" type="presParOf" srcId="{57566DA2-02CA-4153-9FAD-056F3916B2E4}" destId="{9A7F2F34-655B-4C07-8E4A-4DDCBF4DCDC6}" srcOrd="1" destOrd="0" presId="urn:microsoft.com/office/officeart/2005/8/layout/orgChart1"/>
    <dgm:cxn modelId="{423EC185-CCCA-4BF6-9322-F837DCE00429}" type="presParOf" srcId="{9550D649-1E37-465E-9F0A-9A8FF39CAF28}" destId="{6999CD6E-773F-4A5A-B472-396B6C468CAE}" srcOrd="1" destOrd="0" presId="urn:microsoft.com/office/officeart/2005/8/layout/orgChart1"/>
    <dgm:cxn modelId="{2E5215D3-2787-4787-A1B7-FECF56653EAA}" type="presParOf" srcId="{6999CD6E-773F-4A5A-B472-396B6C468CAE}" destId="{A346D33B-BB8D-4B4A-8556-C5668521C003}" srcOrd="0" destOrd="0" presId="urn:microsoft.com/office/officeart/2005/8/layout/orgChart1"/>
    <dgm:cxn modelId="{98DFA40E-1BD6-4193-98EB-06DFB88438AA}" type="presParOf" srcId="{6999CD6E-773F-4A5A-B472-396B6C468CAE}" destId="{836358FB-667A-410E-A64B-817A37389387}" srcOrd="1" destOrd="0" presId="urn:microsoft.com/office/officeart/2005/8/layout/orgChart1"/>
    <dgm:cxn modelId="{F853AA9C-672A-4578-B0F8-67830AA399A7}" type="presParOf" srcId="{836358FB-667A-410E-A64B-817A37389387}" destId="{F3DB827A-B384-4DDD-81E5-BAEEEDA033D9}" srcOrd="0" destOrd="0" presId="urn:microsoft.com/office/officeart/2005/8/layout/orgChart1"/>
    <dgm:cxn modelId="{33CCE82A-A04F-42AF-851B-BB27C2578737}" type="presParOf" srcId="{F3DB827A-B384-4DDD-81E5-BAEEEDA033D9}" destId="{A247C02D-D461-4A93-AD30-81F30D5E471F}" srcOrd="0" destOrd="0" presId="urn:microsoft.com/office/officeart/2005/8/layout/orgChart1"/>
    <dgm:cxn modelId="{61FA9529-AD1B-495A-A67B-DBC13D8EEBB2}" type="presParOf" srcId="{F3DB827A-B384-4DDD-81E5-BAEEEDA033D9}" destId="{5D66A8F9-DADB-41D8-8A05-4D6E7D17C6FD}" srcOrd="1" destOrd="0" presId="urn:microsoft.com/office/officeart/2005/8/layout/orgChart1"/>
    <dgm:cxn modelId="{CF35F6C5-CBC6-4C18-82C3-F9572E0FB720}" type="presParOf" srcId="{836358FB-667A-410E-A64B-817A37389387}" destId="{501D650B-148E-4B36-ABFE-E31B5BE15462}" srcOrd="1" destOrd="0" presId="urn:microsoft.com/office/officeart/2005/8/layout/orgChart1"/>
    <dgm:cxn modelId="{591BDACD-CD8B-4B4A-BB62-27EF97C49FE0}" type="presParOf" srcId="{836358FB-667A-410E-A64B-817A37389387}" destId="{1357B2F8-3B9F-407D-936E-52AA4D58B1B2}" srcOrd="2" destOrd="0" presId="urn:microsoft.com/office/officeart/2005/8/layout/orgChart1"/>
    <dgm:cxn modelId="{07C4E86C-77F2-4FFC-B910-A9A2F2F3FC94}" type="presParOf" srcId="{6999CD6E-773F-4A5A-B472-396B6C468CAE}" destId="{A30A3815-E9C0-49D6-9E17-D2F6F6774984}" srcOrd="2" destOrd="0" presId="urn:microsoft.com/office/officeart/2005/8/layout/orgChart1"/>
    <dgm:cxn modelId="{8D0CE823-2E6F-4E39-A7A8-3C53C448A617}" type="presParOf" srcId="{6999CD6E-773F-4A5A-B472-396B6C468CAE}" destId="{9ED7745A-5381-4C58-9BD2-705CDF0B78E8}" srcOrd="3" destOrd="0" presId="urn:microsoft.com/office/officeart/2005/8/layout/orgChart1"/>
    <dgm:cxn modelId="{F788DDED-CA6F-49BC-A68F-05EE557AE8F0}" type="presParOf" srcId="{9ED7745A-5381-4C58-9BD2-705CDF0B78E8}" destId="{B810209A-89E8-42D6-B498-77370877BFB8}" srcOrd="0" destOrd="0" presId="urn:microsoft.com/office/officeart/2005/8/layout/orgChart1"/>
    <dgm:cxn modelId="{7695D52E-DC4E-4FD4-A8C1-704DF1650B9E}" type="presParOf" srcId="{B810209A-89E8-42D6-B498-77370877BFB8}" destId="{F2C913B1-62FF-4B1F-A4BB-71279A4E0289}" srcOrd="0" destOrd="0" presId="urn:microsoft.com/office/officeart/2005/8/layout/orgChart1"/>
    <dgm:cxn modelId="{22D9DC09-17B0-41DA-AA1B-7B908D9836B3}" type="presParOf" srcId="{B810209A-89E8-42D6-B498-77370877BFB8}" destId="{CEE8F4FD-1482-42BC-92A9-CA2A0FC6DB22}" srcOrd="1" destOrd="0" presId="urn:microsoft.com/office/officeart/2005/8/layout/orgChart1"/>
    <dgm:cxn modelId="{69598EBF-43ED-4B5A-BF3C-5D9A6EA4CA3A}" type="presParOf" srcId="{9ED7745A-5381-4C58-9BD2-705CDF0B78E8}" destId="{D5A75DC0-F343-4E56-9FFD-CA259BFD59D7}" srcOrd="1" destOrd="0" presId="urn:microsoft.com/office/officeart/2005/8/layout/orgChart1"/>
    <dgm:cxn modelId="{5B1D6DCA-2E19-4BAF-B89C-3CE038EF940D}" type="presParOf" srcId="{9ED7745A-5381-4C58-9BD2-705CDF0B78E8}" destId="{714F6725-0917-4F1C-AC55-7A7086936139}" srcOrd="2" destOrd="0" presId="urn:microsoft.com/office/officeart/2005/8/layout/orgChart1"/>
    <dgm:cxn modelId="{F86FA84A-1EF4-4A46-9B80-70FCBD0FDA53}" type="presParOf" srcId="{6999CD6E-773F-4A5A-B472-396B6C468CAE}" destId="{5EAA75F4-24E9-48C0-B49E-2BE11FF32FE3}" srcOrd="4" destOrd="0" presId="urn:microsoft.com/office/officeart/2005/8/layout/orgChart1"/>
    <dgm:cxn modelId="{4B26D818-7C7E-478D-A595-B0C4AD3EEDA2}" type="presParOf" srcId="{6999CD6E-773F-4A5A-B472-396B6C468CAE}" destId="{333E1038-8392-497A-98D3-401ACA5CBC2D}" srcOrd="5" destOrd="0" presId="urn:microsoft.com/office/officeart/2005/8/layout/orgChart1"/>
    <dgm:cxn modelId="{84C9C268-81E2-47A1-93A9-36A0B6BDF724}" type="presParOf" srcId="{333E1038-8392-497A-98D3-401ACA5CBC2D}" destId="{58C581CA-1462-468F-84C8-39A8424C8304}" srcOrd="0" destOrd="0" presId="urn:microsoft.com/office/officeart/2005/8/layout/orgChart1"/>
    <dgm:cxn modelId="{80165DCA-4EA6-46C5-ADC3-6B37212CD3C0}" type="presParOf" srcId="{58C581CA-1462-468F-84C8-39A8424C8304}" destId="{71554737-6F8A-4F73-80F2-AF8D93BF52A6}" srcOrd="0" destOrd="0" presId="urn:microsoft.com/office/officeart/2005/8/layout/orgChart1"/>
    <dgm:cxn modelId="{1CB31D03-04C4-4C6B-95FC-B8C85FED15DE}" type="presParOf" srcId="{58C581CA-1462-468F-84C8-39A8424C8304}" destId="{6350084D-A728-4D6C-AEDF-DBF8B1D3368B}" srcOrd="1" destOrd="0" presId="urn:microsoft.com/office/officeart/2005/8/layout/orgChart1"/>
    <dgm:cxn modelId="{E54E2EFA-B638-47EE-847C-4E7333510E38}" type="presParOf" srcId="{333E1038-8392-497A-98D3-401ACA5CBC2D}" destId="{629F6281-CD25-4EBE-9C56-FDD3CC948826}" srcOrd="1" destOrd="0" presId="urn:microsoft.com/office/officeart/2005/8/layout/orgChart1"/>
    <dgm:cxn modelId="{9EFF7EDA-10EC-4373-A3B4-86E4E333D063}" type="presParOf" srcId="{333E1038-8392-497A-98D3-401ACA5CBC2D}" destId="{67AD8E5B-A063-408D-B51B-E551313C1701}" srcOrd="2" destOrd="0" presId="urn:microsoft.com/office/officeart/2005/8/layout/orgChart1"/>
    <dgm:cxn modelId="{DF760013-7A42-4F77-BA2A-2E8E18E9CB4A}" type="presParOf" srcId="{9550D649-1E37-465E-9F0A-9A8FF39CAF28}" destId="{029A46E8-7BA4-4A01-B3AE-6B130A0E3C2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AA75F4-24E9-48C0-B49E-2BE11FF32FE3}">
      <dsp:nvSpPr>
        <dsp:cNvPr id="0" name=""/>
        <dsp:cNvSpPr/>
      </dsp:nvSpPr>
      <dsp:spPr>
        <a:xfrm>
          <a:off x="4021137" y="1924821"/>
          <a:ext cx="2844984" cy="493757"/>
        </a:xfrm>
        <a:custGeom>
          <a:avLst/>
          <a:gdLst/>
          <a:ahLst/>
          <a:cxnLst/>
          <a:rect l="0" t="0" r="0" b="0"/>
          <a:pathLst>
            <a:path>
              <a:moveTo>
                <a:pt x="0" y="0"/>
              </a:moveTo>
              <a:lnTo>
                <a:pt x="0" y="246878"/>
              </a:lnTo>
              <a:lnTo>
                <a:pt x="2844984" y="246878"/>
              </a:lnTo>
              <a:lnTo>
                <a:pt x="2844984" y="493757"/>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0A3815-E9C0-49D6-9E17-D2F6F6774984}">
      <dsp:nvSpPr>
        <dsp:cNvPr id="0" name=""/>
        <dsp:cNvSpPr/>
      </dsp:nvSpPr>
      <dsp:spPr>
        <a:xfrm>
          <a:off x="3975417" y="1924821"/>
          <a:ext cx="91440" cy="493757"/>
        </a:xfrm>
        <a:custGeom>
          <a:avLst/>
          <a:gdLst/>
          <a:ahLst/>
          <a:cxnLst/>
          <a:rect l="0" t="0" r="0" b="0"/>
          <a:pathLst>
            <a:path>
              <a:moveTo>
                <a:pt x="45720" y="0"/>
              </a:moveTo>
              <a:lnTo>
                <a:pt x="45720" y="493757"/>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46D33B-BB8D-4B4A-8556-C5668521C003}">
      <dsp:nvSpPr>
        <dsp:cNvPr id="0" name=""/>
        <dsp:cNvSpPr/>
      </dsp:nvSpPr>
      <dsp:spPr>
        <a:xfrm>
          <a:off x="1176153" y="1924821"/>
          <a:ext cx="2844984" cy="493757"/>
        </a:xfrm>
        <a:custGeom>
          <a:avLst/>
          <a:gdLst/>
          <a:ahLst/>
          <a:cxnLst/>
          <a:rect l="0" t="0" r="0" b="0"/>
          <a:pathLst>
            <a:path>
              <a:moveTo>
                <a:pt x="2844984" y="0"/>
              </a:moveTo>
              <a:lnTo>
                <a:pt x="2844984" y="246878"/>
              </a:lnTo>
              <a:lnTo>
                <a:pt x="0" y="246878"/>
              </a:lnTo>
              <a:lnTo>
                <a:pt x="0" y="493757"/>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2CADD1-9AFD-47CE-BCAF-94819CDE935F}">
      <dsp:nvSpPr>
        <dsp:cNvPr id="0" name=""/>
        <dsp:cNvSpPr/>
      </dsp:nvSpPr>
      <dsp:spPr>
        <a:xfrm>
          <a:off x="2845524" y="749207"/>
          <a:ext cx="2351226" cy="1175613"/>
        </a:xfrm>
        <a:prstGeom prst="rect">
          <a:avLst/>
        </a:prstGeom>
        <a:solidFill>
          <a:schemeClr val="accent1">
            <a:hueOff val="0"/>
            <a:satOff val="0"/>
            <a:lumOff val="0"/>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Total Rev. Req. = </a:t>
          </a:r>
          <a:r>
            <a:rPr lang="en-US" sz="2800" b="0" i="0" u="none" strike="noStrike" kern="1200" dirty="0" smtClean="0">
              <a:solidFill>
                <a:schemeClr val="bg1"/>
              </a:solidFill>
              <a:effectLst/>
              <a:latin typeface="+mn-lt"/>
            </a:rPr>
            <a:t>$36,004,985</a:t>
          </a:r>
          <a:endParaRPr lang="en-US" sz="2800" kern="1200" dirty="0">
            <a:solidFill>
              <a:schemeClr val="bg1"/>
            </a:solidFill>
          </a:endParaRPr>
        </a:p>
      </dsp:txBody>
      <dsp:txXfrm>
        <a:off x="2845524" y="749207"/>
        <a:ext cx="2351226" cy="1175613"/>
      </dsp:txXfrm>
    </dsp:sp>
    <dsp:sp modelId="{A247C02D-D461-4A93-AD30-81F30D5E471F}">
      <dsp:nvSpPr>
        <dsp:cNvPr id="0" name=""/>
        <dsp:cNvSpPr/>
      </dsp:nvSpPr>
      <dsp:spPr>
        <a:xfrm>
          <a:off x="539" y="2418578"/>
          <a:ext cx="2351226" cy="1175613"/>
        </a:xfrm>
        <a:prstGeom prst="rect">
          <a:avLst/>
        </a:prstGeom>
        <a:solidFill>
          <a:schemeClr val="accent1">
            <a:hueOff val="0"/>
            <a:satOff val="0"/>
            <a:lumOff val="0"/>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Net Attch. O ATRR = $22,690,207</a:t>
          </a:r>
          <a:endParaRPr lang="en-US" sz="2800" kern="1200" dirty="0"/>
        </a:p>
      </dsp:txBody>
      <dsp:txXfrm>
        <a:off x="539" y="2418578"/>
        <a:ext cx="2351226" cy="1175613"/>
      </dsp:txXfrm>
    </dsp:sp>
    <dsp:sp modelId="{F2C913B1-62FF-4B1F-A4BB-71279A4E0289}">
      <dsp:nvSpPr>
        <dsp:cNvPr id="0" name=""/>
        <dsp:cNvSpPr/>
      </dsp:nvSpPr>
      <dsp:spPr>
        <a:xfrm>
          <a:off x="2845524" y="2418578"/>
          <a:ext cx="2351226" cy="1175613"/>
        </a:xfrm>
        <a:prstGeom prst="rect">
          <a:avLst/>
        </a:prstGeom>
        <a:solidFill>
          <a:schemeClr val="accent1">
            <a:hueOff val="0"/>
            <a:satOff val="0"/>
            <a:lumOff val="0"/>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Attch. GG Rev. Req. = </a:t>
          </a:r>
          <a:r>
            <a:rPr lang="en-US" sz="2800" b="0" i="0" u="none" strike="noStrike" kern="1200" dirty="0" smtClean="0">
              <a:solidFill>
                <a:schemeClr val="bg1"/>
              </a:solidFill>
              <a:effectLst/>
              <a:latin typeface="+mn-lt"/>
            </a:rPr>
            <a:t>$10,937,462</a:t>
          </a:r>
          <a:endParaRPr lang="en-US" sz="2800" b="0" kern="1200" dirty="0">
            <a:solidFill>
              <a:schemeClr val="bg1"/>
            </a:solidFill>
          </a:endParaRPr>
        </a:p>
      </dsp:txBody>
      <dsp:txXfrm>
        <a:off x="2845524" y="2418578"/>
        <a:ext cx="2351226" cy="1175613"/>
      </dsp:txXfrm>
    </dsp:sp>
    <dsp:sp modelId="{71554737-6F8A-4F73-80F2-AF8D93BF52A6}">
      <dsp:nvSpPr>
        <dsp:cNvPr id="0" name=""/>
        <dsp:cNvSpPr/>
      </dsp:nvSpPr>
      <dsp:spPr>
        <a:xfrm>
          <a:off x="5690508" y="2418578"/>
          <a:ext cx="2351226" cy="1175613"/>
        </a:xfrm>
        <a:prstGeom prst="rect">
          <a:avLst/>
        </a:prstGeom>
        <a:solidFill>
          <a:schemeClr val="accent1">
            <a:hueOff val="0"/>
            <a:satOff val="0"/>
            <a:lumOff val="0"/>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Attch. MM Rev. Req. = </a:t>
          </a:r>
          <a:r>
            <a:rPr lang="en-US" sz="2800" b="0" i="0" u="none" strike="noStrike" kern="1200" dirty="0" smtClean="0">
              <a:solidFill>
                <a:schemeClr val="bg1"/>
              </a:solidFill>
              <a:effectLst/>
              <a:latin typeface="+mn-lt"/>
            </a:rPr>
            <a:t>$2,377.316</a:t>
          </a:r>
          <a:endParaRPr lang="en-US" sz="2800" kern="1200" dirty="0">
            <a:solidFill>
              <a:schemeClr val="bg1"/>
            </a:solidFill>
          </a:endParaRPr>
        </a:p>
      </dsp:txBody>
      <dsp:txXfrm>
        <a:off x="5690508" y="2418578"/>
        <a:ext cx="2351226" cy="117561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eaLnBrk="0" hangingPunct="0">
              <a:defRPr sz="1300"/>
            </a:lvl1pPr>
          </a:lstStyle>
          <a:p>
            <a:endParaRPr lang="en-US" dirty="0"/>
          </a:p>
        </p:txBody>
      </p:sp>
      <p:sp>
        <p:nvSpPr>
          <p:cNvPr id="2150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eaLnBrk="0" hangingPunct="0">
              <a:defRPr sz="1300"/>
            </a:lvl1pPr>
          </a:lstStyle>
          <a:p>
            <a:fld id="{3992967E-74C7-49C0-BBA5-2F1A35211C6A}" type="datetime1">
              <a:rPr lang="en-US"/>
              <a:pPr/>
              <a:t>08/14/2014</a:t>
            </a:fld>
            <a:endParaRPr lang="en-US" dirty="0"/>
          </a:p>
        </p:txBody>
      </p:sp>
      <p:sp>
        <p:nvSpPr>
          <p:cNvPr id="13316"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1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eaLnBrk="0" hangingPunct="0">
              <a:defRPr sz="1300"/>
            </a:lvl1pPr>
          </a:lstStyle>
          <a:p>
            <a:endParaRPr lang="en-US" dirty="0"/>
          </a:p>
        </p:txBody>
      </p:sp>
      <p:sp>
        <p:nvSpPr>
          <p:cNvPr id="2151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eaLnBrk="0" hangingPunct="0">
              <a:defRPr sz="1300"/>
            </a:lvl1pPr>
          </a:lstStyle>
          <a:p>
            <a:fld id="{B076EB0F-E383-4FEF-A94D-2C31C8E9BF5B}" type="slidenum">
              <a:rPr lang="en-US"/>
              <a:pPr/>
              <a:t>‹#›</a:t>
            </a:fld>
            <a:endParaRPr lang="en-US" dirty="0"/>
          </a:p>
        </p:txBody>
      </p:sp>
    </p:spTree>
    <p:extLst>
      <p:ext uri="{BB962C8B-B14F-4D97-AF65-F5344CB8AC3E}">
        <p14:creationId xmlns:p14="http://schemas.microsoft.com/office/powerpoint/2010/main" val="246457982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108" charset="0"/>
        <a:ea typeface="ＭＳ Ｐゴシック" pitchFamily="-108" charset="-128"/>
        <a:cs typeface="ＭＳ Ｐゴシック" pitchFamily="-108" charset="-128"/>
      </a:defRPr>
    </a:lvl1pPr>
    <a:lvl2pPr marL="457200" algn="l" defTabSz="457200" rtl="0" eaLnBrk="0" fontAlgn="base" hangingPunct="0">
      <a:spcBef>
        <a:spcPct val="30000"/>
      </a:spcBef>
      <a:spcAft>
        <a:spcPct val="0"/>
      </a:spcAft>
      <a:defRPr sz="1200" kern="1200">
        <a:solidFill>
          <a:schemeClr val="tx1"/>
        </a:solidFill>
        <a:latin typeface="Calibri" pitchFamily="-108" charset="0"/>
        <a:ea typeface="ＭＳ Ｐゴシック" pitchFamily="-10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108" charset="0"/>
        <a:ea typeface="ＭＳ Ｐゴシック" pitchFamily="-10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108" charset="0"/>
        <a:ea typeface="ＭＳ Ｐゴシック" pitchFamily="-10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dirty="0" smtClean="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EB0F-E383-4FEF-A94D-2C31C8E9BF5B}"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EB0F-E383-4FEF-A94D-2C31C8E9BF5B}"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EB0F-E383-4FEF-A94D-2C31C8E9BF5B}" type="slidenum">
              <a:rPr lang="en-US" smtClean="0"/>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EB0F-E383-4FEF-A94D-2C31C8E9BF5B}" type="slidenum">
              <a:rPr lang="en-US" smtClean="0"/>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EB0F-E383-4FEF-A94D-2C31C8E9BF5B}" type="slidenum">
              <a:rPr lang="en-US" smtClean="0"/>
              <a:pPr/>
              <a:t>16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EB0F-E383-4FEF-A94D-2C31C8E9BF5B}"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EB0F-E383-4FEF-A94D-2C31C8E9BF5B}"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EB0F-E383-4FEF-A94D-2C31C8E9BF5B}"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EB0F-E383-4FEF-A94D-2C31C8E9BF5B}"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EB0F-E383-4FEF-A94D-2C31C8E9BF5B}"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EB0F-E383-4FEF-A94D-2C31C8E9BF5B}"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EB0F-E383-4FEF-A94D-2C31C8E9BF5B}"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6EB0F-E383-4FEF-A94D-2C31C8E9BF5B}"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914400" y="1295400"/>
            <a:ext cx="7391400"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dirty="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b="1" kern="1200"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defRPr>
            </a:lvl1pPr>
          </a:lstStyle>
          <a:p>
            <a:r>
              <a:rPr lang="en-US" dirty="0" smtClean="0"/>
              <a:t>Click to edit Master title style</a:t>
            </a:r>
            <a:endParaRPr dirty="0"/>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C8E8001B-3F12-46DC-8C19-360F1B4FE0E9}" type="datetime1">
              <a:rPr lang="en-US" smtClean="0"/>
              <a:t>08/14/2014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FFB18A-836E-6D49-ADE8-7E4859C71F7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A50447-F232-4FA4-AB50-9321E6C6D481}" type="datetime1">
              <a:rPr lang="en-US" smtClean="0"/>
              <a:t>08/14/2014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BC370A-8FCE-4E0A-B91F-B6805B5F6B9B}" type="slidenum">
              <a:rPr lang="en-US" smtClean="0"/>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5E69EF6-73F3-45E2-BF86-7521FCDC972D}" type="datetime1">
              <a:rPr lang="en-US" smtClean="0"/>
              <a:t>08/14/2014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BC370A-8FCE-4E0A-B91F-B6805B5F6B9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704653C-68CE-465B-BBB4-2267B8916516}" type="datetime1">
              <a:rPr lang="en-US" smtClean="0"/>
              <a:t>08/14/2014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BC370A-8FCE-4E0A-B91F-B6805B5F6B9B}"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5BBC370A-8FCE-4E0A-B91F-B6805B5F6B9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lvl1pPr>
              <a:defRPr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defRPr>
            </a:lvl1pPr>
          </a:lstStyle>
          <a:p>
            <a:r>
              <a:rPr lang="en-US" dirty="0" smtClean="0"/>
              <a:t>Click to edit Master title style</a:t>
            </a:r>
            <a:endParaRP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BE2BD54-1F9D-40AF-83C1-2D3A42C562A8}" type="datetime1">
              <a:rPr lang="en-US" smtClean="0"/>
              <a:t>08/14/2014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1400"/>
            </a:lvl1pPr>
          </a:lstStyle>
          <a:p>
            <a:fld id="{5BBC370A-8FCE-4E0A-B91F-B6805B5F6B9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26E9A05E-D4ED-42C9-B0C1-35E671B9A097}" type="datetime1">
              <a:rPr lang="en-US" smtClean="0"/>
              <a:t>08/14/2014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BC370A-8FCE-4E0A-B91F-B6805B5F6B9B}" type="slidenum">
              <a:rPr lang="en-US" smtClean="0"/>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7BC823-2B50-4E57-9462-11A9DB14E265}" type="datetime1">
              <a:rPr lang="en-US" smtClean="0"/>
              <a:t>08/14/2014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BC370A-8FCE-4E0A-B91F-B6805B5F6B9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B6AF0C2-5DB0-482B-A0B3-9F75A0D8A606}" type="datetime1">
              <a:rPr lang="en-US" smtClean="0"/>
              <a:t>08/14/2014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BC370A-8FCE-4E0A-B91F-B6805B5F6B9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DB30C672-CA5B-4712-90B1-C975656806ED}" type="datetime1">
              <a:rPr lang="en-US" smtClean="0"/>
              <a:t>08/14/2014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BBC370A-8FCE-4E0A-B91F-B6805B5F6B9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DE5CC2A-D15B-4B90-998A-845E2A865F45}" type="datetime1">
              <a:rPr lang="en-US" smtClean="0"/>
              <a:t>08/14/2014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0FFB18A-836E-6D49-ADE8-7E4859C71F7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B39080-5CFA-4EF0-911F-20B40ADE5AEC}" type="datetime1">
              <a:rPr lang="en-US" smtClean="0"/>
              <a:t>08/14/2014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0FFB18A-836E-6D49-ADE8-7E4859C71F7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84D59E-8D48-42FD-9366-3373D1905498}" type="datetime1">
              <a:rPr lang="en-US" smtClean="0"/>
              <a:t>08/14/2014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BC370A-8FCE-4E0A-B91F-B6805B5F6B9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d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dirty="0" smtClean="0"/>
              <a:t>Click to edit Master title style</a:t>
            </a:r>
            <a:endParaRPr dirty="0"/>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71B2A094-56F8-4E82-99D9-82915A9C18E1}" type="datetime1">
              <a:rPr lang="en-US" smtClean="0"/>
              <a:t>08/14/2014</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5BBC370A-8FCE-4E0A-B91F-B6805B5F6B9B}" type="slidenum">
              <a:rPr lang="en-US" smtClean="0"/>
              <a:pPr/>
              <a:t>‹#›</a:t>
            </a:fld>
            <a:endParaRPr lang="en-US" dirty="0"/>
          </a:p>
        </p:txBody>
      </p:sp>
      <p:pic>
        <p:nvPicPr>
          <p:cNvPr id="8" name="Picture 7" descr="black otter swirl.ai"/>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15">
                <a:duotone>
                  <a:schemeClr val="accent1">
                    <a:shade val="45000"/>
                    <a:satMod val="135000"/>
                  </a:schemeClr>
                  <a:prstClr val="white"/>
                </a:duotone>
                <a:alphaModFix amt="34000"/>
              </a:blip>
              <a:srcRect l="18693" b="50000"/>
              <a:stretch>
                <a:fillRect/>
              </a:stretch>
            </p:blipFill>
          </mc:Choice>
          <mc:Fallback>
            <p:blipFill>
              <a:blip r:embed="rId16">
                <a:duotone>
                  <a:schemeClr val="accent1">
                    <a:shade val="45000"/>
                    <a:satMod val="135000"/>
                  </a:schemeClr>
                  <a:prstClr val="white"/>
                </a:duotone>
                <a:alphaModFix amt="34000"/>
              </a:blip>
              <a:srcRect l="18693" b="50000"/>
              <a:stretch>
                <a:fillRect/>
              </a:stretch>
            </p:blipFill>
          </mc:Fallback>
        </mc:AlternateContent>
        <p:spPr>
          <a:xfrm>
            <a:off x="0" y="3429000"/>
            <a:ext cx="4308764" cy="3429000"/>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696" r:id="rId13"/>
  </p:sldLayoutIdLst>
  <p:hf hdr="0" ftr="0" dt="0"/>
  <p:txStyles>
    <p:titleStyle>
      <a:lvl1pPr algn="ctr" defTabSz="914400" rtl="0" eaLnBrk="1" latinLnBrk="0" hangingPunct="1">
        <a:spcBef>
          <a:spcPct val="0"/>
        </a:spcBef>
        <a:buNone/>
        <a:defRPr sz="4600" b="1" kern="1200"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ksem@otpco.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ctrTitle"/>
          </p:nvPr>
        </p:nvSpPr>
        <p:spPr>
          <a:xfrm>
            <a:off x="447472" y="1295400"/>
            <a:ext cx="8297694" cy="3170099"/>
          </a:xfrm>
        </p:spPr>
        <p:txBody>
          <a:bodyPr wrap="square">
            <a:spAutoFit/>
          </a:bodyPr>
          <a:lstStyle/>
          <a:p>
            <a:pPr eaLnBrk="1" hangingPunct="1"/>
            <a:r>
              <a:rPr lang="en-US" sz="4500" b="1" cap="small" dirty="0" smtClean="0">
                <a:latin typeface="Arial" charset="0"/>
                <a:ea typeface="ＭＳ Ｐゴシック" pitchFamily="-108" charset="-128"/>
              </a:rPr>
              <a:t>Otter Tail Power Company</a:t>
            </a:r>
            <a:r>
              <a:rPr lang="en-US" sz="4400" b="1" dirty="0" smtClean="0">
                <a:latin typeface="Arial" charset="0"/>
                <a:ea typeface="ＭＳ Ｐゴシック" pitchFamily="-108" charset="-128"/>
              </a:rPr>
              <a:t/>
            </a:r>
            <a:br>
              <a:rPr lang="en-US" sz="4400" b="1" dirty="0" smtClean="0">
                <a:latin typeface="Arial" charset="0"/>
                <a:ea typeface="ＭＳ Ｐゴシック" pitchFamily="-108" charset="-128"/>
              </a:rPr>
            </a:br>
            <a:r>
              <a:rPr lang="en-US" sz="4200" b="1" dirty="0" smtClean="0">
                <a:latin typeface="Arial" charset="0"/>
                <a:ea typeface="ＭＳ Ｐゴシック" pitchFamily="-108" charset="-128"/>
              </a:rPr>
              <a:t>2013 Attachment O – True-up</a:t>
            </a:r>
            <a:br>
              <a:rPr lang="en-US" sz="4200" b="1" dirty="0" smtClean="0">
                <a:latin typeface="Arial" charset="0"/>
                <a:ea typeface="ＭＳ Ｐゴシック" pitchFamily="-108" charset="-128"/>
              </a:rPr>
            </a:br>
            <a:r>
              <a:rPr lang="en-US" sz="4200" b="1" dirty="0" smtClean="0">
                <a:latin typeface="Arial" charset="0"/>
                <a:ea typeface="ＭＳ Ｐゴシック" pitchFamily="-108" charset="-128"/>
              </a:rPr>
              <a:t>Customer Meeting</a:t>
            </a:r>
            <a:br>
              <a:rPr lang="en-US" sz="4200" b="1" dirty="0" smtClean="0">
                <a:latin typeface="Arial" charset="0"/>
                <a:ea typeface="ＭＳ Ｐゴシック" pitchFamily="-108" charset="-128"/>
              </a:rPr>
            </a:br>
            <a:r>
              <a:rPr lang="en-US" sz="3000" b="1" dirty="0" smtClean="0">
                <a:latin typeface="Arial" charset="0"/>
                <a:ea typeface="ＭＳ Ｐゴシック" pitchFamily="-108" charset="-128"/>
              </a:rPr>
              <a:t/>
            </a:r>
            <a:br>
              <a:rPr lang="en-US" sz="3000" b="1" dirty="0" smtClean="0">
                <a:latin typeface="Arial" charset="0"/>
                <a:ea typeface="ＭＳ Ｐゴシック" pitchFamily="-108" charset="-128"/>
              </a:rPr>
            </a:br>
            <a:r>
              <a:rPr lang="en-US" sz="3500" dirty="0" smtClean="0">
                <a:latin typeface="Arial" charset="0"/>
                <a:ea typeface="ＭＳ Ｐゴシック" pitchFamily="-108" charset="-128"/>
              </a:rPr>
              <a:t>August 15</a:t>
            </a:r>
            <a:r>
              <a:rPr lang="en-US" sz="3500" b="1" dirty="0" smtClean="0">
                <a:latin typeface="Arial" charset="0"/>
                <a:ea typeface="ＭＳ Ｐゴシック" pitchFamily="-108" charset="-128"/>
              </a:rPr>
              <a:t>,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title"/>
          </p:nvPr>
        </p:nvSpPr>
        <p:spPr>
          <a:xfrm>
            <a:off x="152757" y="162114"/>
            <a:ext cx="8701087" cy="1221587"/>
          </a:xfrm>
          <a:noFill/>
          <a:ln/>
          <a:effectLst/>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500" dirty="0">
                <a:latin typeface="Franklin Gothic Book" pitchFamily="34" charset="0"/>
                <a:ea typeface="ＭＳ Ｐゴシック" pitchFamily="-108" charset="-128"/>
              </a:rPr>
              <a:t>2</a:t>
            </a:r>
            <a:r>
              <a:rPr lang="en-US" sz="4500" dirty="0" smtClean="0">
                <a:latin typeface="Franklin Gothic Book" pitchFamily="34" charset="0"/>
                <a:ea typeface="ＭＳ Ｐゴシック" pitchFamily="-108" charset="-128"/>
              </a:rPr>
              <a:t>013 </a:t>
            </a:r>
            <a:r>
              <a:rPr lang="en-US" sz="4500" dirty="0" smtClean="0">
                <a:latin typeface="Franklin Gothic Book" pitchFamily="34" charset="0"/>
                <a:ea typeface="ＭＳ Ｐゴシック" pitchFamily="-108" charset="-128"/>
              </a:rPr>
              <a:t>Attachment O True-up</a:t>
            </a:r>
            <a:br>
              <a:rPr lang="en-US" sz="4500" dirty="0" smtClean="0">
                <a:latin typeface="Franklin Gothic Book" pitchFamily="34" charset="0"/>
                <a:ea typeface="ＭＳ Ｐゴシック" pitchFamily="-108" charset="-128"/>
              </a:rPr>
            </a:br>
            <a:r>
              <a:rPr lang="en-US" sz="4500" dirty="0" smtClean="0">
                <a:latin typeface="Franklin Gothic Book" pitchFamily="34" charset="0"/>
                <a:ea typeface="ＭＳ Ｐゴシック" pitchFamily="-108" charset="-128"/>
              </a:rPr>
              <a:t>Calculation</a:t>
            </a:r>
          </a:p>
        </p:txBody>
      </p:sp>
      <p:graphicFrame>
        <p:nvGraphicFramePr>
          <p:cNvPr id="8" name="Table 7"/>
          <p:cNvGraphicFramePr>
            <a:graphicFrameLocks noGrp="1"/>
          </p:cNvGraphicFramePr>
          <p:nvPr>
            <p:extLst>
              <p:ext uri="{D42A27DB-BD31-4B8C-83A1-F6EECF244321}">
                <p14:modId xmlns:p14="http://schemas.microsoft.com/office/powerpoint/2010/main" val="2284572052"/>
              </p:ext>
            </p:extLst>
          </p:nvPr>
        </p:nvGraphicFramePr>
        <p:xfrm>
          <a:off x="151988" y="1619646"/>
          <a:ext cx="8814148" cy="4319321"/>
        </p:xfrm>
        <a:graphic>
          <a:graphicData uri="http://schemas.openxmlformats.org/drawingml/2006/table">
            <a:tbl>
              <a:tblPr firstRow="1" firstCol="1">
                <a:tableStyleId>{6E25E649-3F16-4E02-A733-19D2CDBF48F0}</a:tableStyleId>
              </a:tblPr>
              <a:tblGrid>
                <a:gridCol w="1546738"/>
                <a:gridCol w="901810"/>
                <a:gridCol w="958467"/>
                <a:gridCol w="1112704"/>
                <a:gridCol w="881349"/>
                <a:gridCol w="3413080"/>
              </a:tblGrid>
              <a:tr h="161246">
                <a:tc>
                  <a:txBody>
                    <a:bodyPr/>
                    <a:lstStyle/>
                    <a:p>
                      <a:pPr algn="ctr" fontAlgn="ctr"/>
                      <a:r>
                        <a:rPr lang="en-US" sz="1300" u="none" strike="noStrike" dirty="0" smtClean="0"/>
                        <a:t>Attachment O </a:t>
                      </a:r>
                    </a:p>
                    <a:p>
                      <a:pPr algn="ctr" fontAlgn="ctr"/>
                      <a:r>
                        <a:rPr lang="en-US" sz="1300" u="none" strike="noStrike" dirty="0" smtClean="0"/>
                        <a:t>True-up Calculation</a:t>
                      </a:r>
                      <a:r>
                        <a:rPr lang="en-US" sz="1300" u="none" strike="noStrike" dirty="0"/>
                        <a:t> </a:t>
                      </a:r>
                      <a:endParaRPr lang="en-US" sz="1300" b="1" i="0" u="none" strike="noStrike" dirty="0">
                        <a:solidFill>
                          <a:srgbClr val="000000"/>
                        </a:solidFill>
                        <a:latin typeface="+mn-lt"/>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sz="1300" u="none" strike="noStrike" dirty="0" smtClean="0"/>
                        <a:t>2013 </a:t>
                      </a:r>
                    </a:p>
                    <a:p>
                      <a:pPr algn="ctr" fontAlgn="ctr"/>
                      <a:r>
                        <a:rPr lang="en-US" sz="1300" u="none" strike="noStrike" dirty="0" smtClean="0"/>
                        <a:t>Actual</a:t>
                      </a:r>
                      <a:endParaRPr lang="en-US" sz="1300" b="1" i="0" u="none" strike="noStrike" dirty="0">
                        <a:solidFill>
                          <a:srgbClr val="000000"/>
                        </a:solidFill>
                        <a:latin typeface="+mn-lt"/>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sz="1300" u="none" strike="noStrike" dirty="0" smtClean="0"/>
                        <a:t>2013</a:t>
                      </a:r>
                      <a:r>
                        <a:rPr lang="en-US" sz="1300" u="none" strike="noStrike" baseline="0" dirty="0" smtClean="0"/>
                        <a:t> </a:t>
                      </a:r>
                      <a:endParaRPr lang="en-US" sz="1300" u="none" strike="noStrike" dirty="0" smtClean="0"/>
                    </a:p>
                    <a:p>
                      <a:pPr algn="ctr" fontAlgn="ctr"/>
                      <a:r>
                        <a:rPr lang="en-US" sz="1300" u="none" strike="noStrike" dirty="0" smtClean="0"/>
                        <a:t>Projected</a:t>
                      </a:r>
                      <a:endParaRPr lang="en-US" sz="1300" b="1" i="0" u="none" strike="noStrike" dirty="0">
                        <a:solidFill>
                          <a:srgbClr val="000000"/>
                        </a:solidFill>
                        <a:latin typeface="+mn-lt"/>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sz="1300" u="none" strike="noStrike" dirty="0"/>
                        <a:t>$ Change</a:t>
                      </a:r>
                      <a:endParaRPr lang="en-US" sz="1300" b="1" i="0" u="none" strike="noStrike" dirty="0">
                        <a:solidFill>
                          <a:srgbClr val="000000"/>
                        </a:solidFill>
                        <a:latin typeface="+mn-lt"/>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sz="1300" u="none" strike="noStrike" dirty="0"/>
                        <a:t>% Change</a:t>
                      </a:r>
                      <a:endParaRPr lang="en-US" sz="1300" b="1" i="0" u="none" strike="noStrike" dirty="0">
                        <a:solidFill>
                          <a:srgbClr val="000000"/>
                        </a:solidFill>
                        <a:latin typeface="+mn-lt"/>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sz="1300" u="none" strike="noStrike" dirty="0"/>
                        <a:t>Explanation</a:t>
                      </a:r>
                      <a:endParaRPr lang="en-US" sz="1300" b="1" i="0" u="none" strike="noStrike" dirty="0">
                        <a:solidFill>
                          <a:srgbClr val="000000"/>
                        </a:solidFill>
                        <a:latin typeface="+mn-lt"/>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640080">
                <a:tc>
                  <a:txBody>
                    <a:bodyPr/>
                    <a:lstStyle/>
                    <a:p>
                      <a:pPr algn="ctr" fontAlgn="ctr"/>
                      <a:r>
                        <a:rPr lang="en-US" sz="1300" b="1" i="0" u="none" strike="noStrike" dirty="0" smtClean="0">
                          <a:solidFill>
                            <a:schemeClr val="bg1"/>
                          </a:solidFill>
                          <a:effectLst/>
                          <a:latin typeface="+mn-lt"/>
                        </a:rPr>
                        <a:t>ATRR True-up</a:t>
                      </a:r>
                      <a:endParaRPr lang="en-US" sz="1300" b="1" i="0" u="none" strike="noStrike" dirty="0">
                        <a:solidFill>
                          <a:schemeClr val="bg1"/>
                        </a:solidFill>
                        <a:effectLst/>
                        <a:latin typeface="+mn-lt"/>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fontAlgn="ctr"/>
                      <a:endParaRPr lang="en-US" sz="1300" b="0" i="0" u="none" strike="noStrike" dirty="0">
                        <a:solidFill>
                          <a:schemeClr val="tx1"/>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sz="1300" b="0" i="0" u="none" strike="noStrike" dirty="0">
                        <a:solidFill>
                          <a:schemeClr val="tx1"/>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baseline="0" dirty="0" smtClean="0">
                          <a:solidFill>
                            <a:srgbClr val="000000"/>
                          </a:solidFill>
                          <a:effectLst/>
                          <a:latin typeface="+mn-lt"/>
                        </a:rPr>
                        <a:t>$245,210</a:t>
                      </a:r>
                      <a:r>
                        <a:rPr lang="en-US" sz="1300" b="0" i="0" u="none" strike="noStrike" baseline="0" dirty="0">
                          <a:solidFill>
                            <a:srgbClr val="000000"/>
                          </a:solidFill>
                          <a:effectLst/>
                          <a:latin typeface="+mn-lt"/>
                        </a:rPr>
                        <a:t> </a:t>
                      </a: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sz="1300" b="0" i="0" u="none" strike="noStrike" dirty="0">
                        <a:solidFill>
                          <a:srgbClr val="00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300" b="0" i="0" u="none" strike="noStrike" baseline="0" dirty="0" smtClean="0">
                          <a:solidFill>
                            <a:srgbClr val="000000"/>
                          </a:solidFill>
                          <a:effectLst/>
                          <a:latin typeface="+mn-lt"/>
                        </a:rPr>
                        <a:t>From “Net Revenue Requirement” line on previous slide. </a:t>
                      </a:r>
                      <a:endParaRPr lang="en-US" sz="1300" b="0" i="0" u="none" strike="noStrike" baseline="0" dirty="0">
                        <a:solidFill>
                          <a:srgbClr val="000000"/>
                        </a:solidFill>
                        <a:effectLst/>
                        <a:latin typeface="+mn-lt"/>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0080">
                <a:tc>
                  <a:txBody>
                    <a:bodyPr/>
                    <a:lstStyle/>
                    <a:p>
                      <a:pPr algn="ctr" fontAlgn="b"/>
                      <a:r>
                        <a:rPr lang="en-US" sz="1300" b="1" i="0" u="none" strike="noStrike" dirty="0" smtClean="0">
                          <a:solidFill>
                            <a:schemeClr val="bg1"/>
                          </a:solidFill>
                          <a:effectLst/>
                          <a:latin typeface="+mn-lt"/>
                        </a:rPr>
                        <a:t>Divisor</a:t>
                      </a:r>
                      <a:endParaRPr lang="en-US" sz="1300" b="1" i="0" u="none" strike="noStrike" dirty="0">
                        <a:solidFill>
                          <a:schemeClr val="bg1"/>
                        </a:solidFill>
                        <a:effectLst/>
                        <a:latin typeface="+mn-lt"/>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300" b="0" i="0" u="none" strike="noStrike" baseline="0" dirty="0" smtClean="0">
                          <a:solidFill>
                            <a:schemeClr val="tx1"/>
                          </a:solidFill>
                          <a:effectLst/>
                          <a:latin typeface="+mn-lt"/>
                        </a:rPr>
                        <a:t>$704,697</a:t>
                      </a:r>
                      <a:endParaRPr lang="en-US" sz="1300" b="0" i="0" u="none" strike="noStrike" baseline="0" dirty="0">
                        <a:solidFill>
                          <a:schemeClr val="tx1"/>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b"/>
                      <a:r>
                        <a:rPr lang="en-US" sz="1300" b="0" i="0" u="none" strike="noStrike" baseline="0" dirty="0" smtClean="0">
                          <a:solidFill>
                            <a:schemeClr val="tx1"/>
                          </a:solidFill>
                          <a:effectLst/>
                          <a:latin typeface="+mn-lt"/>
                        </a:rPr>
                        <a:t>$670,317</a:t>
                      </a:r>
                      <a:endParaRPr lang="en-US" sz="1300" b="0" i="0" u="none" strike="noStrike" baseline="0" dirty="0">
                        <a:solidFill>
                          <a:schemeClr val="tx1"/>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b"/>
                      <a:r>
                        <a:rPr lang="en-US" sz="1300" b="0" i="0" u="none" strike="noStrike" baseline="0" dirty="0" smtClean="0">
                          <a:solidFill>
                            <a:srgbClr val="FF0000"/>
                          </a:solidFill>
                          <a:effectLst/>
                          <a:latin typeface="+mn-lt"/>
                        </a:rPr>
                        <a:t>$(34,380)</a:t>
                      </a:r>
                      <a:endParaRPr lang="en-US" sz="1300" b="0" i="0" u="none" strike="noStrike" baseline="0" dirty="0">
                        <a:solidFill>
                          <a:srgbClr val="FF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b"/>
                      <a:r>
                        <a:rPr lang="en-US" sz="1300" b="0" i="0" u="none" strike="noStrike" baseline="0" dirty="0" smtClean="0">
                          <a:solidFill>
                            <a:srgbClr val="FF0000"/>
                          </a:solidFill>
                          <a:effectLst/>
                          <a:latin typeface="+mn-lt"/>
                        </a:rPr>
                        <a:t>(5.13%)</a:t>
                      </a:r>
                      <a:endParaRPr lang="en-US" sz="1300" b="0" i="0" u="none" strike="noStrike" dirty="0">
                        <a:solidFill>
                          <a:srgbClr val="FF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en-US" sz="1300" b="0" i="0" u="none" strike="noStrike" dirty="0" smtClean="0">
                          <a:solidFill>
                            <a:srgbClr val="000000"/>
                          </a:solidFill>
                          <a:effectLst/>
                          <a:latin typeface="+mn-lt"/>
                        </a:rPr>
                        <a:t>From </a:t>
                      </a:r>
                      <a:r>
                        <a:rPr lang="en-US" sz="1300" b="0" i="0" u="none" strike="noStrike" dirty="0" smtClean="0">
                          <a:solidFill>
                            <a:srgbClr val="000000"/>
                          </a:solidFill>
                          <a:effectLst/>
                          <a:latin typeface="+mn-lt"/>
                        </a:rPr>
                        <a:t>FERC</a:t>
                      </a:r>
                      <a:r>
                        <a:rPr lang="en-US" sz="1300" b="0" i="0" u="none" strike="noStrike" baseline="0" dirty="0" smtClean="0">
                          <a:solidFill>
                            <a:srgbClr val="000000"/>
                          </a:solidFill>
                          <a:effectLst/>
                          <a:latin typeface="+mn-lt"/>
                        </a:rPr>
                        <a:t> Form 1</a:t>
                      </a:r>
                      <a:endParaRPr lang="en-US" sz="1300" b="0" i="0" u="none" strike="noStrike" dirty="0">
                        <a:solidFill>
                          <a:srgbClr val="000000"/>
                        </a:solidFill>
                        <a:effectLst/>
                        <a:latin typeface="+mn-lt"/>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643366">
                <a:tc>
                  <a:txBody>
                    <a:bodyPr/>
                    <a:lstStyle/>
                    <a:p>
                      <a:pPr algn="ctr" fontAlgn="ctr"/>
                      <a:r>
                        <a:rPr lang="en-US" sz="1300" b="1" i="0" u="none" strike="noStrike" dirty="0" smtClean="0">
                          <a:solidFill>
                            <a:schemeClr val="bg1"/>
                          </a:solidFill>
                          <a:effectLst/>
                          <a:latin typeface="+mn-lt"/>
                        </a:rPr>
                        <a:t>Projected Cost ($/kW/</a:t>
                      </a:r>
                      <a:r>
                        <a:rPr lang="en-US" sz="1300" b="1" i="0" u="none" strike="noStrike" dirty="0" err="1" smtClean="0">
                          <a:solidFill>
                            <a:schemeClr val="bg1"/>
                          </a:solidFill>
                          <a:effectLst/>
                          <a:latin typeface="+mn-lt"/>
                        </a:rPr>
                        <a:t>Yr</a:t>
                      </a:r>
                      <a:r>
                        <a:rPr lang="en-US" sz="1300" b="1" i="0" u="none" strike="noStrike" dirty="0" smtClean="0">
                          <a:solidFill>
                            <a:schemeClr val="bg1"/>
                          </a:solidFill>
                          <a:effectLst/>
                          <a:latin typeface="+mn-lt"/>
                        </a:rPr>
                        <a:t>)</a:t>
                      </a:r>
                      <a:endParaRPr lang="en-US" sz="1300" b="1" i="0" u="none" strike="noStrike" dirty="0">
                        <a:solidFill>
                          <a:schemeClr val="bg1"/>
                        </a:solidFill>
                        <a:effectLst/>
                        <a:latin typeface="+mn-lt"/>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sz="1300" b="0" i="0" u="none" strike="noStrike" dirty="0">
                        <a:solidFill>
                          <a:schemeClr val="tx1"/>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ctr"/>
                      <a:endParaRPr lang="en-US" sz="1300" b="0" i="0" u="none" strike="noStrike" dirty="0">
                        <a:solidFill>
                          <a:schemeClr val="tx1"/>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ctr"/>
                      <a:r>
                        <a:rPr lang="en-US" sz="1300" b="0" i="0" u="none" strike="noStrike" baseline="0" dirty="0" smtClean="0">
                          <a:solidFill>
                            <a:srgbClr val="000000"/>
                          </a:solidFill>
                          <a:effectLst/>
                          <a:latin typeface="+mn-lt"/>
                        </a:rPr>
                        <a:t>$33.484</a:t>
                      </a:r>
                      <a:endParaRPr lang="en-US" sz="1300" b="0" i="0" u="none" strike="noStrike" baseline="0" dirty="0">
                        <a:solidFill>
                          <a:srgbClr val="00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ctr"/>
                      <a:endParaRPr lang="en-US" sz="1300" b="0" i="0" u="none" strike="noStrike" dirty="0">
                        <a:solidFill>
                          <a:srgbClr val="00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en-US" sz="1300" b="0" i="0" u="none" strike="noStrike" dirty="0" smtClean="0">
                          <a:solidFill>
                            <a:srgbClr val="000000"/>
                          </a:solidFill>
                          <a:effectLst/>
                          <a:latin typeface="+mn-lt"/>
                        </a:rPr>
                        <a:t> From 2013 FLTY Attachment O Template</a:t>
                      </a:r>
                      <a:r>
                        <a:rPr lang="en-US" sz="1300" b="0" i="0" u="none" strike="noStrike" baseline="0" dirty="0" smtClean="0">
                          <a:solidFill>
                            <a:srgbClr val="000000"/>
                          </a:solidFill>
                          <a:effectLst/>
                          <a:latin typeface="+mn-lt"/>
                        </a:rPr>
                        <a:t> </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86020">
                <a:tc>
                  <a:txBody>
                    <a:bodyPr/>
                    <a:lstStyle/>
                    <a:p>
                      <a:pPr algn="ctr" fontAlgn="ctr"/>
                      <a:r>
                        <a:rPr lang="en-US" sz="1300" b="1" i="0" u="none" strike="noStrike" dirty="0" smtClean="0">
                          <a:solidFill>
                            <a:schemeClr val="bg1"/>
                          </a:solidFill>
                          <a:effectLst/>
                          <a:latin typeface="+mn-lt"/>
                        </a:rPr>
                        <a:t>Divisor True-up</a:t>
                      </a:r>
                      <a:endParaRPr lang="en-US" sz="1300" b="1" i="0" u="none" strike="noStrike" dirty="0">
                        <a:solidFill>
                          <a:schemeClr val="bg1"/>
                        </a:solidFill>
                        <a:effectLst/>
                        <a:latin typeface="+mn-lt"/>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sz="1300" b="0" i="0" u="none" strike="noStrike" dirty="0">
                        <a:solidFill>
                          <a:schemeClr val="tx1"/>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ctr"/>
                      <a:endParaRPr lang="en-US" sz="1300" b="0" i="0" u="none" strike="noStrike" dirty="0">
                        <a:solidFill>
                          <a:schemeClr val="tx1"/>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ctr"/>
                      <a:r>
                        <a:rPr lang="en-US" sz="1300" b="0" i="0" u="none" strike="noStrike" baseline="0" dirty="0" smtClean="0">
                          <a:solidFill>
                            <a:srgbClr val="FF0000"/>
                          </a:solidFill>
                          <a:effectLst/>
                          <a:latin typeface="+mn-lt"/>
                        </a:rPr>
                        <a:t>$(1,151,185)</a:t>
                      </a:r>
                      <a:endParaRPr lang="en-US" sz="1300" b="0" i="0" u="none" strike="noStrike" baseline="0" dirty="0">
                        <a:solidFill>
                          <a:srgbClr val="FF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ctr"/>
                      <a:endParaRPr lang="en-US" sz="1300" b="0" i="0" u="none" strike="noStrike" dirty="0">
                        <a:solidFill>
                          <a:srgbClr val="00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en-US" sz="1300" b="0" i="0" u="none" strike="noStrike" dirty="0" smtClean="0">
                          <a:solidFill>
                            <a:srgbClr val="000000"/>
                          </a:solidFill>
                          <a:effectLst/>
                          <a:latin typeface="+mn-lt"/>
                        </a:rPr>
                        <a:t> = Divisor x Projected</a:t>
                      </a:r>
                      <a:r>
                        <a:rPr lang="en-US" sz="1300" b="0" i="0" u="none" strike="noStrike" baseline="0" dirty="0" smtClean="0">
                          <a:solidFill>
                            <a:srgbClr val="000000"/>
                          </a:solidFill>
                          <a:effectLst/>
                          <a:latin typeface="+mn-lt"/>
                        </a:rPr>
                        <a:t> Cost ($/kW/</a:t>
                      </a:r>
                      <a:r>
                        <a:rPr lang="en-US" sz="1300" b="0" i="0" u="none" strike="noStrike" baseline="0" dirty="0" err="1" smtClean="0">
                          <a:solidFill>
                            <a:srgbClr val="000000"/>
                          </a:solidFill>
                          <a:effectLst/>
                          <a:latin typeface="+mn-lt"/>
                        </a:rPr>
                        <a:t>Yr</a:t>
                      </a:r>
                      <a:r>
                        <a:rPr lang="en-US" sz="1300" b="0" i="0" u="none" strike="noStrike" baseline="0" dirty="0" smtClean="0">
                          <a:solidFill>
                            <a:srgbClr val="000000"/>
                          </a:solidFill>
                          <a:effectLst/>
                          <a:latin typeface="+mn-lt"/>
                        </a:rPr>
                        <a:t>)</a:t>
                      </a:r>
                      <a:endParaRPr lang="en-US" sz="1300" b="0" i="0" u="none" strike="noStrike" dirty="0">
                        <a:solidFill>
                          <a:srgbClr val="000000"/>
                        </a:solidFill>
                        <a:effectLst/>
                        <a:latin typeface="+mn-lt"/>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74320">
                <a:tc>
                  <a:txBody>
                    <a:bodyPr/>
                    <a:lstStyle/>
                    <a:p>
                      <a:pPr algn="ctr" fontAlgn="b"/>
                      <a:r>
                        <a:rPr lang="en-US" sz="1300" b="1" i="0" u="none" strike="noStrike" dirty="0" smtClean="0">
                          <a:solidFill>
                            <a:schemeClr val="bg1"/>
                          </a:solidFill>
                          <a:effectLst/>
                          <a:latin typeface="+mn-lt"/>
                        </a:rPr>
                        <a:t>Total Principal </a:t>
                      </a:r>
                    </a:p>
                    <a:p>
                      <a:pPr algn="ctr" fontAlgn="b"/>
                      <a:r>
                        <a:rPr lang="en-US" sz="1300" b="1" i="0" u="none" strike="noStrike" dirty="0" smtClean="0">
                          <a:solidFill>
                            <a:schemeClr val="bg1"/>
                          </a:solidFill>
                          <a:effectLst/>
                          <a:latin typeface="+mn-lt"/>
                        </a:rPr>
                        <a:t>True-up</a:t>
                      </a:r>
                    </a:p>
                    <a:p>
                      <a:pPr algn="ctr" fontAlgn="b"/>
                      <a:endParaRPr lang="en-US" sz="1300" b="1" i="0" u="none" strike="noStrike" dirty="0">
                        <a:solidFill>
                          <a:schemeClr val="bg1"/>
                        </a:solidFill>
                        <a:effectLst/>
                        <a:latin typeface="+mn-lt"/>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300" b="0" i="0" u="none" strike="noStrike" dirty="0">
                        <a:solidFill>
                          <a:schemeClr val="tx1"/>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b"/>
                      <a:endParaRPr lang="en-US" sz="1300" b="0" i="0" u="none" strike="noStrike" dirty="0">
                        <a:solidFill>
                          <a:schemeClr val="tx1"/>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b"/>
                      <a:r>
                        <a:rPr lang="en-US" sz="1300" b="0" i="0" u="none" strike="noStrike" baseline="0" dirty="0" smtClean="0">
                          <a:solidFill>
                            <a:srgbClr val="FF0000"/>
                          </a:solidFill>
                          <a:effectLst/>
                          <a:latin typeface="+mn-lt"/>
                        </a:rPr>
                        <a:t>$(905,975)</a:t>
                      </a:r>
                      <a:endParaRPr lang="en-US" sz="1300" b="0" i="0" u="none" strike="noStrike" baseline="0" dirty="0">
                        <a:solidFill>
                          <a:srgbClr val="FF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b"/>
                      <a:endParaRPr lang="en-US" sz="1300" b="0" i="0" u="none" strike="noStrike" dirty="0">
                        <a:solidFill>
                          <a:srgbClr val="00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en-US" sz="1300" b="0" i="0" u="none" strike="noStrike" baseline="0" dirty="0" smtClean="0">
                          <a:solidFill>
                            <a:srgbClr val="000000"/>
                          </a:solidFill>
                          <a:effectLst/>
                          <a:latin typeface="+mn-lt"/>
                        </a:rPr>
                        <a:t> = ATRR + Divisor True-up Amounts</a:t>
                      </a:r>
                      <a:endParaRPr lang="en-US" sz="1300" b="0" i="0" u="none" strike="noStrike" baseline="0" dirty="0">
                        <a:solidFill>
                          <a:srgbClr val="000000"/>
                        </a:solidFill>
                        <a:effectLst/>
                        <a:latin typeface="+mn-lt"/>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65760">
                <a:tc>
                  <a:txBody>
                    <a:bodyPr/>
                    <a:lstStyle/>
                    <a:p>
                      <a:pPr algn="ctr" fontAlgn="ctr"/>
                      <a:r>
                        <a:rPr lang="en-US" sz="1300" b="1" i="0" u="none" strike="noStrike" dirty="0" smtClean="0">
                          <a:solidFill>
                            <a:schemeClr val="bg1"/>
                          </a:solidFill>
                          <a:effectLst/>
                          <a:latin typeface="+mn-lt"/>
                        </a:rPr>
                        <a:t>Interest on True-up</a:t>
                      </a:r>
                      <a:endParaRPr lang="en-US" sz="1300" b="1" i="0" u="none" strike="noStrike" dirty="0">
                        <a:solidFill>
                          <a:schemeClr val="bg1"/>
                        </a:solidFill>
                        <a:effectLst/>
                        <a:latin typeface="+mn-lt"/>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sz="1300" b="0" i="0" u="none" strike="noStrike" dirty="0">
                        <a:solidFill>
                          <a:schemeClr val="tx1"/>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ctr"/>
                      <a:endParaRPr lang="en-US" sz="1300" b="0" i="0" u="none" strike="noStrike" dirty="0">
                        <a:solidFill>
                          <a:schemeClr val="tx1"/>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ctr"/>
                      <a:r>
                        <a:rPr lang="en-US" sz="1300" b="0" i="0" u="none" strike="noStrike" baseline="0" dirty="0" smtClean="0">
                          <a:solidFill>
                            <a:srgbClr val="FF0000"/>
                          </a:solidFill>
                          <a:effectLst/>
                          <a:latin typeface="+mn-lt"/>
                        </a:rPr>
                        <a:t>$(59,508)</a:t>
                      </a:r>
                      <a:endParaRPr lang="en-US" sz="1300" b="0" i="0" u="none" strike="noStrike" baseline="0" dirty="0">
                        <a:solidFill>
                          <a:srgbClr val="FF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ctr"/>
                      <a:endParaRPr lang="en-US" sz="1300" b="0" i="0" u="none" strike="noStrike" dirty="0">
                        <a:solidFill>
                          <a:srgbClr val="00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en-US" sz="1300" b="0" i="0" u="none" strike="noStrike" dirty="0" smtClean="0">
                          <a:solidFill>
                            <a:srgbClr val="000000"/>
                          </a:solidFill>
                          <a:effectLst/>
                          <a:latin typeface="+mn-lt"/>
                        </a:rPr>
                        <a:t> = </a:t>
                      </a:r>
                      <a:r>
                        <a:rPr lang="en-US" sz="1300" b="0" i="0" u="none" strike="noStrike" dirty="0" err="1" smtClean="0">
                          <a:solidFill>
                            <a:srgbClr val="000000"/>
                          </a:solidFill>
                          <a:effectLst/>
                          <a:latin typeface="+mn-lt"/>
                        </a:rPr>
                        <a:t>Avg</a:t>
                      </a:r>
                      <a:r>
                        <a:rPr lang="en-US" sz="1300" b="0" i="0" u="none" strike="noStrike" dirty="0" smtClean="0">
                          <a:solidFill>
                            <a:srgbClr val="000000"/>
                          </a:solidFill>
                          <a:effectLst/>
                          <a:latin typeface="+mn-lt"/>
                        </a:rPr>
                        <a:t> Monthly FERC Interest Rate on Refunds x Principal True-up</a:t>
                      </a:r>
                      <a:endParaRPr lang="en-US" sz="1300" b="0" i="0" u="none" strike="noStrike" dirty="0">
                        <a:solidFill>
                          <a:srgbClr val="000000"/>
                        </a:solidFill>
                        <a:effectLst/>
                        <a:latin typeface="+mn-lt"/>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65760">
                <a:tc>
                  <a:txBody>
                    <a:bodyPr/>
                    <a:lstStyle/>
                    <a:p>
                      <a:pPr algn="ctr" fontAlgn="ctr"/>
                      <a:r>
                        <a:rPr lang="en-US" sz="1300" b="1" i="0" u="none" strike="noStrike" dirty="0" smtClean="0">
                          <a:solidFill>
                            <a:schemeClr val="bg1"/>
                          </a:solidFill>
                          <a:effectLst/>
                          <a:latin typeface="+mn-lt"/>
                        </a:rPr>
                        <a:t>Total Principal</a:t>
                      </a:r>
                      <a:r>
                        <a:rPr lang="en-US" sz="1300" b="1" i="0" u="none" strike="noStrike" baseline="0" dirty="0" smtClean="0">
                          <a:solidFill>
                            <a:schemeClr val="bg1"/>
                          </a:solidFill>
                          <a:effectLst/>
                          <a:latin typeface="+mn-lt"/>
                        </a:rPr>
                        <a:t> and Interest True-up</a:t>
                      </a:r>
                      <a:endParaRPr lang="en-US" sz="1300" b="1" i="0" u="none" strike="noStrike" dirty="0">
                        <a:solidFill>
                          <a:schemeClr val="bg1"/>
                        </a:solidFill>
                        <a:effectLst/>
                        <a:latin typeface="+mn-lt"/>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fontAlgn="ctr"/>
                      <a:endParaRPr lang="en-US" sz="1300" b="0" i="0" u="none" strike="noStrike" dirty="0">
                        <a:solidFill>
                          <a:srgbClr val="00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ctr"/>
                      <a:endParaRPr lang="en-US" sz="1300" b="0" i="0" u="none" strike="noStrike" dirty="0">
                        <a:solidFill>
                          <a:srgbClr val="00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ctr"/>
                      <a:r>
                        <a:rPr lang="en-US" sz="1300" b="0" i="0" u="none" strike="noStrike" baseline="0" dirty="0" smtClean="0">
                          <a:solidFill>
                            <a:srgbClr val="FF0000"/>
                          </a:solidFill>
                          <a:effectLst/>
                          <a:latin typeface="+mn-lt"/>
                        </a:rPr>
                        <a:t>$(965,483)</a:t>
                      </a:r>
                      <a:endParaRPr lang="en-US" sz="1300" b="0" i="0" u="none" strike="noStrike" baseline="0" dirty="0">
                        <a:solidFill>
                          <a:srgbClr val="FF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ctr"/>
                      <a:endParaRPr lang="en-US" sz="1300" b="0" i="0" u="none" strike="noStrike" dirty="0">
                        <a:solidFill>
                          <a:srgbClr val="00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en-US" sz="1300" b="0" i="0" u="none" strike="noStrike" dirty="0" smtClean="0">
                          <a:solidFill>
                            <a:srgbClr val="000000"/>
                          </a:solidFill>
                          <a:effectLst/>
                          <a:latin typeface="+mn-lt"/>
                        </a:rPr>
                        <a:t>To be Applied to 2015 FLTY Attachment O Calculation</a:t>
                      </a:r>
                      <a:endParaRPr lang="en-US" sz="1300" b="0" i="0" u="none" strike="noStrike" dirty="0">
                        <a:solidFill>
                          <a:srgbClr val="000000"/>
                        </a:solidFill>
                        <a:effectLst/>
                        <a:latin typeface="+mn-lt"/>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sp>
        <p:nvSpPr>
          <p:cNvPr id="6" name="Slide Number Placeholder 5"/>
          <p:cNvSpPr>
            <a:spLocks noGrp="1"/>
          </p:cNvSpPr>
          <p:nvPr>
            <p:ph type="sldNum" sz="quarter" idx="12"/>
          </p:nvPr>
        </p:nvSpPr>
        <p:spPr>
          <a:xfrm>
            <a:off x="7897906" y="6509839"/>
            <a:ext cx="990600" cy="365125"/>
          </a:xfrm>
        </p:spPr>
        <p:txBody>
          <a:bodyPr/>
          <a:lstStyle/>
          <a:p>
            <a:fld id="{5BBC370A-8FCE-4E0A-B91F-B6805B5F6B9B}" type="slidenum">
              <a:rPr lang="en-US" smtClean="0"/>
              <a:pPr/>
              <a:t>10</a:t>
            </a:fld>
            <a:endParaRPr lang="en-US" dirty="0"/>
          </a:p>
        </p:txBody>
      </p:sp>
    </p:spTree>
    <p:extLst>
      <p:ext uri="{BB962C8B-B14F-4D97-AF65-F5344CB8AC3E}">
        <p14:creationId xmlns:p14="http://schemas.microsoft.com/office/powerpoint/2010/main" val="15792671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title"/>
          </p:nvPr>
        </p:nvSpPr>
        <p:spPr>
          <a:xfrm>
            <a:off x="246063" y="-202591"/>
            <a:ext cx="8701087" cy="1143000"/>
          </a:xfrm>
          <a:noFill/>
          <a:ln/>
          <a:effectLst/>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500" dirty="0" smtClean="0">
                <a:latin typeface="Franklin Gothic Book" pitchFamily="34" charset="0"/>
                <a:ea typeface="ＭＳ Ｐゴシック" pitchFamily="-108" charset="-128"/>
              </a:rPr>
              <a:t>RATE SUMMARY</a:t>
            </a:r>
          </a:p>
        </p:txBody>
      </p:sp>
      <p:sp>
        <p:nvSpPr>
          <p:cNvPr id="5" name="Slide Number Placeholder 4"/>
          <p:cNvSpPr>
            <a:spLocks noGrp="1"/>
          </p:cNvSpPr>
          <p:nvPr>
            <p:ph type="sldNum" sz="quarter" idx="12"/>
          </p:nvPr>
        </p:nvSpPr>
        <p:spPr/>
        <p:txBody>
          <a:bodyPr/>
          <a:lstStyle/>
          <a:p>
            <a:fld id="{5BBC370A-8FCE-4E0A-B91F-B6805B5F6B9B}" type="slidenum">
              <a:rPr lang="en-US" smtClean="0"/>
              <a:pPr/>
              <a:t>11</a:t>
            </a:fld>
            <a:endParaRPr lang="en-US" dirty="0"/>
          </a:p>
        </p:txBody>
      </p:sp>
      <p:cxnSp>
        <p:nvCxnSpPr>
          <p:cNvPr id="6" name="Straight Connector 5"/>
          <p:cNvCxnSpPr/>
          <p:nvPr/>
        </p:nvCxnSpPr>
        <p:spPr>
          <a:xfrm>
            <a:off x="1938969" y="1410159"/>
            <a:ext cx="6257581" cy="187287"/>
          </a:xfrm>
          <a:prstGeom prst="line">
            <a:avLst/>
          </a:prstGeom>
          <a:ln w="34925" cmpd="sng">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624549" y="1707614"/>
            <a:ext cx="2655407" cy="369332"/>
          </a:xfrm>
          <a:prstGeom prst="rect">
            <a:avLst/>
          </a:prstGeom>
          <a:noFill/>
        </p:spPr>
        <p:txBody>
          <a:bodyPr wrap="none" rtlCol="0">
            <a:spAutoFit/>
          </a:bodyPr>
          <a:lstStyle/>
          <a:p>
            <a:r>
              <a:rPr lang="en-US" dirty="0" smtClean="0"/>
              <a:t>$0.11 or 3.9% Decrease</a:t>
            </a:r>
            <a:endParaRPr lang="en-US" dirty="0"/>
          </a:p>
        </p:txBody>
      </p:sp>
      <p:graphicFrame>
        <p:nvGraphicFramePr>
          <p:cNvPr id="10" name="Chart 9"/>
          <p:cNvGraphicFramePr>
            <a:graphicFrameLocks/>
          </p:cNvGraphicFramePr>
          <p:nvPr>
            <p:extLst>
              <p:ext uri="{D42A27DB-BD31-4B8C-83A1-F6EECF244321}">
                <p14:modId xmlns:p14="http://schemas.microsoft.com/office/powerpoint/2010/main" val="3578983953"/>
              </p:ext>
            </p:extLst>
          </p:nvPr>
        </p:nvGraphicFramePr>
        <p:xfrm>
          <a:off x="427946" y="1145626"/>
          <a:ext cx="8716054" cy="53135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333518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Total Transmission Revenue Requirement Breakdown</a:t>
            </a:r>
            <a:endParaRPr lang="en-US" sz="4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43899177"/>
              </p:ext>
            </p:extLst>
          </p:nvPr>
        </p:nvGraphicFramePr>
        <p:xfrm>
          <a:off x="549275" y="1600200"/>
          <a:ext cx="8042275"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5BBC370A-8FCE-4E0A-B91F-B6805B5F6B9B}" type="slidenum">
              <a:rPr lang="en-US" smtClean="0"/>
              <a:pPr/>
              <a:t>12</a:t>
            </a:fld>
            <a:endParaRPr lang="en-US" dirty="0"/>
          </a:p>
        </p:txBody>
      </p:sp>
    </p:spTree>
    <p:extLst>
      <p:ext uri="{BB962C8B-B14F-4D97-AF65-F5344CB8AC3E}">
        <p14:creationId xmlns:p14="http://schemas.microsoft.com/office/powerpoint/2010/main" val="28794052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2013 Transmission Projects</a:t>
            </a:r>
            <a:endParaRPr lang="en-US" dirty="0"/>
          </a:p>
        </p:txBody>
      </p:sp>
      <p:sp>
        <p:nvSpPr>
          <p:cNvPr id="4" name="Slide Number Placeholder 3"/>
          <p:cNvSpPr>
            <a:spLocks noGrp="1"/>
          </p:cNvSpPr>
          <p:nvPr>
            <p:ph type="sldNum" sz="quarter" idx="12"/>
          </p:nvPr>
        </p:nvSpPr>
        <p:spPr/>
        <p:txBody>
          <a:bodyPr/>
          <a:lstStyle/>
          <a:p>
            <a:fld id="{5BBC370A-8FCE-4E0A-B91F-B6805B5F6B9B}" type="slidenum">
              <a:rPr lang="en-US" sz="1400" smtClean="0"/>
              <a:pPr/>
              <a:t>13</a:t>
            </a:fld>
            <a:endParaRPr lang="en-US" sz="1400" dirty="0"/>
          </a:p>
        </p:txBody>
      </p:sp>
    </p:spTree>
    <p:extLst>
      <p:ext uri="{BB962C8B-B14F-4D97-AF65-F5344CB8AC3E}">
        <p14:creationId xmlns:p14="http://schemas.microsoft.com/office/powerpoint/2010/main" val="23798303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title"/>
          </p:nvPr>
        </p:nvSpPr>
        <p:spPr>
          <a:xfrm>
            <a:off x="246063" y="50800"/>
            <a:ext cx="8701087" cy="1143000"/>
          </a:xfrm>
          <a:noFill/>
          <a:ln/>
          <a:effectLst/>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500" dirty="0" smtClean="0">
                <a:latin typeface="Franklin Gothic Book" pitchFamily="34" charset="0"/>
                <a:ea typeface="ＭＳ Ｐゴシック" pitchFamily="-108" charset="-128"/>
              </a:rPr>
              <a:t>Attachment O Capital Projects: </a:t>
            </a:r>
            <a:br>
              <a:rPr lang="en-US" sz="3500" dirty="0" smtClean="0">
                <a:latin typeface="Franklin Gothic Book" pitchFamily="34" charset="0"/>
                <a:ea typeface="ＭＳ Ｐゴシック" pitchFamily="-108" charset="-128"/>
              </a:rPr>
            </a:br>
            <a:r>
              <a:rPr lang="en-US" sz="3500" dirty="0" smtClean="0">
                <a:latin typeface="Franklin Gothic Book" pitchFamily="34" charset="0"/>
                <a:ea typeface="ＭＳ Ｐゴシック" pitchFamily="-108" charset="-128"/>
              </a:rPr>
              <a:t>Transmission Line Projects &gt; $200K</a:t>
            </a:r>
          </a:p>
        </p:txBody>
      </p:sp>
      <p:sp>
        <p:nvSpPr>
          <p:cNvPr id="4" name="Slide Number Placeholder 3"/>
          <p:cNvSpPr>
            <a:spLocks noGrp="1"/>
          </p:cNvSpPr>
          <p:nvPr>
            <p:ph type="sldNum" sz="quarter" idx="12"/>
          </p:nvPr>
        </p:nvSpPr>
        <p:spPr/>
        <p:txBody>
          <a:bodyPr/>
          <a:lstStyle/>
          <a:p>
            <a:fld id="{5BBC370A-8FCE-4E0A-B91F-B6805B5F6B9B}" type="slidenum">
              <a:rPr lang="en-US" smtClean="0"/>
              <a:pPr/>
              <a:t>14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946464593"/>
              </p:ext>
            </p:extLst>
          </p:nvPr>
        </p:nvGraphicFramePr>
        <p:xfrm>
          <a:off x="189987" y="1282570"/>
          <a:ext cx="8747993" cy="5306477"/>
        </p:xfrm>
        <a:graphic>
          <a:graphicData uri="http://schemas.openxmlformats.org/drawingml/2006/table">
            <a:tbl>
              <a:tblPr firstRow="1" firstCol="1">
                <a:tableStyleId>{5C22544A-7EE6-4342-B048-85BDC9FD1C3A}</a:tableStyleId>
              </a:tblPr>
              <a:tblGrid>
                <a:gridCol w="2348903"/>
                <a:gridCol w="1163098"/>
                <a:gridCol w="1038688"/>
                <a:gridCol w="1170267"/>
                <a:gridCol w="899752"/>
                <a:gridCol w="2127285"/>
              </a:tblGrid>
              <a:tr h="712299">
                <a:tc>
                  <a:txBody>
                    <a:bodyPr/>
                    <a:lstStyle/>
                    <a:p>
                      <a:pPr algn="ctr" fontAlgn="b"/>
                      <a:r>
                        <a:rPr lang="en-US" sz="1300" u="none" strike="noStrike" dirty="0" smtClean="0"/>
                        <a:t>Project</a:t>
                      </a:r>
                      <a:endParaRPr lang="en-US" sz="1300" b="1" i="0" u="none" strike="noStrike" dirty="0">
                        <a:solidFill>
                          <a:schemeClr val="bg1"/>
                        </a:solidFill>
                        <a:latin typeface="Franklin Gothic Book" pitchFamily="34" charset="0"/>
                      </a:endParaRPr>
                    </a:p>
                  </a:txBody>
                  <a:tcPr anchor="ctr"/>
                </a:tc>
                <a:tc>
                  <a:txBody>
                    <a:bodyPr/>
                    <a:lstStyle/>
                    <a:p>
                      <a:pPr algn="ctr" fontAlgn="b"/>
                      <a:r>
                        <a:rPr lang="en-US" sz="1300" u="none" strike="noStrike" dirty="0" smtClean="0"/>
                        <a:t> Forecasted 2013 Capital Addition</a:t>
                      </a:r>
                      <a:endParaRPr lang="en-US" sz="1300" b="1" i="0" u="none" strike="noStrike" dirty="0">
                        <a:solidFill>
                          <a:schemeClr val="bg1"/>
                        </a:solidFill>
                        <a:latin typeface="Franklin Gothic Book" pitchFamily="34" charset="0"/>
                      </a:endParaRPr>
                    </a:p>
                  </a:txBody>
                  <a:tcPr anchor="ctr"/>
                </a:tc>
                <a:tc>
                  <a:txBody>
                    <a:bodyPr/>
                    <a:lstStyle/>
                    <a:p>
                      <a:pPr algn="ctr" fontAlgn="b"/>
                      <a:r>
                        <a:rPr lang="en-US" sz="1300" u="none" strike="noStrike" dirty="0" smtClean="0"/>
                        <a:t>Actual 2013 Capital Addition</a:t>
                      </a:r>
                      <a:endParaRPr lang="en-US" sz="1300" b="1" i="0" u="none" strike="noStrike" dirty="0">
                        <a:solidFill>
                          <a:schemeClr val="bg1"/>
                        </a:solidFill>
                        <a:latin typeface="Franklin Gothic Book" pitchFamily="34" charset="0"/>
                      </a:endParaRPr>
                    </a:p>
                  </a:txBody>
                  <a:tcPr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300" u="none" strike="noStrike" dirty="0" smtClean="0"/>
                        <a:t>$ Change</a:t>
                      </a:r>
                      <a:endParaRPr lang="en-US" sz="1300" b="1" i="0" u="none" strike="noStrike" dirty="0" smtClean="0">
                        <a:solidFill>
                          <a:schemeClr val="bg1"/>
                        </a:solidFill>
                        <a:latin typeface="Franklin Gothic Book" pitchFamily="34" charset="0"/>
                      </a:endParaRPr>
                    </a:p>
                  </a:txBody>
                  <a:tcPr anchor="ctr"/>
                </a:tc>
                <a:tc>
                  <a:txBody>
                    <a:bodyPr/>
                    <a:lstStyle/>
                    <a:p>
                      <a:pPr algn="ctr" fontAlgn="b"/>
                      <a:r>
                        <a:rPr lang="en-US" sz="1300" u="none" strike="noStrike" dirty="0" smtClean="0"/>
                        <a:t>% Variance</a:t>
                      </a:r>
                      <a:endParaRPr lang="en-US" sz="1300" b="1" i="0" u="none" strike="noStrike" dirty="0">
                        <a:solidFill>
                          <a:schemeClr val="bg1"/>
                        </a:solidFill>
                        <a:latin typeface="Franklin Gothic Book" pitchFamily="34" charset="0"/>
                      </a:endParaRPr>
                    </a:p>
                  </a:txBody>
                  <a:tcPr anchor="ctr"/>
                </a:tc>
                <a:tc>
                  <a:txBody>
                    <a:bodyPr/>
                    <a:lstStyle/>
                    <a:p>
                      <a:pPr algn="ctr" fontAlgn="b"/>
                      <a:r>
                        <a:rPr lang="en-US" sz="1300" b="1" i="0" u="none" strike="noStrike" dirty="0" smtClean="0">
                          <a:solidFill>
                            <a:schemeClr val="bg1"/>
                          </a:solidFill>
                          <a:latin typeface="Franklin Gothic Book" pitchFamily="34" charset="0"/>
                        </a:rPr>
                        <a:t>Reason for Variance</a:t>
                      </a:r>
                      <a:endParaRPr lang="en-US" sz="1300" b="1" i="0" u="none" strike="noStrike" dirty="0">
                        <a:solidFill>
                          <a:schemeClr val="bg1"/>
                        </a:solidFill>
                        <a:latin typeface="Franklin Gothic Book" pitchFamily="34" charset="0"/>
                      </a:endParaRPr>
                    </a:p>
                  </a:txBody>
                  <a:tcPr anchor="ctr"/>
                </a:tc>
              </a:tr>
              <a:tr h="439990">
                <a:tc>
                  <a:txBody>
                    <a:bodyPr/>
                    <a:lstStyle/>
                    <a:p>
                      <a:pPr algn="l" fontAlgn="b"/>
                      <a:r>
                        <a:rPr lang="en-US" sz="1300" b="0" u="none" strike="noStrike" dirty="0" smtClean="0">
                          <a:latin typeface="+mn-lt"/>
                        </a:rPr>
                        <a:t>Circuit Breaker Replacements</a:t>
                      </a:r>
                      <a:endParaRPr lang="en-US" sz="1300" b="0" i="0" u="none" strike="noStrike" dirty="0">
                        <a:solidFill>
                          <a:schemeClr val="bg1"/>
                        </a:solidFill>
                        <a:latin typeface="+mn-lt"/>
                      </a:endParaRPr>
                    </a:p>
                  </a:txBody>
                  <a:tcPr anchor="ctr"/>
                </a:tc>
                <a:tc>
                  <a:txBody>
                    <a:bodyPr/>
                    <a:lstStyle/>
                    <a:p>
                      <a:pPr algn="ctr" fontAlgn="b"/>
                      <a:r>
                        <a:rPr lang="en-US" sz="1300" u="none" strike="noStrike" dirty="0" smtClean="0">
                          <a:solidFill>
                            <a:schemeClr val="tx1"/>
                          </a:solidFill>
                          <a:latin typeface="+mn-lt"/>
                        </a:rPr>
                        <a:t>$300,000 </a:t>
                      </a:r>
                      <a:endParaRPr lang="en-US" sz="1300" b="0" i="0" u="none" strike="noStrike" dirty="0">
                        <a:solidFill>
                          <a:schemeClr val="tx1"/>
                        </a:solidFill>
                        <a:latin typeface="+mn-lt"/>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1300" u="none" strike="noStrike" dirty="0" smtClean="0">
                          <a:solidFill>
                            <a:schemeClr val="tx1"/>
                          </a:solidFill>
                          <a:latin typeface="+mn-lt"/>
                        </a:rPr>
                        <a:t>$342,593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1300" b="0" i="0" u="none" strike="noStrike" dirty="0" smtClean="0">
                          <a:solidFill>
                            <a:schemeClr val="tx1"/>
                          </a:solidFill>
                          <a:latin typeface="+mn-lt"/>
                        </a:rPr>
                        <a:t>$42,593</a:t>
                      </a:r>
                      <a:endParaRPr lang="en-US" sz="1300" b="0" i="0" u="none" strike="noStrike"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1300" b="0" i="0" u="none" strike="noStrike" dirty="0" smtClean="0">
                          <a:solidFill>
                            <a:schemeClr val="tx1"/>
                          </a:solidFill>
                          <a:latin typeface="+mn-lt"/>
                        </a:rPr>
                        <a:t>14.2%</a:t>
                      </a:r>
                      <a:endParaRPr lang="en-US" sz="1300" b="0" i="0" u="none" strike="noStrike"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tx1"/>
                          </a:solidFill>
                          <a:latin typeface="+mn-lt"/>
                        </a:rPr>
                        <a:t>Project scope changed to include 5 breaker replacements rather than 4</a:t>
                      </a:r>
                      <a:endParaRPr lang="en-US" sz="1100" b="0" i="0" u="none" strike="noStrike" dirty="0">
                        <a:solidFill>
                          <a:schemeClr val="tx1"/>
                        </a:solidFill>
                        <a:latin typeface="+mn-lt"/>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653626">
                <a:tc>
                  <a:txBody>
                    <a:bodyPr/>
                    <a:lstStyle/>
                    <a:p>
                      <a:pPr algn="l" fontAlgn="b"/>
                      <a:r>
                        <a:rPr lang="en-US" sz="1300" b="0" u="none" strike="noStrike" dirty="0" smtClean="0">
                          <a:latin typeface="+mn-lt"/>
                        </a:rPr>
                        <a:t>Rejected Pole Replacements</a:t>
                      </a:r>
                      <a:endParaRPr lang="en-US" sz="1300" b="0" i="0" u="none" strike="noStrike" dirty="0">
                        <a:solidFill>
                          <a:schemeClr val="bg1"/>
                        </a:solidFill>
                        <a:latin typeface="+mn-lt"/>
                      </a:endParaRPr>
                    </a:p>
                  </a:txBody>
                  <a:tcPr anchor="ctr"/>
                </a:tc>
                <a:tc>
                  <a:txBody>
                    <a:bodyPr/>
                    <a:lstStyle/>
                    <a:p>
                      <a:pPr algn="ctr" fontAlgn="b"/>
                      <a:r>
                        <a:rPr lang="en-US" sz="1300" u="none" strike="noStrike" dirty="0" smtClean="0">
                          <a:latin typeface="+mn-lt"/>
                        </a:rPr>
                        <a:t>$400,000 </a:t>
                      </a:r>
                      <a:endParaRPr lang="en-US" sz="1300" b="0" i="0" u="none" strike="noStrike" dirty="0">
                        <a:solidFill>
                          <a:schemeClr val="tx1"/>
                        </a:solidFill>
                        <a:latin typeface="+mn-lt"/>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300" u="none" strike="noStrike" dirty="0" smtClean="0">
                          <a:latin typeface="+mn-lt"/>
                        </a:rPr>
                        <a:t>$415,960 </a:t>
                      </a:r>
                      <a:endParaRPr lang="en-US" sz="1300" b="0" i="0" u="none" strike="noStrike"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300" b="0" i="0" u="none" strike="noStrike" dirty="0" smtClean="0">
                          <a:solidFill>
                            <a:schemeClr val="tx1"/>
                          </a:solidFill>
                          <a:latin typeface="+mn-lt"/>
                        </a:rPr>
                        <a:t>$15,960</a:t>
                      </a:r>
                      <a:endParaRPr lang="en-US" sz="1300" b="0" i="0" u="none" strike="noStrike"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300" u="none" strike="noStrike" dirty="0" smtClean="0">
                          <a:solidFill>
                            <a:schemeClr val="tx1"/>
                          </a:solidFill>
                          <a:latin typeface="+mn-lt"/>
                        </a:rPr>
                        <a:t>4.0%</a:t>
                      </a:r>
                      <a:endParaRPr lang="en-US" sz="1300" b="0" i="0" u="none" strike="noStrike"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tx1"/>
                          </a:solidFill>
                          <a:latin typeface="+mn-lt"/>
                        </a:rPr>
                        <a:t>Tracking close to forecast</a:t>
                      </a:r>
                      <a:endParaRPr lang="en-US" sz="1100" b="0" i="0" u="none" strike="noStrike" dirty="0">
                        <a:solidFill>
                          <a:schemeClr val="tx1"/>
                        </a:solidFill>
                        <a:latin typeface="+mn-lt"/>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5620">
                <a:tc>
                  <a:txBody>
                    <a:bodyPr/>
                    <a:lstStyle/>
                    <a:p>
                      <a:pPr algn="l" fontAlgn="b"/>
                      <a:r>
                        <a:rPr lang="en-US" sz="1300" b="0" i="0" u="none" strike="noStrike" dirty="0" smtClean="0">
                          <a:solidFill>
                            <a:schemeClr val="bg1"/>
                          </a:solidFill>
                          <a:latin typeface="+mn-lt"/>
                        </a:rPr>
                        <a:t>Jamestown</a:t>
                      </a:r>
                      <a:r>
                        <a:rPr lang="en-US" sz="1300" b="0" i="0" u="none" strike="noStrike" baseline="0" dirty="0" smtClean="0">
                          <a:solidFill>
                            <a:schemeClr val="bg1"/>
                          </a:solidFill>
                          <a:latin typeface="+mn-lt"/>
                        </a:rPr>
                        <a:t> – Edgeley – Oakes Line Rebuild</a:t>
                      </a:r>
                      <a:endParaRPr lang="en-US" sz="1300" b="0" i="0" u="none" strike="noStrike" dirty="0">
                        <a:solidFill>
                          <a:schemeClr val="bg1"/>
                        </a:solidFill>
                        <a:latin typeface="+mn-lt"/>
                      </a:endParaRPr>
                    </a:p>
                  </a:txBody>
                  <a:tcPr anchor="ctr"/>
                </a:tc>
                <a:tc>
                  <a:txBody>
                    <a:bodyPr/>
                    <a:lstStyle/>
                    <a:p>
                      <a:pPr algn="ctr" fontAlgn="b"/>
                      <a:r>
                        <a:rPr lang="en-US" sz="1300" b="0" i="0" u="none" strike="noStrike" dirty="0" smtClean="0">
                          <a:solidFill>
                            <a:schemeClr val="tx1"/>
                          </a:solidFill>
                          <a:latin typeface="+mn-lt"/>
                        </a:rPr>
                        <a:t>$500,000</a:t>
                      </a:r>
                      <a:endParaRPr lang="en-US" sz="1300" b="0" i="0" u="none" strike="noStrike" dirty="0">
                        <a:solidFill>
                          <a:schemeClr val="tx1"/>
                        </a:solidFill>
                        <a:latin typeface="+mn-lt"/>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300" b="0" i="0" u="none" strike="noStrike" dirty="0" smtClean="0">
                          <a:solidFill>
                            <a:schemeClr val="tx1"/>
                          </a:solidFill>
                          <a:latin typeface="+mn-lt"/>
                        </a:rPr>
                        <a:t>$202,273</a:t>
                      </a:r>
                      <a:endParaRPr lang="en-US" sz="1300" b="0" i="0" u="none" strike="noStrike"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300" b="0" i="0" u="none" strike="noStrike" dirty="0" smtClean="0">
                          <a:solidFill>
                            <a:srgbClr val="FF0000"/>
                          </a:solidFill>
                          <a:latin typeface="+mn-lt"/>
                        </a:rPr>
                        <a:t>($297,727)</a:t>
                      </a:r>
                      <a:endParaRPr lang="en-US" sz="1300" b="0" i="0" u="none" strike="noStrike"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300" b="0" i="0" u="none" strike="noStrike" baseline="0" dirty="0" smtClean="0">
                          <a:solidFill>
                            <a:srgbClr val="FF0000"/>
                          </a:solidFill>
                          <a:latin typeface="+mn-lt"/>
                        </a:rPr>
                        <a:t>(59.5%)</a:t>
                      </a:r>
                      <a:endParaRPr lang="en-US" sz="1300" b="0" i="0" u="none" strike="noStrike"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tx1"/>
                          </a:solidFill>
                          <a:latin typeface="+mn-lt"/>
                        </a:rPr>
                        <a:t>Reliability</a:t>
                      </a:r>
                      <a:r>
                        <a:rPr lang="en-US" sz="1100" b="0" i="0" u="none" strike="noStrike" baseline="0" dirty="0" smtClean="0">
                          <a:solidFill>
                            <a:schemeClr val="tx1"/>
                          </a:solidFill>
                          <a:latin typeface="+mn-lt"/>
                        </a:rPr>
                        <a:t> concerns addressed by a lower cost plan</a:t>
                      </a:r>
                      <a:endParaRPr lang="en-US" sz="1100" b="0" i="0" u="none" strike="noStrike" dirty="0">
                        <a:solidFill>
                          <a:schemeClr val="tx1"/>
                        </a:solidFill>
                        <a:latin typeface="+mn-lt"/>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1037">
                <a:tc>
                  <a:txBody>
                    <a:bodyPr/>
                    <a:lstStyle/>
                    <a:p>
                      <a:pPr algn="l" fontAlgn="b"/>
                      <a:r>
                        <a:rPr lang="en-US" sz="1300" b="0" u="none" strike="noStrike" dirty="0" smtClean="0">
                          <a:latin typeface="+mn-lt"/>
                        </a:rPr>
                        <a:t>Parshall Area 115 kV Source</a:t>
                      </a:r>
                    </a:p>
                  </a:txBody>
                  <a:tcPr anchor="ctr"/>
                </a:tc>
                <a:tc>
                  <a:txBody>
                    <a:bodyPr/>
                    <a:lstStyle/>
                    <a:p>
                      <a:pPr algn="ctr" fontAlgn="b"/>
                      <a:r>
                        <a:rPr lang="en-US" sz="1300" u="none" strike="noStrike" dirty="0" smtClean="0">
                          <a:solidFill>
                            <a:schemeClr val="tx1"/>
                          </a:solidFill>
                          <a:latin typeface="+mn-lt"/>
                        </a:rPr>
                        <a:t>$600,000 </a:t>
                      </a:r>
                      <a:endParaRPr lang="en-US" sz="1300" b="0" i="0" u="none" strike="noStrike" dirty="0">
                        <a:solidFill>
                          <a:schemeClr val="tx1"/>
                        </a:solidFill>
                        <a:latin typeface="+mn-lt"/>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300" u="none" strike="noStrike" dirty="0" smtClean="0">
                          <a:solidFill>
                            <a:schemeClr val="tx1"/>
                          </a:solidFill>
                          <a:latin typeface="+mn-lt"/>
                        </a:rPr>
                        <a:t>$5,348 </a:t>
                      </a:r>
                      <a:endParaRPr lang="en-US" sz="1300" b="0" i="0" u="none" strike="noStrike"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300" b="0" i="0" u="none" strike="noStrike" dirty="0" smtClean="0">
                          <a:solidFill>
                            <a:srgbClr val="FF0000"/>
                          </a:solidFill>
                          <a:latin typeface="+mn-lt"/>
                        </a:rPr>
                        <a:t>($594,652)</a:t>
                      </a:r>
                      <a:endParaRPr lang="en-US" sz="1300" b="0" i="0" u="none" strike="noStrike"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300" u="none" strike="noStrike" baseline="0" dirty="0" smtClean="0">
                          <a:solidFill>
                            <a:srgbClr val="FF0000"/>
                          </a:solidFill>
                          <a:latin typeface="+mn-lt"/>
                        </a:rPr>
                        <a:t>(99.1%)</a:t>
                      </a:r>
                      <a:endParaRPr lang="en-US" sz="1300" b="0" i="0" u="none" strike="noStrike"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tx1"/>
                          </a:solidFill>
                          <a:latin typeface="+mn-lt"/>
                        </a:rPr>
                        <a:t>Project delayed due</a:t>
                      </a:r>
                      <a:r>
                        <a:rPr lang="en-US" sz="1100" b="0" i="0" u="none" strike="noStrike" baseline="0" dirty="0" smtClean="0">
                          <a:solidFill>
                            <a:schemeClr val="tx1"/>
                          </a:solidFill>
                          <a:latin typeface="+mn-lt"/>
                        </a:rPr>
                        <a:t> to </a:t>
                      </a:r>
                      <a:r>
                        <a:rPr lang="en-US" sz="1100" b="0" i="0" u="none" strike="noStrike" dirty="0" smtClean="0">
                          <a:solidFill>
                            <a:schemeClr val="tx1"/>
                          </a:solidFill>
                          <a:latin typeface="+mn-lt"/>
                        </a:rPr>
                        <a:t>negotiations with third</a:t>
                      </a:r>
                      <a:r>
                        <a:rPr lang="en-US" sz="1100" b="0" i="0" u="none" strike="noStrike" baseline="0" dirty="0" smtClean="0">
                          <a:solidFill>
                            <a:schemeClr val="tx1"/>
                          </a:solidFill>
                          <a:latin typeface="+mn-lt"/>
                        </a:rPr>
                        <a:t> party</a:t>
                      </a:r>
                      <a:endParaRPr lang="en-US" sz="1100" b="0" i="0" u="none" strike="noStrike" dirty="0">
                        <a:solidFill>
                          <a:schemeClr val="tx1"/>
                        </a:solidFill>
                        <a:latin typeface="+mn-lt"/>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7178">
                <a:tc>
                  <a:txBody>
                    <a:bodyPr/>
                    <a:lstStyle/>
                    <a:p>
                      <a:pPr algn="l" fontAlgn="b"/>
                      <a:r>
                        <a:rPr lang="en-US" sz="1300" b="0" i="0" u="none" strike="noStrike" dirty="0" smtClean="0">
                          <a:solidFill>
                            <a:schemeClr val="bg1"/>
                          </a:solidFill>
                          <a:latin typeface="+mn-lt"/>
                        </a:rPr>
                        <a:t>Summit 115/41.6</a:t>
                      </a:r>
                      <a:r>
                        <a:rPr lang="en-US" sz="1300" b="0" i="0" u="none" strike="noStrike" baseline="0" dirty="0" smtClean="0">
                          <a:solidFill>
                            <a:schemeClr val="bg1"/>
                          </a:solidFill>
                          <a:latin typeface="+mn-lt"/>
                        </a:rPr>
                        <a:t> kV Transformer Replacement</a:t>
                      </a:r>
                      <a:endParaRPr lang="en-US" sz="1300" b="0" i="0" u="none" strike="noStrike" dirty="0">
                        <a:solidFill>
                          <a:schemeClr val="bg1"/>
                        </a:solidFill>
                        <a:latin typeface="+mn-lt"/>
                      </a:endParaRPr>
                    </a:p>
                  </a:txBody>
                  <a:tcPr anchor="ctr"/>
                </a:tc>
                <a:tc>
                  <a:txBody>
                    <a:bodyPr/>
                    <a:lstStyle/>
                    <a:p>
                      <a:pPr algn="ctr" fontAlgn="b"/>
                      <a:r>
                        <a:rPr lang="en-US" sz="1300" b="0" i="0" u="none" strike="noStrike" dirty="0" smtClean="0">
                          <a:solidFill>
                            <a:schemeClr val="tx1"/>
                          </a:solidFill>
                          <a:latin typeface="+mn-lt"/>
                        </a:rPr>
                        <a:t>$1,000,000</a:t>
                      </a:r>
                      <a:endParaRPr lang="en-US" sz="1300" b="0" i="0" u="none" strike="noStrike" dirty="0">
                        <a:solidFill>
                          <a:schemeClr val="tx1"/>
                        </a:solidFill>
                        <a:latin typeface="+mn-lt"/>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300" b="0" i="0" u="none" strike="noStrike" dirty="0" smtClean="0">
                          <a:solidFill>
                            <a:schemeClr val="tx1"/>
                          </a:solidFill>
                          <a:latin typeface="+mn-lt"/>
                        </a:rPr>
                        <a:t>$619,717</a:t>
                      </a:r>
                      <a:endParaRPr lang="en-US" sz="1300" b="0" i="0" u="none" strike="noStrike"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300" b="0" i="0" u="none" strike="noStrike" dirty="0" smtClean="0">
                          <a:solidFill>
                            <a:srgbClr val="FF0000"/>
                          </a:solidFill>
                          <a:latin typeface="+mn-lt"/>
                        </a:rPr>
                        <a:t>($380,283)</a:t>
                      </a:r>
                      <a:endParaRPr lang="en-US" sz="1300" b="0" i="0" u="none" strike="noStrike"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300" b="0" i="0" u="none" strike="noStrike" dirty="0" smtClean="0">
                          <a:solidFill>
                            <a:srgbClr val="FF0000"/>
                          </a:solidFill>
                          <a:latin typeface="+mn-lt"/>
                        </a:rPr>
                        <a:t>(37.8%)</a:t>
                      </a:r>
                      <a:endParaRPr lang="en-US" sz="1300" b="0" i="0" u="none" strike="noStrike"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tx1"/>
                          </a:solidFill>
                          <a:latin typeface="+mn-lt"/>
                        </a:rPr>
                        <a:t>Material costs were lower than expected</a:t>
                      </a:r>
                      <a:endParaRPr lang="en-US" sz="1100" b="0" i="0" u="none" strike="noStrike" dirty="0">
                        <a:solidFill>
                          <a:schemeClr val="tx1"/>
                        </a:solidFill>
                        <a:latin typeface="+mn-lt"/>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5368">
                <a:tc>
                  <a:txBody>
                    <a:bodyPr/>
                    <a:lstStyle/>
                    <a:p>
                      <a:pPr algn="l" fontAlgn="b"/>
                      <a:r>
                        <a:rPr lang="en-US" sz="1300" b="0" i="0" u="none" strike="noStrike" baseline="0" dirty="0" smtClean="0">
                          <a:solidFill>
                            <a:schemeClr val="bg1"/>
                          </a:solidFill>
                          <a:latin typeface="+mn-lt"/>
                        </a:rPr>
                        <a:t>Transmission Line Capacity Upgrades</a:t>
                      </a:r>
                      <a:endParaRPr lang="en-US" sz="1300" b="0" i="0" u="none" strike="noStrike" dirty="0">
                        <a:solidFill>
                          <a:schemeClr val="bg1"/>
                        </a:solidFill>
                        <a:latin typeface="+mn-lt"/>
                      </a:endParaRPr>
                    </a:p>
                  </a:txBody>
                  <a:tcPr anchor="ctr"/>
                </a:tc>
                <a:tc>
                  <a:txBody>
                    <a:bodyPr/>
                    <a:lstStyle/>
                    <a:p>
                      <a:pPr algn="ctr" fontAlgn="b"/>
                      <a:r>
                        <a:rPr lang="en-US" sz="1300" b="0" i="0" u="none" strike="noStrike" dirty="0" smtClean="0">
                          <a:solidFill>
                            <a:schemeClr val="tx1"/>
                          </a:solidFill>
                          <a:latin typeface="+mn-lt"/>
                        </a:rPr>
                        <a:t>$5,000,000</a:t>
                      </a:r>
                      <a:endParaRPr lang="en-US" sz="1300" b="0" i="0" u="none" strike="noStrike" dirty="0">
                        <a:solidFill>
                          <a:schemeClr val="tx1"/>
                        </a:solidFill>
                        <a:latin typeface="+mn-lt"/>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300" b="0" i="0" u="none" strike="noStrike" dirty="0" smtClean="0">
                          <a:solidFill>
                            <a:schemeClr val="tx1"/>
                          </a:solidFill>
                          <a:latin typeface="+mn-lt"/>
                        </a:rPr>
                        <a:t>$2,452,216</a:t>
                      </a:r>
                      <a:endParaRPr lang="en-US" sz="1300" b="0" i="0" u="none" strike="noStrike"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300" b="0" i="0" u="none" strike="noStrike" dirty="0" smtClean="0">
                          <a:solidFill>
                            <a:srgbClr val="FF0000"/>
                          </a:solidFill>
                          <a:latin typeface="+mn-lt"/>
                        </a:rPr>
                        <a:t>($2,547,784)</a:t>
                      </a:r>
                      <a:endParaRPr lang="en-US" sz="1300" b="0" i="0" u="none" strike="noStrike"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300" b="0" i="0" u="none" strike="noStrike" baseline="0" dirty="0" smtClean="0">
                          <a:solidFill>
                            <a:srgbClr val="FF0000"/>
                          </a:solidFill>
                          <a:latin typeface="+mn-lt"/>
                        </a:rPr>
                        <a:t>(51.0%)</a:t>
                      </a:r>
                      <a:endParaRPr lang="en-US" sz="1300" b="0" i="0" u="none" strike="noStrike"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kern="1200" dirty="0" smtClean="0">
                          <a:solidFill>
                            <a:schemeClr val="dk1"/>
                          </a:solidFill>
                          <a:effectLst/>
                          <a:latin typeface="+mn-lt"/>
                          <a:ea typeface="+mn-ea"/>
                          <a:cs typeface="+mn-cs"/>
                        </a:rPr>
                        <a:t>Engineering has delayed the initiation of expected construction activities</a:t>
                      </a:r>
                      <a:endParaRPr lang="en-US" sz="1100" b="0" i="0" u="none" strike="noStrike" dirty="0">
                        <a:solidFill>
                          <a:srgbClr val="FFFF00"/>
                        </a:solidFill>
                        <a:latin typeface="+mn-lt"/>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5368">
                <a:tc>
                  <a:txBody>
                    <a:bodyPr/>
                    <a:lstStyle/>
                    <a:p>
                      <a:pPr algn="l" fontAlgn="b"/>
                      <a:r>
                        <a:rPr lang="en-US" sz="1300" b="0" i="0" u="none" strike="noStrike" dirty="0" smtClean="0">
                          <a:solidFill>
                            <a:schemeClr val="bg1"/>
                          </a:solidFill>
                          <a:latin typeface="+mn-lt"/>
                        </a:rPr>
                        <a:t>Oakes Area Transmission Improvements</a:t>
                      </a:r>
                      <a:endParaRPr lang="en-US" sz="1300" b="0" i="0" u="none" strike="noStrike" dirty="0">
                        <a:solidFill>
                          <a:schemeClr val="bg1"/>
                        </a:solidFill>
                        <a:latin typeface="+mn-lt"/>
                      </a:endParaRPr>
                    </a:p>
                  </a:txBody>
                  <a:tcPr anchor="ctr"/>
                </a:tc>
                <a:tc>
                  <a:txBody>
                    <a:bodyPr/>
                    <a:lstStyle/>
                    <a:p>
                      <a:pPr algn="ctr" fontAlgn="b"/>
                      <a:r>
                        <a:rPr lang="en-US" sz="1300" b="0" i="0" u="none" strike="noStrike" dirty="0" smtClean="0">
                          <a:solidFill>
                            <a:schemeClr val="tx1"/>
                          </a:solidFill>
                          <a:latin typeface="+mn-lt"/>
                        </a:rPr>
                        <a:t>$5,637,004</a:t>
                      </a:r>
                      <a:endParaRPr lang="en-US" sz="1300" b="0" i="0" u="none" strike="noStrike" dirty="0">
                        <a:solidFill>
                          <a:schemeClr val="tx1"/>
                        </a:solidFill>
                        <a:latin typeface="+mn-lt"/>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300" b="0" i="0" u="none" strike="noStrike" dirty="0" smtClean="0">
                          <a:solidFill>
                            <a:schemeClr val="tx1"/>
                          </a:solidFill>
                          <a:latin typeface="+mn-lt"/>
                        </a:rPr>
                        <a:t>$455,650</a:t>
                      </a:r>
                      <a:endParaRPr lang="en-US" sz="1300" b="0" i="0" u="none" strike="noStrike"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300" b="0" i="0" u="none" strike="noStrike" dirty="0" smtClean="0">
                          <a:solidFill>
                            <a:srgbClr val="FF0000"/>
                          </a:solidFill>
                          <a:latin typeface="+mn-lt"/>
                        </a:rPr>
                        <a:t>($5,181,354)</a:t>
                      </a:r>
                      <a:endParaRPr lang="en-US" sz="1300" b="0" i="0" u="none" strike="noStrike"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300" b="0" i="0" u="none" strike="noStrike" baseline="0" dirty="0" smtClean="0">
                          <a:solidFill>
                            <a:srgbClr val="FF0000"/>
                          </a:solidFill>
                          <a:latin typeface="+mn-lt"/>
                        </a:rPr>
                        <a:t>(91.9%)</a:t>
                      </a:r>
                      <a:endParaRPr lang="en-US" sz="1300" b="0" i="0" u="none" strike="noStrike"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tx1"/>
                          </a:solidFill>
                          <a:latin typeface="+mn-lt"/>
                        </a:rPr>
                        <a:t>Project</a:t>
                      </a:r>
                      <a:r>
                        <a:rPr lang="en-US" sz="1100" b="0" i="0" u="none" strike="noStrike" baseline="0" dirty="0" smtClean="0">
                          <a:solidFill>
                            <a:schemeClr val="tx1"/>
                          </a:solidFill>
                          <a:latin typeface="+mn-lt"/>
                        </a:rPr>
                        <a:t> </a:t>
                      </a:r>
                      <a:r>
                        <a:rPr lang="en-US" sz="1100" b="0" i="0" u="none" strike="noStrike" dirty="0" smtClean="0">
                          <a:solidFill>
                            <a:schemeClr val="tx1"/>
                          </a:solidFill>
                          <a:latin typeface="+mn-lt"/>
                        </a:rPr>
                        <a:t>delayed due to budget constraints</a:t>
                      </a:r>
                      <a:endParaRPr lang="en-US" sz="1100" b="0" i="0" u="none" strike="noStrike" dirty="0">
                        <a:solidFill>
                          <a:schemeClr val="tx1"/>
                        </a:solidFill>
                        <a:latin typeface="+mn-lt"/>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886913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title"/>
          </p:nvPr>
        </p:nvSpPr>
        <p:spPr>
          <a:xfrm>
            <a:off x="246063" y="50800"/>
            <a:ext cx="8701087" cy="1143000"/>
          </a:xfrm>
          <a:noFill/>
          <a:ln/>
          <a:effectLst/>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500" dirty="0" smtClean="0">
                <a:latin typeface="Franklin Gothic Book" pitchFamily="34" charset="0"/>
                <a:ea typeface="ＭＳ Ｐゴシック" pitchFamily="-108" charset="-128"/>
              </a:rPr>
              <a:t>Attachments GG and MM Capital Projects: </a:t>
            </a:r>
            <a:br>
              <a:rPr lang="en-US" sz="3500" dirty="0" smtClean="0">
                <a:latin typeface="Franklin Gothic Book" pitchFamily="34" charset="0"/>
                <a:ea typeface="ＭＳ Ｐゴシック" pitchFamily="-108" charset="-128"/>
              </a:rPr>
            </a:br>
            <a:r>
              <a:rPr lang="en-US" sz="3500" dirty="0" smtClean="0">
                <a:latin typeface="Franklin Gothic Book" pitchFamily="34" charset="0"/>
                <a:ea typeface="ＭＳ Ｐゴシック" pitchFamily="-108" charset="-128"/>
              </a:rPr>
              <a:t>Transmission Line Projects &gt; $200K</a:t>
            </a:r>
          </a:p>
        </p:txBody>
      </p:sp>
      <p:sp>
        <p:nvSpPr>
          <p:cNvPr id="4" name="Slide Number Placeholder 3"/>
          <p:cNvSpPr>
            <a:spLocks noGrp="1"/>
          </p:cNvSpPr>
          <p:nvPr>
            <p:ph type="sldNum" sz="quarter" idx="12"/>
          </p:nvPr>
        </p:nvSpPr>
        <p:spPr/>
        <p:txBody>
          <a:bodyPr/>
          <a:lstStyle/>
          <a:p>
            <a:fld id="{5BBC370A-8FCE-4E0A-B91F-B6805B5F6B9B}" type="slidenum">
              <a:rPr lang="en-US" smtClean="0"/>
              <a:pPr/>
              <a:t>15</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702320639"/>
              </p:ext>
            </p:extLst>
          </p:nvPr>
        </p:nvGraphicFramePr>
        <p:xfrm>
          <a:off x="181545" y="1462371"/>
          <a:ext cx="8733855" cy="4313532"/>
        </p:xfrm>
        <a:graphic>
          <a:graphicData uri="http://schemas.openxmlformats.org/drawingml/2006/table">
            <a:tbl>
              <a:tblPr firstRow="1" firstCol="1">
                <a:tableStyleId>{5C22544A-7EE6-4342-B048-85BDC9FD1C3A}</a:tableStyleId>
              </a:tblPr>
              <a:tblGrid>
                <a:gridCol w="2315079"/>
                <a:gridCol w="1198244"/>
                <a:gridCol w="1150839"/>
                <a:gridCol w="1198917"/>
                <a:gridCol w="914822"/>
                <a:gridCol w="1955954"/>
              </a:tblGrid>
              <a:tr h="712299">
                <a:tc>
                  <a:txBody>
                    <a:bodyPr/>
                    <a:lstStyle/>
                    <a:p>
                      <a:pPr algn="ctr" fontAlgn="b"/>
                      <a:r>
                        <a:rPr lang="en-US" sz="1300" u="none" strike="noStrike" dirty="0" smtClean="0"/>
                        <a:t>Project</a:t>
                      </a:r>
                      <a:endParaRPr lang="en-US" sz="1300" b="1" i="0" u="none" strike="noStrike" dirty="0">
                        <a:solidFill>
                          <a:schemeClr val="bg1"/>
                        </a:solidFill>
                        <a:latin typeface="Franklin Gothic Book" pitchFamily="34" charset="0"/>
                      </a:endParaRPr>
                    </a:p>
                  </a:txBody>
                  <a:tcPr anchor="ctr"/>
                </a:tc>
                <a:tc>
                  <a:txBody>
                    <a:bodyPr/>
                    <a:lstStyle/>
                    <a:p>
                      <a:pPr algn="ctr" fontAlgn="b"/>
                      <a:r>
                        <a:rPr lang="en-US" sz="1300" u="none" strike="noStrike" dirty="0" smtClean="0"/>
                        <a:t> Forecasted 2013 Capital Addition</a:t>
                      </a:r>
                      <a:endParaRPr lang="en-US" sz="1300" b="1" i="0" u="none" strike="noStrike" dirty="0">
                        <a:solidFill>
                          <a:schemeClr val="bg1"/>
                        </a:solidFill>
                        <a:latin typeface="Franklin Gothic Book" pitchFamily="34" charset="0"/>
                      </a:endParaRPr>
                    </a:p>
                  </a:txBody>
                  <a:tcPr anchor="ctr"/>
                </a:tc>
                <a:tc>
                  <a:txBody>
                    <a:bodyPr/>
                    <a:lstStyle/>
                    <a:p>
                      <a:pPr algn="ctr" fontAlgn="b"/>
                      <a:r>
                        <a:rPr lang="en-US" sz="1300" u="none" strike="noStrike" dirty="0" smtClean="0"/>
                        <a:t>Actual 2013 Capital Addition</a:t>
                      </a:r>
                      <a:endParaRPr lang="en-US" sz="1300" b="1" i="0" u="none" strike="noStrike" dirty="0">
                        <a:solidFill>
                          <a:schemeClr val="bg1"/>
                        </a:solidFill>
                        <a:latin typeface="Franklin Gothic Book" pitchFamily="34" charset="0"/>
                      </a:endParaRPr>
                    </a:p>
                  </a:txBody>
                  <a:tcPr anchor="ctr"/>
                </a:tc>
                <a:tc>
                  <a:txBody>
                    <a:bodyPr/>
                    <a:lstStyle/>
                    <a:p>
                      <a:pPr algn="ctr" fontAlgn="b"/>
                      <a:r>
                        <a:rPr lang="en-US" sz="1300" u="none" strike="noStrike" dirty="0" smtClean="0"/>
                        <a:t>$ Change</a:t>
                      </a:r>
                      <a:endParaRPr lang="en-US" sz="1300" b="1" i="0" u="none" strike="noStrike" dirty="0">
                        <a:solidFill>
                          <a:schemeClr val="bg1"/>
                        </a:solidFill>
                        <a:latin typeface="Franklin Gothic Book" pitchFamily="34" charset="0"/>
                      </a:endParaRPr>
                    </a:p>
                  </a:txBody>
                  <a:tcPr anchor="ctr"/>
                </a:tc>
                <a:tc>
                  <a:txBody>
                    <a:bodyPr/>
                    <a:lstStyle/>
                    <a:p>
                      <a:pPr algn="ctr" fontAlgn="b"/>
                      <a:r>
                        <a:rPr lang="en-US" sz="1300" u="none" strike="noStrike" dirty="0" smtClean="0"/>
                        <a:t>% Variance</a:t>
                      </a:r>
                      <a:endParaRPr lang="en-US" sz="1300" b="1" i="0" u="none" strike="noStrike" dirty="0">
                        <a:solidFill>
                          <a:schemeClr val="bg1"/>
                        </a:solidFill>
                        <a:latin typeface="Franklin Gothic Book" pitchFamily="34" charset="0"/>
                      </a:endParaRPr>
                    </a:p>
                  </a:txBody>
                  <a:tcPr anchor="ctr"/>
                </a:tc>
                <a:tc>
                  <a:txBody>
                    <a:bodyPr/>
                    <a:lstStyle/>
                    <a:p>
                      <a:pPr algn="ctr" fontAlgn="b"/>
                      <a:r>
                        <a:rPr lang="en-US" sz="1300" u="none" strike="noStrike" dirty="0" smtClean="0"/>
                        <a:t>Reason for Variance</a:t>
                      </a:r>
                      <a:endParaRPr lang="en-US" sz="1300" b="1" i="0" u="none" strike="noStrike" dirty="0">
                        <a:solidFill>
                          <a:schemeClr val="bg1"/>
                        </a:solidFill>
                        <a:latin typeface="Franklin Gothic Book" pitchFamily="34" charset="0"/>
                      </a:endParaRPr>
                    </a:p>
                  </a:txBody>
                  <a:tcPr anchor="ctr"/>
                </a:tc>
              </a:tr>
              <a:tr h="365760">
                <a:tc gridSpan="6">
                  <a:txBody>
                    <a:bodyPr/>
                    <a:lstStyle/>
                    <a:p>
                      <a:pPr algn="ctr" fontAlgn="b"/>
                      <a:r>
                        <a:rPr lang="en-US" sz="1300" u="none" strike="noStrike" dirty="0" smtClean="0"/>
                        <a:t>Attachment GG</a:t>
                      </a:r>
                      <a:endParaRPr lang="en-US" sz="1300" b="1" i="0" u="none" strike="noStrike" dirty="0">
                        <a:solidFill>
                          <a:schemeClr val="bg1"/>
                        </a:solidFill>
                        <a:latin typeface="+mn-lt"/>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60331">
                <a:tc>
                  <a:txBody>
                    <a:bodyPr/>
                    <a:lstStyle/>
                    <a:p>
                      <a:pPr algn="l" fontAlgn="b"/>
                      <a:r>
                        <a:rPr lang="en-US" sz="1300" u="none" strike="noStrike" dirty="0" smtClean="0"/>
                        <a:t>Buffalo – Casselton</a:t>
                      </a:r>
                      <a:r>
                        <a:rPr lang="en-US" sz="1300" u="none" strike="noStrike" baseline="0" dirty="0" smtClean="0"/>
                        <a:t> 115 kV Line</a:t>
                      </a:r>
                      <a:endParaRPr lang="en-US" sz="1300" b="0" i="0" u="none" strike="noStrike" dirty="0">
                        <a:solidFill>
                          <a:schemeClr val="bg1"/>
                        </a:solidFill>
                        <a:latin typeface="+mn-lt"/>
                      </a:endParaRPr>
                    </a:p>
                  </a:txBody>
                  <a:tcPr anchor="ctr"/>
                </a:tc>
                <a:tc>
                  <a:txBody>
                    <a:bodyPr/>
                    <a:lstStyle/>
                    <a:p>
                      <a:pPr algn="ctr" fontAlgn="b"/>
                      <a:r>
                        <a:rPr lang="en-US" sz="1300" u="none" strike="noStrike" dirty="0" smtClean="0"/>
                        <a:t>$7,506,464</a:t>
                      </a:r>
                      <a:endParaRPr lang="en-US" sz="1300" b="0" i="0" u="none" strike="noStrike" dirty="0">
                        <a:solidFill>
                          <a:schemeClr val="tx1"/>
                        </a:solidFill>
                        <a:latin typeface="+mn-lt"/>
                      </a:endParaRPr>
                    </a:p>
                  </a:txBody>
                  <a:tcPr anchor="ctr"/>
                </a:tc>
                <a:tc>
                  <a:txBody>
                    <a:bodyPr/>
                    <a:lstStyle/>
                    <a:p>
                      <a:pPr algn="ctr" fontAlgn="b"/>
                      <a:r>
                        <a:rPr lang="en-US" sz="1300" u="none" strike="noStrike" dirty="0" smtClean="0"/>
                        <a:t>$3,326,581</a:t>
                      </a:r>
                      <a:endParaRPr lang="en-US" sz="1300" b="0" i="0" u="none" strike="noStrike" dirty="0">
                        <a:solidFill>
                          <a:schemeClr val="tx1"/>
                        </a:solidFill>
                        <a:latin typeface="+mn-lt"/>
                      </a:endParaRPr>
                    </a:p>
                  </a:txBody>
                  <a:tcPr anchor="ctr"/>
                </a:tc>
                <a:tc>
                  <a:txBody>
                    <a:bodyPr/>
                    <a:lstStyle/>
                    <a:p>
                      <a:pPr algn="ctr"/>
                      <a:r>
                        <a:rPr lang="en-US" sz="1300" dirty="0" smtClean="0">
                          <a:solidFill>
                            <a:srgbClr val="FF0000"/>
                          </a:solidFill>
                        </a:rPr>
                        <a:t>($4,179,883)</a:t>
                      </a:r>
                    </a:p>
                  </a:txBody>
                  <a:tcPr anchor="ctr"/>
                </a:tc>
                <a:tc>
                  <a:txBody>
                    <a:bodyPr/>
                    <a:lstStyle/>
                    <a:p>
                      <a:pPr algn="ctr" fontAlgn="b"/>
                      <a:r>
                        <a:rPr lang="en-US" sz="1300" u="none" strike="noStrike" dirty="0" smtClean="0">
                          <a:solidFill>
                            <a:srgbClr val="FF0000"/>
                          </a:solidFill>
                        </a:rPr>
                        <a:t>(55.7%)</a:t>
                      </a:r>
                      <a:endParaRPr lang="en-US" sz="1300" b="0" i="0" u="none" strike="noStrike" dirty="0">
                        <a:solidFill>
                          <a:srgbClr val="FF0000"/>
                        </a:solidFill>
                        <a:latin typeface="+mn-lt"/>
                      </a:endParaRPr>
                    </a:p>
                  </a:txBody>
                  <a:tcPr anchor="ctr"/>
                </a:tc>
                <a:tc>
                  <a:txBody>
                    <a:bodyPr/>
                    <a:lstStyle/>
                    <a:p>
                      <a:pPr algn="l" fontAlgn="b"/>
                      <a:r>
                        <a:rPr lang="en-US" sz="1100" u="none" strike="noStrike" dirty="0" smtClean="0"/>
                        <a:t>Underlying improvements delayed until 2014 and 2015</a:t>
                      </a:r>
                      <a:endParaRPr lang="en-US" sz="1100" b="0" i="0" u="none" strike="noStrike" dirty="0">
                        <a:solidFill>
                          <a:schemeClr val="tx1"/>
                        </a:solidFill>
                        <a:latin typeface="+mn-lt"/>
                      </a:endParaRPr>
                    </a:p>
                  </a:txBody>
                  <a:tcPr anchor="ctr"/>
                </a:tc>
              </a:tr>
              <a:tr h="560331">
                <a:tc>
                  <a:txBody>
                    <a:bodyPr/>
                    <a:lstStyle/>
                    <a:p>
                      <a:pPr algn="l" fontAlgn="b"/>
                      <a:r>
                        <a:rPr lang="en-US" sz="1300" u="none" strike="noStrike" dirty="0" smtClean="0"/>
                        <a:t>Fargo – St. Cloud 345 kV Line</a:t>
                      </a:r>
                      <a:endParaRPr lang="en-US" sz="1300" b="0" i="0" u="none" strike="noStrike" dirty="0">
                        <a:solidFill>
                          <a:schemeClr val="bg1"/>
                        </a:solidFill>
                        <a:latin typeface="+mn-lt"/>
                      </a:endParaRPr>
                    </a:p>
                  </a:txBody>
                  <a:tcPr anchor="ctr"/>
                </a:tc>
                <a:tc>
                  <a:txBody>
                    <a:bodyPr/>
                    <a:lstStyle/>
                    <a:p>
                      <a:pPr algn="ctr" fontAlgn="b"/>
                      <a:r>
                        <a:rPr lang="en-US" sz="1300" u="none" strike="noStrike" dirty="0" smtClean="0"/>
                        <a:t>$20,683,120</a:t>
                      </a:r>
                      <a:endParaRPr lang="en-US" sz="1300" b="0" i="0" u="none" strike="noStrike" dirty="0">
                        <a:solidFill>
                          <a:schemeClr val="tx1"/>
                        </a:solidFill>
                        <a:latin typeface="+mn-lt"/>
                      </a:endParaRPr>
                    </a:p>
                  </a:txBody>
                  <a:tcPr anchor="ctr"/>
                </a:tc>
                <a:tc>
                  <a:txBody>
                    <a:bodyPr/>
                    <a:lstStyle/>
                    <a:p>
                      <a:pPr algn="ctr" fontAlgn="b"/>
                      <a:r>
                        <a:rPr lang="en-US" sz="1300" u="none" strike="noStrike" dirty="0" smtClean="0"/>
                        <a:t>$27,077,796</a:t>
                      </a:r>
                      <a:endParaRPr lang="en-US" sz="1300" b="0" i="0" u="none" strike="noStrike" dirty="0">
                        <a:solidFill>
                          <a:schemeClr val="tx1"/>
                        </a:solidFill>
                        <a:latin typeface="+mn-lt"/>
                      </a:endParaRPr>
                    </a:p>
                  </a:txBody>
                  <a:tcPr anchor="ctr"/>
                </a:tc>
                <a:tc>
                  <a:txBody>
                    <a:bodyPr/>
                    <a:lstStyle/>
                    <a:p>
                      <a:pPr algn="ctr"/>
                      <a:r>
                        <a:rPr lang="en-US" sz="1250" dirty="0" smtClean="0">
                          <a:solidFill>
                            <a:schemeClr val="tx1"/>
                          </a:solidFill>
                        </a:rPr>
                        <a:t>$6,394,676</a:t>
                      </a:r>
                      <a:endParaRPr lang="en-US" sz="1250" dirty="0">
                        <a:solidFill>
                          <a:schemeClr val="tx1"/>
                        </a:solidFill>
                      </a:endParaRPr>
                    </a:p>
                  </a:txBody>
                  <a:tcPr anchor="ctr"/>
                </a:tc>
                <a:tc>
                  <a:txBody>
                    <a:bodyPr/>
                    <a:lstStyle/>
                    <a:p>
                      <a:pPr algn="ctr" fontAlgn="b"/>
                      <a:r>
                        <a:rPr lang="en-US" sz="1300" u="none" strike="noStrike" dirty="0" smtClean="0">
                          <a:solidFill>
                            <a:schemeClr val="tx1"/>
                          </a:solidFill>
                        </a:rPr>
                        <a:t>30.9%</a:t>
                      </a:r>
                      <a:endParaRPr lang="en-US" sz="1300" b="0" i="0" u="none" strike="noStrike" dirty="0">
                        <a:solidFill>
                          <a:schemeClr val="tx1"/>
                        </a:solidFill>
                        <a:latin typeface="+mn-lt"/>
                      </a:endParaRPr>
                    </a:p>
                  </a:txBody>
                  <a:tcPr anchor="ctr"/>
                </a:tc>
                <a:tc>
                  <a:txBody>
                    <a:bodyPr/>
                    <a:lstStyle/>
                    <a:p>
                      <a:pPr algn="l" fontAlgn="b"/>
                      <a:r>
                        <a:rPr lang="en-US" sz="1100" u="none" strike="noStrike" dirty="0" smtClean="0"/>
                        <a:t>Material deliveries</a:t>
                      </a:r>
                      <a:r>
                        <a:rPr lang="en-US" sz="1100" u="none" strike="noStrike" baseline="0" dirty="0" smtClean="0"/>
                        <a:t> accelerated during 2013</a:t>
                      </a:r>
                      <a:endParaRPr lang="en-US" sz="1100" b="0" i="0" u="none" strike="noStrike" dirty="0">
                        <a:solidFill>
                          <a:schemeClr val="tx1"/>
                        </a:solidFill>
                        <a:latin typeface="+mn-lt"/>
                      </a:endParaRPr>
                    </a:p>
                  </a:txBody>
                  <a:tcPr anchor="ctr"/>
                </a:tc>
              </a:tr>
              <a:tr h="365760">
                <a:tc gridSpan="6">
                  <a:txBody>
                    <a:bodyPr/>
                    <a:lstStyle/>
                    <a:p>
                      <a:pPr algn="ctr" fontAlgn="b"/>
                      <a:r>
                        <a:rPr lang="en-US" sz="1300" b="1" i="0" u="none" strike="noStrike" dirty="0" smtClean="0">
                          <a:solidFill>
                            <a:schemeClr val="bg1"/>
                          </a:solidFill>
                          <a:latin typeface="+mn-lt"/>
                        </a:rPr>
                        <a:t>Attachment MM</a:t>
                      </a:r>
                      <a:endParaRPr lang="en-US" sz="1300" b="1" i="0" u="none" strike="noStrike" dirty="0">
                        <a:solidFill>
                          <a:schemeClr val="bg1"/>
                        </a:solidFill>
                        <a:latin typeface="+mn-lt"/>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60331">
                <a:tc>
                  <a:txBody>
                    <a:bodyPr/>
                    <a:lstStyle/>
                    <a:p>
                      <a:pPr algn="l" fontAlgn="b"/>
                      <a:r>
                        <a:rPr lang="en-US" sz="1300" u="none" strike="noStrike" dirty="0" smtClean="0"/>
                        <a:t>Brookings – Hampton Line</a:t>
                      </a:r>
                      <a:endParaRPr lang="en-US" sz="1300" b="0" i="0" u="none" strike="noStrike" dirty="0">
                        <a:solidFill>
                          <a:schemeClr val="bg1"/>
                        </a:solidFill>
                        <a:latin typeface="+mn-lt"/>
                      </a:endParaRPr>
                    </a:p>
                  </a:txBody>
                  <a:tcPr anchor="ctr"/>
                </a:tc>
                <a:tc>
                  <a:txBody>
                    <a:bodyPr/>
                    <a:lstStyle/>
                    <a:p>
                      <a:pPr algn="ctr" fontAlgn="b"/>
                      <a:r>
                        <a:rPr lang="en-US" sz="1300" u="none" strike="noStrike" dirty="0" smtClean="0"/>
                        <a:t>$11,587,249</a:t>
                      </a:r>
                      <a:endParaRPr lang="en-US" sz="1300" b="0" i="0" u="none" strike="noStrike" dirty="0">
                        <a:solidFill>
                          <a:schemeClr val="tx1"/>
                        </a:solidFill>
                        <a:latin typeface="+mn-lt"/>
                      </a:endParaRPr>
                    </a:p>
                  </a:txBody>
                  <a:tcPr anchor="ctr"/>
                </a:tc>
                <a:tc>
                  <a:txBody>
                    <a:bodyPr/>
                    <a:lstStyle/>
                    <a:p>
                      <a:pPr algn="ctr" fontAlgn="b"/>
                      <a:r>
                        <a:rPr lang="en-US" sz="1300" u="none" strike="noStrike" dirty="0" smtClean="0"/>
                        <a:t>$10,493,282</a:t>
                      </a:r>
                      <a:endParaRPr lang="en-US" sz="1300" b="0" i="0" u="none" strike="noStrike" dirty="0">
                        <a:solidFill>
                          <a:schemeClr val="tx1"/>
                        </a:solidFill>
                        <a:latin typeface="+mn-lt"/>
                      </a:endParaRPr>
                    </a:p>
                  </a:txBody>
                  <a:tcPr anchor="ctr"/>
                </a:tc>
                <a:tc>
                  <a:txBody>
                    <a:bodyPr/>
                    <a:lstStyle/>
                    <a:p>
                      <a:pPr algn="ctr"/>
                      <a:r>
                        <a:rPr lang="en-US" sz="1300" dirty="0" smtClean="0">
                          <a:solidFill>
                            <a:srgbClr val="FF0000"/>
                          </a:solidFill>
                        </a:rPr>
                        <a:t>($1,093,967)</a:t>
                      </a:r>
                      <a:endParaRPr lang="en-US" sz="1300" dirty="0">
                        <a:solidFill>
                          <a:srgbClr val="FF0000"/>
                        </a:solidFill>
                      </a:endParaRPr>
                    </a:p>
                  </a:txBody>
                  <a:tcPr anchor="ctr"/>
                </a:tc>
                <a:tc>
                  <a:txBody>
                    <a:bodyPr/>
                    <a:lstStyle/>
                    <a:p>
                      <a:pPr algn="ctr" fontAlgn="b"/>
                      <a:r>
                        <a:rPr lang="en-US" sz="1300" u="none" strike="noStrike" dirty="0" smtClean="0">
                          <a:solidFill>
                            <a:srgbClr val="FF0000"/>
                          </a:solidFill>
                        </a:rPr>
                        <a:t>(9.4%)</a:t>
                      </a:r>
                      <a:endParaRPr lang="en-US" sz="1300" b="0" i="0" u="none" strike="noStrike" dirty="0">
                        <a:solidFill>
                          <a:srgbClr val="FF0000"/>
                        </a:solidFill>
                        <a:latin typeface="+mn-lt"/>
                      </a:endParaRPr>
                    </a:p>
                  </a:txBody>
                  <a:tcPr anchor="ctr"/>
                </a:tc>
                <a:tc>
                  <a:txBody>
                    <a:bodyPr/>
                    <a:lstStyle/>
                    <a:p>
                      <a:pPr algn="l" fontAlgn="b"/>
                      <a:r>
                        <a:rPr lang="en-US" sz="1100" u="none" strike="noStrike" dirty="0" smtClean="0">
                          <a:solidFill>
                            <a:schemeClr val="tx1"/>
                          </a:solidFill>
                        </a:rPr>
                        <a:t>Weather impacted</a:t>
                      </a:r>
                      <a:r>
                        <a:rPr lang="en-US" sz="1100" u="none" strike="noStrike" baseline="0" dirty="0" smtClean="0">
                          <a:solidFill>
                            <a:schemeClr val="tx1"/>
                          </a:solidFill>
                        </a:rPr>
                        <a:t> expected project schedule.</a:t>
                      </a:r>
                      <a:endParaRPr lang="en-US" sz="1100" b="0" i="0" u="none" strike="noStrike" dirty="0">
                        <a:solidFill>
                          <a:schemeClr val="tx1"/>
                        </a:solidFill>
                        <a:latin typeface="+mn-lt"/>
                      </a:endParaRPr>
                    </a:p>
                  </a:txBody>
                  <a:tcPr anchor="ctr"/>
                </a:tc>
              </a:tr>
              <a:tr h="560331">
                <a:tc>
                  <a:txBody>
                    <a:bodyPr/>
                    <a:lstStyle/>
                    <a:p>
                      <a:pPr algn="l" fontAlgn="b"/>
                      <a:r>
                        <a:rPr lang="en-US" sz="1300" u="none" strike="noStrike" dirty="0" smtClean="0"/>
                        <a:t>Big</a:t>
                      </a:r>
                      <a:r>
                        <a:rPr lang="en-US" sz="1300" u="none" strike="noStrike" baseline="0" dirty="0" smtClean="0"/>
                        <a:t> Stone South – Brookings Line</a:t>
                      </a:r>
                      <a:endParaRPr lang="en-US" sz="1300" b="0" i="0" u="none" strike="noStrike" dirty="0">
                        <a:solidFill>
                          <a:schemeClr val="bg1"/>
                        </a:solidFill>
                        <a:latin typeface="+mn-lt"/>
                      </a:endParaRPr>
                    </a:p>
                  </a:txBody>
                  <a:tcPr anchor="ctr"/>
                </a:tc>
                <a:tc>
                  <a:txBody>
                    <a:bodyPr/>
                    <a:lstStyle/>
                    <a:p>
                      <a:pPr algn="ctr" fontAlgn="b"/>
                      <a:r>
                        <a:rPr lang="en-US" sz="1300" u="none" strike="noStrike" dirty="0" smtClean="0"/>
                        <a:t>$1,562,040</a:t>
                      </a:r>
                      <a:endParaRPr lang="en-US" sz="1300" b="0" i="0" u="none" strike="noStrike" dirty="0">
                        <a:solidFill>
                          <a:schemeClr val="tx1"/>
                        </a:solidFill>
                        <a:latin typeface="+mn-lt"/>
                      </a:endParaRPr>
                    </a:p>
                  </a:txBody>
                  <a:tcPr anchor="ctr"/>
                </a:tc>
                <a:tc>
                  <a:txBody>
                    <a:bodyPr/>
                    <a:lstStyle/>
                    <a:p>
                      <a:pPr algn="ctr" fontAlgn="b"/>
                      <a:r>
                        <a:rPr lang="en-US" sz="1300" u="none" strike="noStrike" dirty="0" smtClean="0"/>
                        <a:t>$581,900</a:t>
                      </a:r>
                      <a:endParaRPr lang="en-US" sz="1300" b="0" i="0" u="none" strike="noStrike" dirty="0">
                        <a:solidFill>
                          <a:schemeClr val="tx1"/>
                        </a:solidFill>
                        <a:latin typeface="+mn-lt"/>
                      </a:endParaRPr>
                    </a:p>
                  </a:txBody>
                  <a:tcPr anchor="ctr"/>
                </a:tc>
                <a:tc>
                  <a:txBody>
                    <a:bodyPr/>
                    <a:lstStyle/>
                    <a:p>
                      <a:pPr algn="ctr"/>
                      <a:r>
                        <a:rPr lang="en-US" sz="1300" dirty="0" smtClean="0">
                          <a:solidFill>
                            <a:srgbClr val="FF0000"/>
                          </a:solidFill>
                        </a:rPr>
                        <a:t>($980,140)</a:t>
                      </a:r>
                      <a:endParaRPr lang="en-US" sz="1300" dirty="0">
                        <a:solidFill>
                          <a:srgbClr val="FF0000"/>
                        </a:solidFill>
                      </a:endParaRPr>
                    </a:p>
                  </a:txBody>
                  <a:tcPr anchor="ctr"/>
                </a:tc>
                <a:tc>
                  <a:txBody>
                    <a:bodyPr/>
                    <a:lstStyle/>
                    <a:p>
                      <a:pPr algn="ctr" fontAlgn="b"/>
                      <a:r>
                        <a:rPr lang="en-US" sz="1300" u="none" strike="noStrike" dirty="0" smtClean="0">
                          <a:solidFill>
                            <a:srgbClr val="FF0000"/>
                          </a:solidFill>
                        </a:rPr>
                        <a:t>(62.7%)</a:t>
                      </a:r>
                      <a:endParaRPr lang="en-US" sz="1300" b="0" i="0" u="none" strike="noStrike" dirty="0">
                        <a:solidFill>
                          <a:srgbClr val="FF0000"/>
                        </a:solidFill>
                        <a:latin typeface="+mn-lt"/>
                      </a:endParaRPr>
                    </a:p>
                  </a:txBody>
                  <a:tcPr anchor="ctr"/>
                </a:tc>
                <a:tc>
                  <a:txBody>
                    <a:bodyPr/>
                    <a:lstStyle/>
                    <a:p>
                      <a:pPr algn="l" fontAlgn="b"/>
                      <a:r>
                        <a:rPr lang="en-US" sz="1100" u="none" strike="noStrike" dirty="0" smtClean="0"/>
                        <a:t>Project</a:t>
                      </a:r>
                      <a:r>
                        <a:rPr lang="en-US" sz="1100" u="none" strike="noStrike" baseline="0" dirty="0" smtClean="0"/>
                        <a:t> development activities did not occur as quickly as forecasted</a:t>
                      </a:r>
                      <a:endParaRPr lang="en-US" sz="1100" b="0" i="0" u="none" strike="noStrike" dirty="0">
                        <a:solidFill>
                          <a:schemeClr val="tx1"/>
                        </a:solidFill>
                        <a:latin typeface="+mn-lt"/>
                      </a:endParaRPr>
                    </a:p>
                  </a:txBody>
                  <a:tcPr anchor="ctr"/>
                </a:tc>
              </a:tr>
              <a:tr h="560331">
                <a:tc>
                  <a:txBody>
                    <a:bodyPr/>
                    <a:lstStyle/>
                    <a:p>
                      <a:pPr algn="l" fontAlgn="b"/>
                      <a:r>
                        <a:rPr lang="en-US" sz="1300" u="none" strike="noStrike" dirty="0" smtClean="0"/>
                        <a:t>Big Stone South – Ellendale Line</a:t>
                      </a:r>
                      <a:endParaRPr lang="en-US" sz="1300" b="0" i="0" u="none" strike="noStrike" dirty="0">
                        <a:solidFill>
                          <a:schemeClr val="bg1"/>
                        </a:solidFill>
                        <a:latin typeface="+mn-lt"/>
                      </a:endParaRPr>
                    </a:p>
                  </a:txBody>
                  <a:tcPr anchor="ctr"/>
                </a:tc>
                <a:tc>
                  <a:txBody>
                    <a:bodyPr/>
                    <a:lstStyle/>
                    <a:p>
                      <a:pPr algn="ctr" fontAlgn="b"/>
                      <a:r>
                        <a:rPr lang="en-US" sz="1300" u="none" strike="noStrike" dirty="0" smtClean="0"/>
                        <a:t>$3,865,059</a:t>
                      </a:r>
                      <a:endParaRPr lang="en-US" sz="1300" b="0" i="0" u="none" strike="noStrike" dirty="0">
                        <a:solidFill>
                          <a:schemeClr val="tx1"/>
                        </a:solidFill>
                        <a:latin typeface="+mn-lt"/>
                      </a:endParaRPr>
                    </a:p>
                  </a:txBody>
                  <a:tcPr anchor="ctr"/>
                </a:tc>
                <a:tc>
                  <a:txBody>
                    <a:bodyPr/>
                    <a:lstStyle/>
                    <a:p>
                      <a:pPr algn="ctr" fontAlgn="b"/>
                      <a:r>
                        <a:rPr lang="en-US" sz="1300" u="none" strike="noStrike" dirty="0" smtClean="0"/>
                        <a:t>$2,420,133</a:t>
                      </a:r>
                      <a:endParaRPr lang="en-US" sz="1300" b="0" i="0" u="none" strike="noStrike" dirty="0">
                        <a:solidFill>
                          <a:schemeClr val="tx1"/>
                        </a:solidFill>
                        <a:latin typeface="+mn-lt"/>
                      </a:endParaRPr>
                    </a:p>
                  </a:txBody>
                  <a:tcPr anchor="ctr"/>
                </a:tc>
                <a:tc>
                  <a:txBody>
                    <a:bodyPr/>
                    <a:lstStyle/>
                    <a:p>
                      <a:pPr algn="ctr"/>
                      <a:r>
                        <a:rPr lang="en-US" sz="1300" dirty="0" smtClean="0">
                          <a:solidFill>
                            <a:srgbClr val="FF0000"/>
                          </a:solidFill>
                        </a:rPr>
                        <a:t>($1,444,924)</a:t>
                      </a:r>
                      <a:endParaRPr lang="en-US" sz="1300" dirty="0">
                        <a:solidFill>
                          <a:srgbClr val="FF0000"/>
                        </a:solidFill>
                      </a:endParaRPr>
                    </a:p>
                  </a:txBody>
                  <a:tcPr anchor="ctr"/>
                </a:tc>
                <a:tc>
                  <a:txBody>
                    <a:bodyPr/>
                    <a:lstStyle/>
                    <a:p>
                      <a:pPr algn="ctr" fontAlgn="b"/>
                      <a:r>
                        <a:rPr lang="en-US" sz="1300" b="0" i="0" u="none" strike="noStrike" dirty="0" smtClean="0">
                          <a:solidFill>
                            <a:srgbClr val="FF0000"/>
                          </a:solidFill>
                          <a:latin typeface="+mn-lt"/>
                        </a:rPr>
                        <a:t>(37.4%)</a:t>
                      </a:r>
                      <a:endParaRPr lang="en-US" sz="1300" b="0" i="0" u="none" strike="noStrike" dirty="0">
                        <a:solidFill>
                          <a:srgbClr val="FF0000"/>
                        </a:solidFill>
                        <a:latin typeface="+mn-lt"/>
                      </a:endParaRPr>
                    </a:p>
                  </a:txBody>
                  <a:tcPr anchor="ctr"/>
                </a:tc>
                <a:tc>
                  <a:txBody>
                    <a:bodyPr/>
                    <a:lstStyle/>
                    <a:p>
                      <a:pPr algn="l" fontAlgn="b"/>
                      <a:r>
                        <a:rPr lang="en-US" sz="1100" u="none" strike="noStrike" dirty="0" smtClean="0"/>
                        <a:t>Project development activities did not occur as quickly </a:t>
                      </a:r>
                      <a:r>
                        <a:rPr lang="en-US" sz="1100" u="none" strike="noStrike" baseline="0" dirty="0" smtClean="0"/>
                        <a:t>as forecasted</a:t>
                      </a:r>
                      <a:endParaRPr lang="en-US" sz="1100" b="0" i="0" u="none" strike="noStrike" dirty="0">
                        <a:solidFill>
                          <a:schemeClr val="tx1"/>
                        </a:solidFill>
                        <a:latin typeface="+mn-lt"/>
                      </a:endParaRPr>
                    </a:p>
                  </a:txBody>
                  <a:tcPr anchor="ctr"/>
                </a:tc>
              </a:tr>
            </a:tbl>
          </a:graphicData>
        </a:graphic>
      </p:graphicFrame>
    </p:spTree>
    <p:extLst>
      <p:ext uri="{BB962C8B-B14F-4D97-AF65-F5344CB8AC3E}">
        <p14:creationId xmlns:p14="http://schemas.microsoft.com/office/powerpoint/2010/main" val="28944068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title"/>
          </p:nvPr>
        </p:nvSpPr>
        <p:spPr>
          <a:xfrm>
            <a:off x="257493" y="530860"/>
            <a:ext cx="8701087" cy="1143000"/>
          </a:xfrm>
          <a:noFill/>
          <a:ln/>
          <a:effectLst/>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500" dirty="0" smtClean="0">
                <a:latin typeface="Franklin Gothic Book" pitchFamily="34" charset="0"/>
                <a:ea typeface="ＭＳ Ｐゴシック" pitchFamily="-108" charset="-128"/>
              </a:rPr>
              <a:t/>
            </a:r>
            <a:br>
              <a:rPr lang="en-US" sz="4500" dirty="0" smtClean="0">
                <a:latin typeface="Franklin Gothic Book" pitchFamily="34" charset="0"/>
                <a:ea typeface="ＭＳ Ｐゴシック" pitchFamily="-108" charset="-128"/>
              </a:rPr>
            </a:br>
            <a:r>
              <a:rPr lang="en-US" sz="4500" dirty="0" smtClean="0">
                <a:latin typeface="Franklin Gothic Book" pitchFamily="34" charset="0"/>
                <a:ea typeface="ＭＳ Ｐゴシック" pitchFamily="-108" charset="-128"/>
              </a:rPr>
              <a:t/>
            </a:r>
            <a:br>
              <a:rPr lang="en-US" sz="4500" dirty="0" smtClean="0">
                <a:latin typeface="Franklin Gothic Book" pitchFamily="34" charset="0"/>
                <a:ea typeface="ＭＳ Ｐゴシック" pitchFamily="-108" charset="-128"/>
              </a:rPr>
            </a:br>
            <a:r>
              <a:rPr lang="en-US" sz="4500" dirty="0" smtClean="0">
                <a:latin typeface="Franklin Gothic Book" pitchFamily="34" charset="0"/>
                <a:ea typeface="ＭＳ Ｐゴシック" pitchFamily="-108" charset="-128"/>
              </a:rPr>
              <a:t>Questions?</a:t>
            </a:r>
            <a:br>
              <a:rPr lang="en-US" sz="4500" dirty="0" smtClean="0">
                <a:latin typeface="Franklin Gothic Book" pitchFamily="34" charset="0"/>
                <a:ea typeface="ＭＳ Ｐゴシック" pitchFamily="-108" charset="-128"/>
              </a:rPr>
            </a:br>
            <a:endParaRPr lang="en-US" sz="4500" dirty="0" smtClean="0">
              <a:latin typeface="Franklin Gothic Book" pitchFamily="34" charset="0"/>
              <a:ea typeface="ＭＳ Ｐゴシック" pitchFamily="-108" charset="-128"/>
            </a:endParaRPr>
          </a:p>
        </p:txBody>
      </p:sp>
      <p:sp>
        <p:nvSpPr>
          <p:cNvPr id="6" name="Slide Number Placeholder 5"/>
          <p:cNvSpPr>
            <a:spLocks noGrp="1"/>
          </p:cNvSpPr>
          <p:nvPr>
            <p:ph type="sldNum" sz="quarter" idx="12"/>
          </p:nvPr>
        </p:nvSpPr>
        <p:spPr/>
        <p:txBody>
          <a:bodyPr/>
          <a:lstStyle/>
          <a:p>
            <a:fld id="{5BBC370A-8FCE-4E0A-B91F-B6805B5F6B9B}" type="slidenum">
              <a:rPr lang="en-US" smtClean="0"/>
              <a:pPr/>
              <a:t>16</a:t>
            </a:fld>
            <a:endParaRPr lang="en-US" dirty="0"/>
          </a:p>
        </p:txBody>
      </p:sp>
      <p:sp>
        <p:nvSpPr>
          <p:cNvPr id="5" name="Rectangle 4"/>
          <p:cNvSpPr txBox="1">
            <a:spLocks noChangeArrowheads="1"/>
          </p:cNvSpPr>
          <p:nvPr/>
        </p:nvSpPr>
        <p:spPr bwMode="auto">
          <a:xfrm>
            <a:off x="1219200" y="2209800"/>
            <a:ext cx="6400800" cy="3510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80000"/>
              </a:lnSpc>
              <a:spcBef>
                <a:spcPts val="2000"/>
              </a:spcBef>
              <a:spcAft>
                <a:spcPct val="0"/>
              </a:spcAft>
              <a:buClr>
                <a:schemeClr val="accent1"/>
              </a:buClr>
              <a:buSzPct val="90000"/>
              <a:buFontTx/>
              <a:buNone/>
              <a:tabLst/>
              <a:defRPr/>
            </a:pPr>
            <a:r>
              <a:rPr kumimoji="0" lang="en-US" sz="2000" i="0" u="none" strike="noStrike" kern="0" cap="none" spc="0" normalizeH="0" baseline="0" noProof="0" dirty="0" smtClean="0">
                <a:ln>
                  <a:noFill/>
                </a:ln>
                <a:solidFill>
                  <a:schemeClr val="accent2"/>
                </a:solidFill>
                <a:effectLst/>
                <a:uLnTx/>
                <a:uFillTx/>
                <a:latin typeface="Franklin Gothic Book" pitchFamily="34" charset="0"/>
                <a:ea typeface="ＭＳ Ｐゴシック" pitchFamily="-65" charset="-128"/>
                <a:cs typeface="ＭＳ Ｐゴシック" pitchFamily="-65" charset="-128"/>
              </a:rPr>
              <a:t>If you have any additional questions after the meeting, please submit via e-mail</a:t>
            </a:r>
            <a:r>
              <a:rPr kumimoji="0" lang="en-US" sz="2000" i="0" u="none" strike="noStrike" kern="0" cap="none" spc="0" normalizeH="0" noProof="0" dirty="0" smtClean="0">
                <a:ln>
                  <a:noFill/>
                </a:ln>
                <a:solidFill>
                  <a:schemeClr val="accent2"/>
                </a:solidFill>
                <a:effectLst/>
                <a:uLnTx/>
                <a:uFillTx/>
                <a:latin typeface="Franklin Gothic Book" pitchFamily="34" charset="0"/>
                <a:ea typeface="ＭＳ Ｐゴシック" pitchFamily="-65" charset="-128"/>
                <a:cs typeface="ＭＳ Ｐゴシック" pitchFamily="-65" charset="-128"/>
              </a:rPr>
              <a:t> </a:t>
            </a:r>
            <a:r>
              <a:rPr kumimoji="0" lang="en-US" sz="2000" i="0" u="none" strike="noStrike" kern="0" cap="none" spc="0" normalizeH="0" baseline="0" noProof="0" dirty="0" smtClean="0">
                <a:ln>
                  <a:noFill/>
                </a:ln>
                <a:solidFill>
                  <a:schemeClr val="accent2"/>
                </a:solidFill>
                <a:effectLst/>
                <a:uLnTx/>
                <a:uFillTx/>
                <a:latin typeface="Franklin Gothic Book" pitchFamily="34" charset="0"/>
                <a:ea typeface="ＭＳ Ｐゴシック" pitchFamily="-65" charset="-128"/>
                <a:cs typeface="ＭＳ Ｐゴシック" pitchFamily="-65" charset="-128"/>
              </a:rPr>
              <a:t>to: </a:t>
            </a:r>
          </a:p>
          <a:p>
            <a:pPr marL="0" marR="0" lvl="0" indent="0" algn="ctr" defTabSz="914400" rtl="0" eaLnBrk="0" fontAlgn="base" latinLnBrk="0" hangingPunct="0">
              <a:lnSpc>
                <a:spcPct val="80000"/>
              </a:lnSpc>
              <a:spcBef>
                <a:spcPts val="2000"/>
              </a:spcBef>
              <a:spcAft>
                <a:spcPct val="0"/>
              </a:spcAft>
              <a:buClr>
                <a:schemeClr val="accent1"/>
              </a:buClr>
              <a:buSzPct val="90000"/>
              <a:buFontTx/>
              <a:buNone/>
              <a:tabLst/>
              <a:defRPr/>
            </a:pPr>
            <a:r>
              <a:rPr kumimoji="0" lang="en-US" sz="2000" i="0" u="none" strike="noStrike" kern="0" cap="none" spc="0" normalizeH="0" baseline="0" noProof="0" dirty="0" smtClean="0">
                <a:ln>
                  <a:noFill/>
                </a:ln>
                <a:effectLst/>
                <a:uLnTx/>
                <a:uFillTx/>
                <a:latin typeface="Franklin Gothic Book" pitchFamily="34" charset="0"/>
                <a:ea typeface="ＭＳ Ｐゴシック" pitchFamily="-65" charset="-128"/>
                <a:cs typeface="ＭＳ Ｐゴシック" pitchFamily="-65" charset="-128"/>
              </a:rPr>
              <a:t>Kyle </a:t>
            </a:r>
            <a:r>
              <a:rPr kumimoji="0" lang="en-US" sz="2000" i="0" u="none" strike="noStrike" kern="0" cap="none" spc="0" normalizeH="0" baseline="0" noProof="0" dirty="0" err="1" smtClean="0">
                <a:ln>
                  <a:noFill/>
                </a:ln>
                <a:effectLst/>
                <a:uLnTx/>
                <a:uFillTx/>
                <a:latin typeface="Franklin Gothic Book" pitchFamily="34" charset="0"/>
                <a:ea typeface="ＭＳ Ｐゴシック" pitchFamily="-65" charset="-128"/>
                <a:cs typeface="ＭＳ Ｐゴシック" pitchFamily="-65" charset="-128"/>
              </a:rPr>
              <a:t>Sem</a:t>
            </a:r>
            <a:r>
              <a:rPr kumimoji="0" lang="en-US" sz="2000" i="0" u="none" strike="noStrike" kern="0" cap="none" spc="0" normalizeH="0" baseline="0" noProof="0" dirty="0" smtClean="0">
                <a:ln>
                  <a:noFill/>
                </a:ln>
                <a:effectLst/>
                <a:uLnTx/>
                <a:uFillTx/>
                <a:latin typeface="Franklin Gothic Book" pitchFamily="34" charset="0"/>
                <a:ea typeface="ＭＳ Ｐゴシック" pitchFamily="-65" charset="-128"/>
                <a:cs typeface="ＭＳ Ｐゴシック" pitchFamily="-65" charset="-128"/>
              </a:rPr>
              <a:t>, CPA</a:t>
            </a:r>
          </a:p>
          <a:p>
            <a:pPr marL="0" marR="0" lvl="0" indent="0" algn="ctr" defTabSz="914400" rtl="0" eaLnBrk="0" fontAlgn="base" latinLnBrk="0" hangingPunct="0">
              <a:lnSpc>
                <a:spcPct val="80000"/>
              </a:lnSpc>
              <a:spcBef>
                <a:spcPts val="2000"/>
              </a:spcBef>
              <a:spcAft>
                <a:spcPct val="0"/>
              </a:spcAft>
              <a:buClr>
                <a:schemeClr val="accent1"/>
              </a:buClr>
              <a:buSzPct val="90000"/>
              <a:buFontTx/>
              <a:buNone/>
              <a:tabLst/>
              <a:defRPr/>
            </a:pPr>
            <a:r>
              <a:rPr lang="en-US" sz="2000" kern="0" dirty="0" smtClean="0">
                <a:latin typeface="Franklin Gothic Book" pitchFamily="34" charset="0"/>
                <a:ea typeface="ＭＳ Ｐゴシック" pitchFamily="-65" charset="-128"/>
                <a:cs typeface="ＭＳ Ｐゴシック" pitchFamily="-65" charset="-128"/>
              </a:rPr>
              <a:t>Manager – Business Planning</a:t>
            </a:r>
            <a:endParaRPr kumimoji="0" lang="en-US" sz="2000" i="0" u="none" strike="noStrike" kern="0" cap="none" spc="0" normalizeH="0" baseline="0" noProof="0" dirty="0" smtClean="0">
              <a:ln>
                <a:noFill/>
              </a:ln>
              <a:effectLst/>
              <a:uLnTx/>
              <a:uFillTx/>
              <a:latin typeface="Franklin Gothic Book" pitchFamily="34" charset="0"/>
              <a:ea typeface="ＭＳ Ｐゴシック" pitchFamily="-65" charset="-128"/>
              <a:cs typeface="ＭＳ Ｐゴシック" pitchFamily="-65" charset="-128"/>
            </a:endParaRPr>
          </a:p>
          <a:p>
            <a:pPr lvl="0" algn="ctr" eaLnBrk="0" hangingPunct="0">
              <a:lnSpc>
                <a:spcPct val="80000"/>
              </a:lnSpc>
              <a:spcBef>
                <a:spcPts val="2000"/>
              </a:spcBef>
              <a:buClr>
                <a:schemeClr val="accent1"/>
              </a:buClr>
              <a:buSzPct val="90000"/>
              <a:defRPr/>
            </a:pPr>
            <a:r>
              <a:rPr kumimoji="0" lang="en-US" sz="2000" i="0" u="none" strike="noStrike" kern="0" cap="none" spc="0" normalizeH="0" baseline="0" noProof="0" dirty="0" smtClean="0">
                <a:ln>
                  <a:noFill/>
                </a:ln>
                <a:solidFill>
                  <a:schemeClr val="accent2"/>
                </a:solidFill>
                <a:effectLst/>
                <a:uLnTx/>
                <a:uFillTx/>
                <a:latin typeface="Franklin Gothic Book" pitchFamily="34" charset="0"/>
                <a:ea typeface="ＭＳ Ｐゴシック" pitchFamily="-65" charset="-128"/>
                <a:cs typeface="ＭＳ Ｐゴシック" pitchFamily="-65" charset="-128"/>
                <a:hlinkClick r:id="rId3"/>
              </a:rPr>
              <a:t>ksem@otpco.com</a:t>
            </a:r>
            <a:endParaRPr kumimoji="0" lang="en-US" sz="2000" i="0" u="none" strike="noStrike" kern="0" cap="none" spc="0" normalizeH="0" baseline="0" noProof="0" dirty="0" smtClean="0">
              <a:ln>
                <a:noFill/>
              </a:ln>
              <a:solidFill>
                <a:schemeClr val="accent2"/>
              </a:solidFill>
              <a:effectLst/>
              <a:uLnTx/>
              <a:uFillTx/>
              <a:latin typeface="Franklin Gothic Book" pitchFamily="34" charset="0"/>
              <a:ea typeface="ＭＳ Ｐゴシック" pitchFamily="-65" charset="-128"/>
              <a:cs typeface="ＭＳ Ｐゴシック" pitchFamily="-65" charset="-128"/>
            </a:endParaRPr>
          </a:p>
          <a:p>
            <a:pPr lvl="0" algn="ctr" eaLnBrk="0" hangingPunct="0">
              <a:lnSpc>
                <a:spcPct val="80000"/>
              </a:lnSpc>
              <a:spcBef>
                <a:spcPts val="2000"/>
              </a:spcBef>
              <a:buClr>
                <a:schemeClr val="accent1"/>
              </a:buClr>
              <a:buSzPct val="90000"/>
              <a:defRPr/>
            </a:pPr>
            <a:r>
              <a:rPr kumimoji="0" lang="en-US" sz="2000" i="0" u="none" strike="noStrike" kern="0" cap="none" spc="0" normalizeH="0" baseline="0" noProof="0" dirty="0" smtClean="0">
                <a:ln>
                  <a:noFill/>
                </a:ln>
                <a:solidFill>
                  <a:schemeClr val="accent2"/>
                </a:solidFill>
                <a:effectLst/>
                <a:uLnTx/>
                <a:uFillTx/>
                <a:latin typeface="Franklin Gothic Book" pitchFamily="34" charset="0"/>
                <a:ea typeface="ＭＳ Ｐゴシック" pitchFamily="-65" charset="-128"/>
                <a:cs typeface="ＭＳ Ｐゴシック" pitchFamily="-65" charset="-128"/>
              </a:rPr>
              <a:t>All questions and answers will be distributed by e-mail to all attendees.  Additionally, the questions and answers will be posted on Otter Tail’s OASIS </a:t>
            </a:r>
            <a:r>
              <a:rPr lang="en-US" sz="2000" kern="0" dirty="0" smtClean="0">
                <a:solidFill>
                  <a:schemeClr val="accent2"/>
                </a:solidFill>
                <a:latin typeface="Franklin Gothic Book" pitchFamily="34" charset="0"/>
                <a:ea typeface="ＭＳ Ｐゴシック" pitchFamily="-65" charset="-128"/>
                <a:cs typeface="ＭＳ Ｐゴシック" pitchFamily="-65" charset="-128"/>
              </a:rPr>
              <a:t>website </a:t>
            </a:r>
            <a:r>
              <a:rPr lang="en-US" sz="2000" kern="0" dirty="0">
                <a:solidFill>
                  <a:schemeClr val="accent2"/>
                </a:solidFill>
                <a:latin typeface="Franklin Gothic Book" pitchFamily="34" charset="0"/>
                <a:ea typeface="ＭＳ Ｐゴシック" pitchFamily="-65" charset="-128"/>
                <a:cs typeface="ＭＳ Ｐゴシック" pitchFamily="-65" charset="-128"/>
              </a:rPr>
              <a:t>(http://www.oasis.oati.com/OTP/index.html) </a:t>
            </a:r>
            <a:r>
              <a:rPr kumimoji="0" lang="en-US" sz="2000" i="0" u="none" strike="noStrike" kern="0" cap="none" spc="0" normalizeH="0" baseline="0" noProof="0" dirty="0" smtClean="0">
                <a:ln>
                  <a:noFill/>
                </a:ln>
                <a:solidFill>
                  <a:schemeClr val="accent2"/>
                </a:solidFill>
                <a:effectLst/>
                <a:uLnTx/>
                <a:uFillTx/>
                <a:latin typeface="Franklin Gothic Book" pitchFamily="34" charset="0"/>
                <a:ea typeface="ＭＳ Ｐゴシック" pitchFamily="-65" charset="-128"/>
                <a:cs typeface="ＭＳ Ｐゴシック" pitchFamily="-65" charset="-128"/>
              </a:rPr>
              <a:t>within two weeks from the date of inquiry.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title"/>
          </p:nvPr>
        </p:nvSpPr>
        <p:spPr>
          <a:xfrm>
            <a:off x="246063" y="50800"/>
            <a:ext cx="8701087" cy="1143000"/>
          </a:xfrm>
          <a:noFill/>
          <a:ln/>
          <a:effectLst/>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400" dirty="0" smtClean="0"/>
              <a:t>Agenda</a:t>
            </a:r>
            <a:endParaRPr lang="en-US" sz="4500" dirty="0" smtClean="0">
              <a:latin typeface="Franklin Gothic Book" pitchFamily="34" charset="0"/>
              <a:ea typeface="ＭＳ Ｐゴシック" pitchFamily="-108" charset="-128"/>
            </a:endParaRPr>
          </a:p>
        </p:txBody>
      </p:sp>
      <p:sp>
        <p:nvSpPr>
          <p:cNvPr id="28674" name="Rectangle 2"/>
          <p:cNvSpPr>
            <a:spLocks noGrp="1" noChangeArrowheads="1"/>
          </p:cNvSpPr>
          <p:nvPr>
            <p:ph idx="1"/>
          </p:nvPr>
        </p:nvSpPr>
        <p:spPr>
          <a:xfrm>
            <a:off x="436563" y="1447800"/>
            <a:ext cx="8177212" cy="3016210"/>
          </a:xfrm>
          <a:noFill/>
        </p:spPr>
        <p:txBody>
          <a:bodyPr>
            <a:spAutoFit/>
          </a:bodyPr>
          <a:lstStyle/>
          <a:p>
            <a:pPr marL="457200" lvl="1" indent="-457200">
              <a:spcBef>
                <a:spcPts val="1200"/>
              </a:spcBef>
              <a:buClr>
                <a:schemeClr val="accent2"/>
              </a:buClr>
            </a:pPr>
            <a:r>
              <a:rPr lang="en-US" sz="3000" dirty="0" smtClean="0">
                <a:solidFill>
                  <a:srgbClr val="000000"/>
                </a:solidFill>
                <a:latin typeface="Franklin Gothic Book" pitchFamily="34" charset="0"/>
                <a:ea typeface="ＭＳ Ｐゴシック" pitchFamily="-108" charset="-128"/>
              </a:rPr>
              <a:t>Meeting Purpose</a:t>
            </a:r>
          </a:p>
          <a:p>
            <a:pPr marL="457200" lvl="1" indent="-457200">
              <a:spcBef>
                <a:spcPts val="1200"/>
              </a:spcBef>
              <a:buClr>
                <a:schemeClr val="accent2"/>
              </a:buClr>
            </a:pPr>
            <a:r>
              <a:rPr lang="en-US" sz="3000" dirty="0" smtClean="0">
                <a:solidFill>
                  <a:srgbClr val="000000"/>
                </a:solidFill>
                <a:latin typeface="Franklin Gothic Book" pitchFamily="34" charset="0"/>
                <a:ea typeface="ＭＳ Ｐゴシック" pitchFamily="-108" charset="-128"/>
              </a:rPr>
              <a:t>Otter Tail Power Company Profile</a:t>
            </a:r>
          </a:p>
          <a:p>
            <a:pPr marL="457200" lvl="1" indent="-457200">
              <a:spcBef>
                <a:spcPts val="1200"/>
              </a:spcBef>
              <a:buClr>
                <a:schemeClr val="accent2"/>
              </a:buClr>
            </a:pPr>
            <a:r>
              <a:rPr lang="en-US" sz="3000" dirty="0" smtClean="0">
                <a:solidFill>
                  <a:srgbClr val="000000"/>
                </a:solidFill>
                <a:latin typeface="Franklin Gothic Book" pitchFamily="34" charset="0"/>
                <a:ea typeface="ＭＳ Ｐゴシック" pitchFamily="-108" charset="-128"/>
              </a:rPr>
              <a:t>Attachment O Calculation</a:t>
            </a:r>
          </a:p>
          <a:p>
            <a:pPr marL="457200" lvl="1" indent="-457200">
              <a:spcBef>
                <a:spcPts val="1200"/>
              </a:spcBef>
              <a:buClr>
                <a:schemeClr val="accent2"/>
              </a:buClr>
            </a:pPr>
            <a:r>
              <a:rPr lang="en-US" sz="3000" dirty="0" smtClean="0">
                <a:solidFill>
                  <a:srgbClr val="000000"/>
                </a:solidFill>
                <a:latin typeface="Franklin Gothic Book" pitchFamily="34" charset="0"/>
                <a:ea typeface="ＭＳ Ｐゴシック" pitchFamily="-108" charset="-128"/>
              </a:rPr>
              <a:t>Capital Projects</a:t>
            </a:r>
          </a:p>
          <a:p>
            <a:pPr marL="457200" lvl="1" indent="-457200">
              <a:spcBef>
                <a:spcPts val="1200"/>
              </a:spcBef>
              <a:buClr>
                <a:schemeClr val="accent2"/>
              </a:buClr>
            </a:pPr>
            <a:r>
              <a:rPr lang="en-US" sz="3000" dirty="0" smtClean="0">
                <a:solidFill>
                  <a:srgbClr val="000000"/>
                </a:solidFill>
                <a:latin typeface="Franklin Gothic Book" pitchFamily="34" charset="0"/>
                <a:ea typeface="ＭＳ Ｐゴシック" pitchFamily="-108" charset="-128"/>
              </a:rPr>
              <a:t>Question/Answer</a:t>
            </a:r>
          </a:p>
        </p:txBody>
      </p:sp>
      <p:sp>
        <p:nvSpPr>
          <p:cNvPr id="2" name="Slide Number Placeholder 1"/>
          <p:cNvSpPr>
            <a:spLocks noGrp="1"/>
          </p:cNvSpPr>
          <p:nvPr>
            <p:ph type="sldNum" sz="quarter" idx="12"/>
          </p:nvPr>
        </p:nvSpPr>
        <p:spPr/>
        <p:txBody>
          <a:bodyPr/>
          <a:lstStyle/>
          <a:p>
            <a:fld id="{5BBC370A-8FCE-4E0A-B91F-B6805B5F6B9B}"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title"/>
          </p:nvPr>
        </p:nvSpPr>
        <p:spPr>
          <a:xfrm>
            <a:off x="246063" y="50800"/>
            <a:ext cx="8701087" cy="1143000"/>
          </a:xfrm>
          <a:noFill/>
          <a:ln/>
          <a:effectLst/>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400" dirty="0" smtClean="0"/>
              <a:t>Meeting Purpose</a:t>
            </a:r>
            <a:endParaRPr lang="en-US" sz="4500" dirty="0" smtClean="0">
              <a:latin typeface="Franklin Gothic Book" pitchFamily="34" charset="0"/>
              <a:ea typeface="ＭＳ Ｐゴシック" pitchFamily="-108" charset="-128"/>
            </a:endParaRPr>
          </a:p>
        </p:txBody>
      </p:sp>
      <p:sp>
        <p:nvSpPr>
          <p:cNvPr id="29703" name="Rectangle 7"/>
          <p:cNvSpPr>
            <a:spLocks noChangeArrowheads="1"/>
          </p:cNvSpPr>
          <p:nvPr/>
        </p:nvSpPr>
        <p:spPr bwMode="auto">
          <a:xfrm>
            <a:off x="457200" y="1447800"/>
            <a:ext cx="8177212" cy="4093428"/>
          </a:xfrm>
          <a:prstGeom prst="rect">
            <a:avLst/>
          </a:prstGeom>
          <a:noFill/>
          <a:ln w="9525">
            <a:noFill/>
            <a:miter lim="800000"/>
            <a:headEnd/>
            <a:tailEnd/>
          </a:ln>
        </p:spPr>
        <p:txBody>
          <a:bodyPr>
            <a:spAutoFit/>
          </a:bodyPr>
          <a:lstStyle/>
          <a:p>
            <a:pPr lvl="1" indent="-457200" eaLnBrk="0" hangingPunct="0">
              <a:spcBef>
                <a:spcPts val="600"/>
              </a:spcBef>
              <a:buClr>
                <a:schemeClr val="accent2"/>
              </a:buClr>
              <a:buSzPct val="90000"/>
              <a:buFont typeface="Arial" pitchFamily="34" charset="0"/>
              <a:buChar char="•"/>
            </a:pPr>
            <a:r>
              <a:rPr lang="en-US" sz="2500" dirty="0" smtClean="0">
                <a:latin typeface="Franklin Gothic Book" pitchFamily="34" charset="0"/>
              </a:rPr>
              <a:t>To provide an informational forum regarding Otter Tail’s 2013 Attachment O for True-up.</a:t>
            </a:r>
          </a:p>
          <a:p>
            <a:pPr lvl="1" indent="-457200" eaLnBrk="0" hangingPunct="0">
              <a:spcBef>
                <a:spcPts val="600"/>
              </a:spcBef>
              <a:buClr>
                <a:schemeClr val="accent2"/>
              </a:buClr>
              <a:buSzPct val="90000"/>
              <a:buFont typeface="Arial" pitchFamily="34" charset="0"/>
              <a:buChar char="•"/>
            </a:pPr>
            <a:r>
              <a:rPr lang="en-US" sz="2500" dirty="0" smtClean="0">
                <a:latin typeface="Franklin Gothic Book" pitchFamily="34" charset="0"/>
              </a:rPr>
              <a:t>The 2013 Actual Year Attachment O is calculated using the FERC Form 1 Attachment O template under the MISO Tariff utilizing actual data as reported in the 2013 FERC Form 1 for Otter Tail Power. </a:t>
            </a:r>
          </a:p>
          <a:p>
            <a:pPr lvl="1" indent="-457200" eaLnBrk="0" hangingPunct="0">
              <a:spcBef>
                <a:spcPts val="600"/>
              </a:spcBef>
              <a:buClr>
                <a:schemeClr val="accent2"/>
              </a:buClr>
              <a:buSzPct val="90000"/>
              <a:buFont typeface="Arial" pitchFamily="34" charset="0"/>
              <a:buChar char="•"/>
            </a:pPr>
            <a:r>
              <a:rPr lang="en-US" sz="2500" dirty="0" smtClean="0">
                <a:latin typeface="Franklin Gothic Book" pitchFamily="34" charset="0"/>
              </a:rPr>
              <a:t>Any True-up for 2013 will be included in the 2015 FLTY Attachment O Calculation for rates effective January 1, 2015 for the joint pricing zone comprised of Otter Tail, Great River Energy, and Missouri River Energy Services.</a:t>
            </a:r>
          </a:p>
        </p:txBody>
      </p:sp>
      <p:sp>
        <p:nvSpPr>
          <p:cNvPr id="2" name="Slide Number Placeholder 1"/>
          <p:cNvSpPr>
            <a:spLocks noGrp="1"/>
          </p:cNvSpPr>
          <p:nvPr>
            <p:ph type="sldNum" sz="quarter" idx="12"/>
          </p:nvPr>
        </p:nvSpPr>
        <p:spPr/>
        <p:txBody>
          <a:bodyPr/>
          <a:lstStyle/>
          <a:p>
            <a:fld id="{5BBC370A-8FCE-4E0A-B91F-B6805B5F6B9B}"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title"/>
          </p:nvPr>
        </p:nvSpPr>
        <p:spPr>
          <a:xfrm>
            <a:off x="246063" y="50800"/>
            <a:ext cx="8701087" cy="1143000"/>
          </a:xfrm>
          <a:noFill/>
          <a:ln/>
          <a:effectLst/>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500" dirty="0" smtClean="0">
                <a:latin typeface="Franklin Gothic Book" pitchFamily="34" charset="0"/>
                <a:ea typeface="ＭＳ Ｐゴシック" pitchFamily="-108" charset="-128"/>
              </a:rPr>
              <a:t>Otter Tail Power Company</a:t>
            </a:r>
          </a:p>
        </p:txBody>
      </p:sp>
      <p:sp>
        <p:nvSpPr>
          <p:cNvPr id="5" name="TextBox 4"/>
          <p:cNvSpPr txBox="1"/>
          <p:nvPr/>
        </p:nvSpPr>
        <p:spPr>
          <a:xfrm>
            <a:off x="228600" y="5791200"/>
            <a:ext cx="8763000" cy="92333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Franklin Gothic Book" pitchFamily="34" charset="0"/>
              </a:rPr>
              <a:t>Mission:  To produce and deliver electricity as reliably, economically, and environmentally responsibly as possible to the balanced benefit of customers, shareholders, and employees and to improve the quality of life in the areas in which we do business.</a:t>
            </a:r>
            <a:endParaRPr lang="en-US"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Franklin Gothic Book" pitchFamily="34" charset="0"/>
            </a:endParaRPr>
          </a:p>
        </p:txBody>
      </p:sp>
      <p:sp>
        <p:nvSpPr>
          <p:cNvPr id="29703" name="Rectangle 7"/>
          <p:cNvSpPr>
            <a:spLocks noChangeArrowheads="1"/>
          </p:cNvSpPr>
          <p:nvPr/>
        </p:nvSpPr>
        <p:spPr bwMode="auto">
          <a:xfrm>
            <a:off x="4879910" y="1387318"/>
            <a:ext cx="3877591" cy="3980577"/>
          </a:xfrm>
          <a:prstGeom prst="rect">
            <a:avLst/>
          </a:prstGeom>
          <a:noFill/>
          <a:ln w="9525">
            <a:noFill/>
            <a:miter lim="800000"/>
            <a:headEnd/>
            <a:tailEnd/>
          </a:ln>
        </p:spPr>
        <p:txBody>
          <a:bodyPr wrap="square" lIns="0" tIns="0" rIns="0" bIns="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457200" lvl="2" indent="-457200" eaLnBrk="0" hangingPunct="0">
              <a:spcBef>
                <a:spcPts val="800"/>
              </a:spcBef>
              <a:buClr>
                <a:schemeClr val="accent2"/>
              </a:buClr>
              <a:buSzPct val="90000"/>
              <a:buFont typeface="Arial" pitchFamily="34" charset="0"/>
              <a:buChar char="–"/>
            </a:pPr>
            <a:r>
              <a:rPr lang="en-US" sz="2000" dirty="0">
                <a:latin typeface="Franklin Gothic Book" pitchFamily="34" charset="0"/>
              </a:rPr>
              <a:t>Incorporated in 1907, Otter Tail Power Company is a subsidiary of Otter Tail Corporation, </a:t>
            </a:r>
            <a:r>
              <a:rPr lang="en-US" sz="2000" dirty="0" smtClean="0">
                <a:latin typeface="Franklin Gothic Book" pitchFamily="34" charset="0"/>
              </a:rPr>
              <a:t>trading under </a:t>
            </a:r>
            <a:r>
              <a:rPr lang="en-US" sz="2000" dirty="0">
                <a:latin typeface="Franklin Gothic Book" pitchFamily="34" charset="0"/>
              </a:rPr>
              <a:t>the </a:t>
            </a:r>
            <a:r>
              <a:rPr lang="en-US" sz="2000" dirty="0" smtClean="0">
                <a:latin typeface="Franklin Gothic Book" pitchFamily="34" charset="0"/>
              </a:rPr>
              <a:t>NASDAQ symbol OTTR.</a:t>
            </a:r>
          </a:p>
          <a:p>
            <a:pPr marL="457200" lvl="2" indent="-457200" eaLnBrk="0" hangingPunct="0">
              <a:spcBef>
                <a:spcPts val="800"/>
              </a:spcBef>
              <a:buClr>
                <a:schemeClr val="accent2"/>
              </a:buClr>
              <a:buSzPct val="90000"/>
              <a:buFont typeface="Arial" pitchFamily="34" charset="0"/>
              <a:buChar char="–"/>
            </a:pPr>
            <a:r>
              <a:rPr lang="en-US" sz="2000" dirty="0" smtClean="0">
                <a:latin typeface="Franklin Gothic Book" pitchFamily="34" charset="0"/>
              </a:rPr>
              <a:t>Size: 70,000 square miles</a:t>
            </a:r>
          </a:p>
          <a:p>
            <a:pPr marL="457200" lvl="2" indent="-457200" eaLnBrk="0" hangingPunct="0">
              <a:spcBef>
                <a:spcPts val="800"/>
              </a:spcBef>
              <a:buClr>
                <a:schemeClr val="accent2"/>
              </a:buClr>
              <a:buSzPct val="90000"/>
              <a:buFont typeface="Arial" pitchFamily="34" charset="0"/>
              <a:buChar char="–"/>
            </a:pPr>
            <a:r>
              <a:rPr lang="en-US" sz="2000" dirty="0" smtClean="0">
                <a:latin typeface="Franklin Gothic Book" pitchFamily="34" charset="0"/>
              </a:rPr>
              <a:t>Communities served: 422</a:t>
            </a:r>
          </a:p>
          <a:p>
            <a:pPr marL="457200" lvl="2" indent="-457200" eaLnBrk="0" hangingPunct="0">
              <a:spcBef>
                <a:spcPts val="800"/>
              </a:spcBef>
              <a:buClr>
                <a:schemeClr val="accent2"/>
              </a:buClr>
              <a:buSzPct val="90000"/>
              <a:buFont typeface="Arial" pitchFamily="34" charset="0"/>
              <a:buChar char="–"/>
            </a:pPr>
            <a:r>
              <a:rPr lang="en-US" sz="2000" dirty="0" smtClean="0">
                <a:latin typeface="Franklin Gothic Book" pitchFamily="34" charset="0"/>
              </a:rPr>
              <a:t>Customers served: 130,200</a:t>
            </a:r>
            <a:endParaRPr lang="en-US" sz="2000" strike="sngStrike" dirty="0" smtClean="0">
              <a:latin typeface="Franklin Gothic Book" pitchFamily="34" charset="0"/>
            </a:endParaRPr>
          </a:p>
          <a:p>
            <a:pPr marL="457200" lvl="2" indent="-457200" eaLnBrk="0" hangingPunct="0">
              <a:spcBef>
                <a:spcPts val="800"/>
              </a:spcBef>
              <a:buClr>
                <a:schemeClr val="accent2"/>
              </a:buClr>
              <a:buSzPct val="90000"/>
              <a:buFont typeface="Arial" pitchFamily="34" charset="0"/>
              <a:buChar char="–"/>
            </a:pPr>
            <a:r>
              <a:rPr lang="en-US" sz="2000" dirty="0" smtClean="0">
                <a:latin typeface="Franklin Gothic Book" pitchFamily="34" charset="0"/>
              </a:rPr>
              <a:t>Transmission: ~ 5,400 miles</a:t>
            </a:r>
          </a:p>
          <a:p>
            <a:pPr marL="457200" lvl="2" indent="-457200" eaLnBrk="0" hangingPunct="0">
              <a:spcBef>
                <a:spcPts val="0"/>
              </a:spcBef>
              <a:buClr>
                <a:schemeClr val="accent2"/>
              </a:buClr>
              <a:buSzPct val="90000"/>
              <a:buFont typeface="Arial" pitchFamily="34" charset="0"/>
              <a:buChar char="–"/>
            </a:pPr>
            <a:r>
              <a:rPr lang="en-US" sz="2000" dirty="0" smtClean="0">
                <a:latin typeface="Franklin Gothic Book" pitchFamily="34" charset="0"/>
              </a:rPr>
              <a:t>Generation: ~ </a:t>
            </a:r>
            <a:r>
              <a:rPr lang="en-US" dirty="0" smtClean="0"/>
              <a:t>798 </a:t>
            </a:r>
            <a:r>
              <a:rPr lang="en-US" sz="2000" dirty="0" smtClean="0">
                <a:latin typeface="Franklin Gothic Book" pitchFamily="34" charset="0"/>
              </a:rPr>
              <a:t>MW of owned generation</a:t>
            </a:r>
          </a:p>
          <a:p>
            <a:endParaRPr lang="en-US" sz="1200" dirty="0" smtClean="0">
              <a:latin typeface="Franklin Gothic Book" pitchFamily="34" charset="0"/>
            </a:endParaRPr>
          </a:p>
        </p:txBody>
      </p:sp>
      <p:pic>
        <p:nvPicPr>
          <p:cNvPr id="36866" name="Picture 2" descr="OTP service area"/>
          <p:cNvPicPr>
            <a:picLocks noChangeAspect="1" noChangeArrowheads="1"/>
          </p:cNvPicPr>
          <p:nvPr/>
        </p:nvPicPr>
        <p:blipFill>
          <a:blip r:embed="rId3"/>
          <a:srcRect/>
          <a:stretch>
            <a:fillRect/>
          </a:stretch>
        </p:blipFill>
        <p:spPr bwMode="auto">
          <a:xfrm>
            <a:off x="129415" y="1200784"/>
            <a:ext cx="4683886" cy="4331335"/>
          </a:xfrm>
          <a:prstGeom prst="rect">
            <a:avLst/>
          </a:prstGeom>
          <a:noFill/>
        </p:spPr>
      </p:pic>
      <p:sp>
        <p:nvSpPr>
          <p:cNvPr id="2" name="Slide Number Placeholder 1"/>
          <p:cNvSpPr>
            <a:spLocks noGrp="1"/>
          </p:cNvSpPr>
          <p:nvPr>
            <p:ph type="sldNum" sz="quarter" idx="12"/>
          </p:nvPr>
        </p:nvSpPr>
        <p:spPr/>
        <p:txBody>
          <a:bodyPr/>
          <a:lstStyle/>
          <a:p>
            <a:fld id="{5BBC370A-8FCE-4E0A-B91F-B6805B5F6B9B}"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title"/>
          </p:nvPr>
        </p:nvSpPr>
        <p:spPr>
          <a:xfrm>
            <a:off x="246063" y="50800"/>
            <a:ext cx="8701087" cy="1143000"/>
          </a:xfrm>
          <a:noFill/>
          <a:ln/>
          <a:effectLst/>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500" dirty="0" smtClean="0">
                <a:latin typeface="Franklin Gothic Book" pitchFamily="34" charset="0"/>
                <a:ea typeface="ＭＳ Ｐゴシック" pitchFamily="-108" charset="-128"/>
              </a:rPr>
              <a:t>2013 Actual Year Attachment O</a:t>
            </a:r>
          </a:p>
        </p:txBody>
      </p:sp>
      <p:sp>
        <p:nvSpPr>
          <p:cNvPr id="28674" name="Rectangle 2"/>
          <p:cNvSpPr>
            <a:spLocks noGrp="1" noChangeArrowheads="1"/>
          </p:cNvSpPr>
          <p:nvPr>
            <p:ph idx="1"/>
          </p:nvPr>
        </p:nvSpPr>
        <p:spPr>
          <a:xfrm>
            <a:off x="609600" y="1981200"/>
            <a:ext cx="8177212" cy="3016210"/>
          </a:xfrm>
          <a:noFill/>
        </p:spPr>
        <p:txBody>
          <a:bodyPr>
            <a:spAutoFit/>
          </a:bodyPr>
          <a:lstStyle/>
          <a:p>
            <a:pPr marL="457200" lvl="1" indent="-457200">
              <a:spcBef>
                <a:spcPts val="1200"/>
              </a:spcBef>
              <a:buClr>
                <a:schemeClr val="accent2"/>
              </a:buClr>
            </a:pPr>
            <a:r>
              <a:rPr lang="en-US" sz="3000" dirty="0" smtClean="0">
                <a:solidFill>
                  <a:srgbClr val="000000"/>
                </a:solidFill>
                <a:latin typeface="Franklin Gothic Book" pitchFamily="34" charset="0"/>
                <a:ea typeface="ＭＳ Ｐゴシック" pitchFamily="-108" charset="-128"/>
              </a:rPr>
              <a:t>Actual Year Rate Requirements</a:t>
            </a:r>
          </a:p>
          <a:p>
            <a:pPr marL="457200" lvl="1" indent="-457200">
              <a:spcBef>
                <a:spcPts val="1200"/>
              </a:spcBef>
              <a:buClr>
                <a:schemeClr val="accent2"/>
              </a:buClr>
            </a:pPr>
            <a:r>
              <a:rPr lang="en-US" sz="3000" dirty="0" smtClean="0">
                <a:solidFill>
                  <a:srgbClr val="000000"/>
                </a:solidFill>
                <a:latin typeface="Franklin Gothic Book" pitchFamily="34" charset="0"/>
                <a:ea typeface="ＭＳ Ｐゴシック" pitchFamily="-108" charset="-128"/>
              </a:rPr>
              <a:t>Rate Base</a:t>
            </a:r>
          </a:p>
          <a:p>
            <a:pPr marL="457200" lvl="1" indent="-457200">
              <a:spcBef>
                <a:spcPts val="1200"/>
              </a:spcBef>
              <a:buClr>
                <a:schemeClr val="accent2"/>
              </a:buClr>
            </a:pPr>
            <a:r>
              <a:rPr lang="en-US" sz="3000" dirty="0" smtClean="0">
                <a:solidFill>
                  <a:srgbClr val="000000"/>
                </a:solidFill>
                <a:latin typeface="Franklin Gothic Book" pitchFamily="34" charset="0"/>
                <a:ea typeface="ＭＳ Ｐゴシック" pitchFamily="-108" charset="-128"/>
              </a:rPr>
              <a:t>Operating Expenses</a:t>
            </a:r>
          </a:p>
          <a:p>
            <a:pPr marL="457200" lvl="1" indent="-457200">
              <a:spcBef>
                <a:spcPts val="1200"/>
              </a:spcBef>
              <a:buClr>
                <a:schemeClr val="accent2"/>
              </a:buClr>
            </a:pPr>
            <a:r>
              <a:rPr lang="en-US" sz="3000" dirty="0" smtClean="0">
                <a:solidFill>
                  <a:schemeClr val="tx1"/>
                </a:solidFill>
                <a:latin typeface="Franklin Gothic Book" pitchFamily="34" charset="0"/>
                <a:ea typeface="ＭＳ Ｐゴシック" pitchFamily="-108" charset="-128"/>
              </a:rPr>
              <a:t>Revenue Requirement and Rate</a:t>
            </a:r>
          </a:p>
          <a:p>
            <a:pPr marL="457200" lvl="1" indent="-457200">
              <a:spcBef>
                <a:spcPts val="1200"/>
              </a:spcBef>
              <a:buClr>
                <a:schemeClr val="accent2"/>
              </a:buClr>
            </a:pPr>
            <a:r>
              <a:rPr lang="en-US" sz="3000" dirty="0" smtClean="0">
                <a:solidFill>
                  <a:srgbClr val="000000"/>
                </a:solidFill>
                <a:latin typeface="Franklin Gothic Book" pitchFamily="34" charset="0"/>
                <a:ea typeface="ＭＳ Ｐゴシック" pitchFamily="-108" charset="-128"/>
              </a:rPr>
              <a:t>Network Rate Summary</a:t>
            </a:r>
          </a:p>
        </p:txBody>
      </p:sp>
      <p:sp>
        <p:nvSpPr>
          <p:cNvPr id="2" name="Slide Number Placeholder 1"/>
          <p:cNvSpPr>
            <a:spLocks noGrp="1"/>
          </p:cNvSpPr>
          <p:nvPr>
            <p:ph type="sldNum" sz="quarter" idx="12"/>
          </p:nvPr>
        </p:nvSpPr>
        <p:spPr/>
        <p:txBody>
          <a:bodyPr/>
          <a:lstStyle/>
          <a:p>
            <a:fld id="{5BBC370A-8FCE-4E0A-B91F-B6805B5F6B9B}" type="slidenum">
              <a:rPr lang="en-US" smtClean="0"/>
              <a:pPr/>
              <a:t>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67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67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67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67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title"/>
          </p:nvPr>
        </p:nvSpPr>
        <p:spPr>
          <a:xfrm>
            <a:off x="246063" y="50800"/>
            <a:ext cx="8701087" cy="1143000"/>
          </a:xfrm>
          <a:noFill/>
          <a:ln/>
          <a:effectLst/>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500" dirty="0" smtClean="0">
                <a:latin typeface="Franklin Gothic Book" pitchFamily="34" charset="0"/>
                <a:ea typeface="ＭＳ Ｐゴシック" pitchFamily="-108" charset="-128"/>
              </a:rPr>
              <a:t>Rate Requirements</a:t>
            </a:r>
          </a:p>
        </p:txBody>
      </p:sp>
      <p:sp>
        <p:nvSpPr>
          <p:cNvPr id="28674" name="Rectangle 2"/>
          <p:cNvSpPr>
            <a:spLocks noGrp="1" noChangeArrowheads="1"/>
          </p:cNvSpPr>
          <p:nvPr>
            <p:ph idx="1"/>
          </p:nvPr>
        </p:nvSpPr>
        <p:spPr>
          <a:xfrm>
            <a:off x="416685" y="1209261"/>
            <a:ext cx="8177212" cy="5447645"/>
          </a:xfrm>
          <a:noFill/>
        </p:spPr>
        <p:txBody>
          <a:bodyPr>
            <a:spAutoFit/>
          </a:bodyPr>
          <a:lstStyle/>
          <a:p>
            <a:pPr marL="457200" lvl="1" indent="-457200">
              <a:buClr>
                <a:schemeClr val="accent2"/>
              </a:buClr>
            </a:pPr>
            <a:r>
              <a:rPr lang="en-US" sz="1900" dirty="0" smtClean="0">
                <a:solidFill>
                  <a:srgbClr val="000000"/>
                </a:solidFill>
                <a:latin typeface="Franklin Gothic Book" pitchFamily="34" charset="0"/>
                <a:ea typeface="ＭＳ Ｐゴシック" pitchFamily="-108" charset="-128"/>
              </a:rPr>
              <a:t>By June 1 of each year, Otter Tail will post on OASIS all information regarding any Attachment O True-up Adjustments for the prior year.</a:t>
            </a:r>
          </a:p>
          <a:p>
            <a:pPr marL="457200" lvl="1" indent="-457200">
              <a:buClr>
                <a:schemeClr val="accent2"/>
              </a:buClr>
            </a:pPr>
            <a:r>
              <a:rPr lang="en-US" sz="1900" dirty="0" smtClean="0">
                <a:solidFill>
                  <a:srgbClr val="000000"/>
                </a:solidFill>
                <a:latin typeface="Franklin Gothic Book" pitchFamily="34" charset="0"/>
                <a:ea typeface="ＭＳ Ｐゴシック" pitchFamily="-108" charset="-128"/>
              </a:rPr>
              <a:t>By September 1, 2014, and September 1 all years thereafter, Otter Tail will hold a customer meeting to explain its Actual Year True-up Calculation.</a:t>
            </a:r>
          </a:p>
          <a:p>
            <a:pPr marL="914400" lvl="4" indent="-457200"/>
            <a:r>
              <a:rPr lang="en-US" dirty="0" smtClean="0">
                <a:solidFill>
                  <a:schemeClr val="tx1"/>
                </a:solidFill>
                <a:latin typeface="Franklin Gothic Book" pitchFamily="34" charset="0"/>
              </a:rPr>
              <a:t>Ex., 2013 Forward Looking Attachment O will be trued-up by June 1, 2014 with a corresponding Customer Meeting being held by September 1, 2014.</a:t>
            </a:r>
            <a:endParaRPr lang="en-US" dirty="0" smtClean="0">
              <a:solidFill>
                <a:schemeClr val="tx1"/>
              </a:solidFill>
              <a:latin typeface="Franklin Gothic Book" pitchFamily="34" charset="0"/>
              <a:ea typeface="ＭＳ Ｐゴシック" pitchFamily="-108" charset="-128"/>
            </a:endParaRPr>
          </a:p>
          <a:p>
            <a:pPr marL="457200" lvl="1" indent="-457200">
              <a:buClr>
                <a:schemeClr val="accent2"/>
              </a:buClr>
            </a:pPr>
            <a:r>
              <a:rPr lang="en-US" sz="1900" dirty="0" smtClean="0">
                <a:solidFill>
                  <a:srgbClr val="000000"/>
                </a:solidFill>
                <a:latin typeface="Franklin Gothic Book" pitchFamily="34" charset="0"/>
                <a:ea typeface="ＭＳ Ｐゴシック" pitchFamily="-108" charset="-128"/>
              </a:rPr>
              <a:t>Beginning Sept. 1, 2010 and Sept. 1 all years thereafter, Otter Tail will post on OASIS its projected Net Revenue Requirement ,including the True-Up Adjustment and load for the following year, and associated work papers.</a:t>
            </a:r>
          </a:p>
          <a:p>
            <a:pPr marL="457200" lvl="1" indent="-457200">
              <a:buClr>
                <a:schemeClr val="accent2"/>
              </a:buClr>
            </a:pPr>
            <a:r>
              <a:rPr lang="en-US" sz="1900" dirty="0" smtClean="0">
                <a:solidFill>
                  <a:srgbClr val="000000"/>
                </a:solidFill>
                <a:latin typeface="Franklin Gothic Book" pitchFamily="34" charset="0"/>
                <a:ea typeface="ＭＳ Ｐゴシック" pitchFamily="-108" charset="-128"/>
              </a:rPr>
              <a:t>Beginning in 2010 and each year thereafter, Otter Tail will hold a customer meeting </a:t>
            </a:r>
            <a:r>
              <a:rPr lang="en-US" sz="1900" dirty="0" smtClean="0">
                <a:solidFill>
                  <a:srgbClr val="000000"/>
                </a:solidFill>
                <a:ea typeface="ＭＳ Ｐゴシック" pitchFamily="-108" charset="-128"/>
              </a:rPr>
              <a:t>by October 31, </a:t>
            </a:r>
            <a:r>
              <a:rPr lang="en-US" sz="1900" dirty="0" smtClean="0">
                <a:solidFill>
                  <a:srgbClr val="000000"/>
                </a:solidFill>
                <a:latin typeface="Franklin Gothic Book" pitchFamily="34" charset="0"/>
                <a:ea typeface="ＭＳ Ｐゴシック" pitchFamily="-108" charset="-128"/>
              </a:rPr>
              <a:t>to explain its formula rate input projections and cost detail.</a:t>
            </a:r>
          </a:p>
          <a:p>
            <a:pPr marL="457200" lvl="1" indent="-457200">
              <a:buClr>
                <a:schemeClr val="accent2"/>
              </a:buClr>
            </a:pPr>
            <a:r>
              <a:rPr lang="en-US" sz="1900" dirty="0" smtClean="0">
                <a:solidFill>
                  <a:srgbClr val="000000"/>
                </a:solidFill>
                <a:latin typeface="Franklin Gothic Book" pitchFamily="34" charset="0"/>
                <a:ea typeface="ＭＳ Ｐゴシック" pitchFamily="-108" charset="-128"/>
              </a:rPr>
              <a:t>Beginning in 2014 and each year thereafter, the MISO Transmission Owners will hold a Regional Cost Sharing stakeholder meeting by November 1.</a:t>
            </a:r>
          </a:p>
        </p:txBody>
      </p:sp>
      <p:sp>
        <p:nvSpPr>
          <p:cNvPr id="2" name="Slide Number Placeholder 1"/>
          <p:cNvSpPr>
            <a:spLocks noGrp="1"/>
          </p:cNvSpPr>
          <p:nvPr>
            <p:ph type="sldNum" sz="quarter" idx="12"/>
          </p:nvPr>
        </p:nvSpPr>
        <p:spPr/>
        <p:txBody>
          <a:bodyPr/>
          <a:lstStyle/>
          <a:p>
            <a:fld id="{5BBC370A-8FCE-4E0A-B91F-B6805B5F6B9B}" type="slidenum">
              <a:rPr lang="en-US" smtClean="0"/>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67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67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67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67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67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title"/>
          </p:nvPr>
        </p:nvSpPr>
        <p:spPr>
          <a:xfrm>
            <a:off x="232608" y="-508066"/>
            <a:ext cx="8701087" cy="1143000"/>
          </a:xfrm>
          <a:noFill/>
          <a:ln/>
          <a:effectLst/>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500" dirty="0" smtClean="0">
                <a:latin typeface="Franklin Gothic Book" pitchFamily="34" charset="0"/>
                <a:ea typeface="ＭＳ Ｐゴシック" pitchFamily="-108" charset="-128"/>
              </a:rPr>
              <a:t>Rate Base</a:t>
            </a:r>
          </a:p>
        </p:txBody>
      </p:sp>
      <p:sp>
        <p:nvSpPr>
          <p:cNvPr id="6" name="TextBox 5"/>
          <p:cNvSpPr txBox="1"/>
          <p:nvPr/>
        </p:nvSpPr>
        <p:spPr>
          <a:xfrm>
            <a:off x="1954251" y="6564433"/>
            <a:ext cx="5257800" cy="338554"/>
          </a:xfrm>
          <a:prstGeom prst="rect">
            <a:avLst/>
          </a:prstGeom>
          <a:noFill/>
        </p:spPr>
        <p:txBody>
          <a:bodyPr wrap="square" rtlCol="0">
            <a:spAutoFit/>
          </a:bodyPr>
          <a:lstStyle/>
          <a:p>
            <a:r>
              <a:rPr lang="en-US" sz="1600" b="1" dirty="0" smtClean="0"/>
              <a:t>Note: </a:t>
            </a:r>
            <a:r>
              <a:rPr lang="en-US" sz="1600" dirty="0" smtClean="0"/>
              <a:t>The above numbers are Transmission only</a:t>
            </a:r>
            <a:endParaRPr lang="en-US" sz="1600" b="1" dirty="0"/>
          </a:p>
        </p:txBody>
      </p:sp>
      <p:graphicFrame>
        <p:nvGraphicFramePr>
          <p:cNvPr id="8" name="Table 7"/>
          <p:cNvGraphicFramePr>
            <a:graphicFrameLocks noGrp="1"/>
          </p:cNvGraphicFramePr>
          <p:nvPr>
            <p:extLst>
              <p:ext uri="{D42A27DB-BD31-4B8C-83A1-F6EECF244321}">
                <p14:modId xmlns:p14="http://schemas.microsoft.com/office/powerpoint/2010/main" val="1262552042"/>
              </p:ext>
            </p:extLst>
          </p:nvPr>
        </p:nvGraphicFramePr>
        <p:xfrm>
          <a:off x="178420" y="581352"/>
          <a:ext cx="8834951" cy="5942906"/>
        </p:xfrm>
        <a:graphic>
          <a:graphicData uri="http://schemas.openxmlformats.org/drawingml/2006/table">
            <a:tbl>
              <a:tblPr firstRow="1" firstCol="1">
                <a:tableStyleId>{6E25E649-3F16-4E02-A733-19D2CDBF48F0}</a:tableStyleId>
              </a:tblPr>
              <a:tblGrid>
                <a:gridCol w="1399775"/>
                <a:gridCol w="1282726"/>
                <a:gridCol w="1278997"/>
                <a:gridCol w="1189172"/>
                <a:gridCol w="723666"/>
                <a:gridCol w="2960615"/>
              </a:tblGrid>
              <a:tr h="542340">
                <a:tc>
                  <a:txBody>
                    <a:bodyPr/>
                    <a:lstStyle/>
                    <a:p>
                      <a:pPr algn="ctr" fontAlgn="ctr"/>
                      <a:r>
                        <a:rPr lang="en-US" sz="1300" u="none" strike="noStrike" dirty="0" smtClean="0"/>
                        <a:t>Rate Base Item</a:t>
                      </a:r>
                      <a:endParaRPr lang="en-US" sz="1300" b="1" i="0" u="none" strike="noStrike" dirty="0">
                        <a:solidFill>
                          <a:srgbClr val="000000"/>
                        </a:solidFill>
                        <a:latin typeface="Calibri"/>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sz="1300" u="none" strike="noStrike" dirty="0" smtClean="0"/>
                        <a:t>2013 </a:t>
                      </a:r>
                    </a:p>
                    <a:p>
                      <a:pPr algn="ctr" fontAlgn="ctr"/>
                      <a:r>
                        <a:rPr lang="en-US" sz="1300" u="none" strike="noStrike" dirty="0" smtClean="0"/>
                        <a:t>Actual</a:t>
                      </a:r>
                      <a:endParaRPr lang="en-US" sz="1300" b="1" i="0" u="none" strike="noStrike" dirty="0">
                        <a:solidFill>
                          <a:srgbClr val="000000"/>
                        </a:solidFill>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sz="1300" u="none" strike="noStrike" dirty="0" smtClean="0"/>
                        <a:t>2013</a:t>
                      </a:r>
                      <a:r>
                        <a:rPr lang="en-US" sz="1300" u="none" strike="noStrike" baseline="0" dirty="0" smtClean="0"/>
                        <a:t> </a:t>
                      </a:r>
                    </a:p>
                    <a:p>
                      <a:pPr algn="ctr" fontAlgn="ctr"/>
                      <a:r>
                        <a:rPr lang="en-US" sz="1300" u="none" strike="noStrike" dirty="0" smtClean="0"/>
                        <a:t>Projected</a:t>
                      </a:r>
                      <a:endParaRPr lang="en-US" sz="1300" b="1" i="0" u="none" strike="noStrike" dirty="0">
                        <a:solidFill>
                          <a:srgbClr val="000000"/>
                        </a:solidFill>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sz="1300" u="none" strike="noStrike" dirty="0" smtClean="0"/>
                        <a:t>$ Change</a:t>
                      </a:r>
                      <a:endParaRPr lang="en-US" sz="1300" b="1" i="0" u="none" strike="noStrike" dirty="0">
                        <a:solidFill>
                          <a:srgbClr val="000000"/>
                        </a:solidFill>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sz="1300" u="none" strike="noStrike" dirty="0" smtClean="0"/>
                        <a:t>% Change</a:t>
                      </a:r>
                      <a:endParaRPr lang="en-US" sz="1300" b="1" i="0" u="none" strike="noStrike" dirty="0">
                        <a:solidFill>
                          <a:srgbClr val="000000"/>
                        </a:solidFill>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sz="1300" u="none" strike="noStrike" dirty="0"/>
                        <a:t>Explanation</a:t>
                      </a:r>
                      <a:endParaRPr lang="en-US" sz="1300" b="1" i="0" u="none" strike="noStrike" dirty="0">
                        <a:solidFill>
                          <a:srgbClr val="000000"/>
                        </a:solidFill>
                        <a:latin typeface="Calibri"/>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979226">
                <a:tc>
                  <a:txBody>
                    <a:bodyPr/>
                    <a:lstStyle/>
                    <a:p>
                      <a:pPr algn="ctr" fontAlgn="ctr"/>
                      <a:r>
                        <a:rPr lang="en-US" sz="1300" b="1" i="0" u="none" strike="noStrike" dirty="0">
                          <a:solidFill>
                            <a:schemeClr val="bg1"/>
                          </a:solidFill>
                          <a:effectLst/>
                          <a:latin typeface="+mn-lt"/>
                        </a:rPr>
                        <a:t>Gross Plant in Service</a:t>
                      </a: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chemeClr val="tx1"/>
                          </a:solidFill>
                          <a:effectLst/>
                          <a:latin typeface="+mn-lt"/>
                        </a:rPr>
                        <a:t>$275,626,777</a:t>
                      </a:r>
                      <a:endParaRPr lang="en-US" sz="1300" b="0" i="0" u="none" strike="noStrike" dirty="0">
                        <a:solidFill>
                          <a:schemeClr val="tx1"/>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chemeClr val="tx1"/>
                          </a:solidFill>
                          <a:effectLst/>
                          <a:latin typeface="+mn-lt"/>
                        </a:rPr>
                        <a:t>$287,571,748</a:t>
                      </a:r>
                      <a:endParaRPr lang="en-US" sz="1300" b="0" i="0" u="none" strike="noStrike" dirty="0">
                        <a:solidFill>
                          <a:schemeClr val="tx1"/>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rgbClr val="FF0000"/>
                          </a:solidFill>
                          <a:effectLst/>
                          <a:latin typeface="+mn-lt"/>
                        </a:rPr>
                        <a:t>$(11,944,971)</a:t>
                      </a:r>
                      <a:endParaRPr lang="en-US" sz="1300" b="0" i="0" u="none" strike="noStrike" dirty="0">
                        <a:solidFill>
                          <a:srgbClr val="FF0000"/>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rgbClr val="FF0000"/>
                          </a:solidFill>
                          <a:effectLst/>
                          <a:latin typeface="+mn-lt"/>
                        </a:rPr>
                        <a:t>(4.2%)</a:t>
                      </a:r>
                      <a:endParaRPr lang="en-US" sz="1300" b="0" i="0" u="none" strike="noStrike" dirty="0">
                        <a:solidFill>
                          <a:srgbClr val="FF0000"/>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tabLst/>
                      </a:pPr>
                      <a:r>
                        <a:rPr lang="en-US" sz="1050" b="0" i="0" u="none" strike="noStrike" dirty="0" smtClean="0">
                          <a:solidFill>
                            <a:srgbClr val="000000"/>
                          </a:solidFill>
                          <a:effectLst/>
                          <a:latin typeface="+mn-lt"/>
                        </a:rPr>
                        <a:t>The decrease in Plant in Service from Projected to Actual was due to a combination of the Bemidji CAPX project going into</a:t>
                      </a:r>
                      <a:r>
                        <a:rPr lang="en-US" sz="1050" b="0" i="0" u="none" strike="noStrike" baseline="0" dirty="0" smtClean="0">
                          <a:solidFill>
                            <a:srgbClr val="000000"/>
                          </a:solidFill>
                          <a:effectLst/>
                          <a:latin typeface="+mn-lt"/>
                        </a:rPr>
                        <a:t> service at less than expected capitalized cost as well as the delayed in-service of various line segments on the Bookings and Fargo CAPX projects</a:t>
                      </a:r>
                      <a:endParaRPr lang="en-US" sz="105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7535">
                <a:tc>
                  <a:txBody>
                    <a:bodyPr/>
                    <a:lstStyle/>
                    <a:p>
                      <a:pPr algn="ctr" fontAlgn="ctr"/>
                      <a:r>
                        <a:rPr lang="en-US" sz="1300" b="1" i="0" u="none" strike="noStrike" dirty="0">
                          <a:solidFill>
                            <a:schemeClr val="bg1"/>
                          </a:solidFill>
                          <a:effectLst/>
                          <a:latin typeface="+mn-lt"/>
                        </a:rPr>
                        <a:t>Accumulated Depreciation</a:t>
                      </a: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chemeClr val="tx1"/>
                          </a:solidFill>
                          <a:effectLst/>
                          <a:latin typeface="+mn-lt"/>
                        </a:rPr>
                        <a:t>$102,362,268</a:t>
                      </a:r>
                      <a:endParaRPr lang="en-US" sz="1300" b="0" i="0" u="none" strike="noStrike" dirty="0">
                        <a:solidFill>
                          <a:schemeClr val="tx1"/>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chemeClr val="tx1"/>
                          </a:solidFill>
                          <a:effectLst/>
                          <a:latin typeface="+mn-lt"/>
                        </a:rPr>
                        <a:t>$102,744,252</a:t>
                      </a:r>
                      <a:endParaRPr lang="en-US" sz="1300" b="0" i="0" u="none" strike="noStrike" dirty="0">
                        <a:solidFill>
                          <a:schemeClr val="tx1"/>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rgbClr val="FF0000"/>
                          </a:solidFill>
                          <a:effectLst/>
                          <a:latin typeface="+mn-lt"/>
                        </a:rPr>
                        <a:t>$(381,984) </a:t>
                      </a:r>
                      <a:endParaRPr lang="en-US" sz="1300" b="0" i="0" u="none" strike="noStrike" dirty="0">
                        <a:solidFill>
                          <a:srgbClr val="FF0000"/>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rgbClr val="FF0000"/>
                          </a:solidFill>
                          <a:effectLst/>
                          <a:latin typeface="+mn-lt"/>
                        </a:rPr>
                        <a:t>(0.4%)</a:t>
                      </a:r>
                      <a:endParaRPr lang="en-US" sz="1300" b="0" i="0" u="none" strike="noStrike" dirty="0">
                        <a:solidFill>
                          <a:srgbClr val="FF0000"/>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dirty="0">
                          <a:solidFill>
                            <a:srgbClr val="000000"/>
                          </a:solidFill>
                          <a:effectLst/>
                          <a:latin typeface="+mn-lt"/>
                        </a:rPr>
                        <a:t>Net result of Annual Depreciation Expense combined with projected retirements.</a:t>
                      </a: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2340">
                <a:tc>
                  <a:txBody>
                    <a:bodyPr/>
                    <a:lstStyle/>
                    <a:p>
                      <a:pPr algn="ctr" fontAlgn="b"/>
                      <a:r>
                        <a:rPr lang="en-US" sz="1300" b="1" i="0" u="none" strike="noStrike" dirty="0">
                          <a:solidFill>
                            <a:schemeClr val="bg1"/>
                          </a:solidFill>
                          <a:effectLst/>
                          <a:latin typeface="+mn-lt"/>
                        </a:rPr>
                        <a:t>Net Plant in Service</a:t>
                      </a: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300" b="0" i="0" u="none" strike="noStrike" dirty="0" smtClean="0">
                          <a:solidFill>
                            <a:schemeClr val="tx1"/>
                          </a:solidFill>
                          <a:effectLst/>
                          <a:latin typeface="+mn-lt"/>
                        </a:rPr>
                        <a:t>$173,264,509</a:t>
                      </a:r>
                      <a:endParaRPr lang="en-US" sz="1300" b="0" i="0" u="none" strike="noStrike" dirty="0">
                        <a:solidFill>
                          <a:schemeClr val="tx1"/>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300" b="0" i="0" u="none" strike="noStrike" dirty="0" smtClean="0">
                          <a:solidFill>
                            <a:schemeClr val="tx1"/>
                          </a:solidFill>
                          <a:effectLst/>
                          <a:latin typeface="+mn-lt"/>
                        </a:rPr>
                        <a:t>$184,827,496</a:t>
                      </a:r>
                      <a:endParaRPr lang="en-US" sz="1300" b="0" i="0" u="none" strike="noStrike" dirty="0">
                        <a:solidFill>
                          <a:schemeClr val="tx1"/>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300" b="0" i="0" u="none" strike="noStrike" dirty="0" smtClean="0">
                          <a:solidFill>
                            <a:srgbClr val="FF0000"/>
                          </a:solidFill>
                          <a:effectLst/>
                          <a:latin typeface="+mn-lt"/>
                        </a:rPr>
                        <a:t>$(11,562,987) </a:t>
                      </a:r>
                      <a:endParaRPr lang="en-US" sz="1300" b="0" i="0" u="none" strike="noStrike" dirty="0">
                        <a:solidFill>
                          <a:srgbClr val="FF0000"/>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300" b="0" i="0" u="none" strike="noStrike" dirty="0" smtClean="0">
                          <a:solidFill>
                            <a:srgbClr val="FF0000"/>
                          </a:solidFill>
                          <a:effectLst/>
                          <a:latin typeface="+mn-lt"/>
                        </a:rPr>
                        <a:t>(6.3%)</a:t>
                      </a:r>
                      <a:endParaRPr lang="en-US" sz="1300" b="0" i="0" u="none" strike="noStrike" dirty="0">
                        <a:solidFill>
                          <a:srgbClr val="FF0000"/>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dirty="0">
                          <a:solidFill>
                            <a:srgbClr val="000000"/>
                          </a:solidFill>
                          <a:effectLst/>
                          <a:latin typeface="+mn-lt"/>
                        </a:rPr>
                        <a:t>= Gross Plant - A/D</a:t>
                      </a: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2340">
                <a:tc>
                  <a:txBody>
                    <a:bodyPr/>
                    <a:lstStyle/>
                    <a:p>
                      <a:pPr algn="ctr" fontAlgn="ctr"/>
                      <a:r>
                        <a:rPr lang="en-US" sz="1300" b="1" i="0" u="none" strike="noStrike" dirty="0">
                          <a:solidFill>
                            <a:schemeClr val="bg1"/>
                          </a:solidFill>
                          <a:effectLst/>
                          <a:latin typeface="+mn-lt"/>
                        </a:rPr>
                        <a:t>Adjustments to Rate Base</a:t>
                      </a: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rgbClr val="FF0000"/>
                          </a:solidFill>
                          <a:effectLst/>
                          <a:latin typeface="+mn-lt"/>
                        </a:rPr>
                        <a:t>$(42,727,177)</a:t>
                      </a:r>
                      <a:endParaRPr lang="en-US" sz="1300" b="0" i="0" u="none" strike="noStrike" dirty="0">
                        <a:solidFill>
                          <a:srgbClr val="FF0000"/>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rgbClr val="FF0000"/>
                          </a:solidFill>
                          <a:effectLst/>
                          <a:latin typeface="+mn-lt"/>
                        </a:rPr>
                        <a:t>$(44,023,296</a:t>
                      </a:r>
                      <a:r>
                        <a:rPr lang="en-US" sz="1300" b="0" i="0" u="none" strike="noStrike" dirty="0">
                          <a:solidFill>
                            <a:srgbClr val="FF0000"/>
                          </a:solidFill>
                          <a:effectLst/>
                          <a:latin typeface="+mn-lt"/>
                        </a:rPr>
                        <a:t>)</a:t>
                      </a: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chemeClr val="tx1"/>
                          </a:solidFill>
                          <a:effectLst/>
                          <a:latin typeface="+mn-lt"/>
                        </a:rPr>
                        <a:t>$1,296,119</a:t>
                      </a:r>
                      <a:endParaRPr lang="en-US" sz="1300" b="0" i="0" u="none" strike="noStrike" dirty="0">
                        <a:solidFill>
                          <a:schemeClr val="tx1"/>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rgbClr val="FF0000"/>
                          </a:solidFill>
                          <a:effectLst/>
                          <a:latin typeface="+mn-lt"/>
                        </a:rPr>
                        <a:t>(2.9%)</a:t>
                      </a:r>
                      <a:endParaRPr lang="en-US" sz="1300" b="0" i="0" u="none" strike="noStrike" dirty="0">
                        <a:solidFill>
                          <a:srgbClr val="FF0000"/>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dirty="0">
                          <a:solidFill>
                            <a:srgbClr val="000000"/>
                          </a:solidFill>
                          <a:effectLst/>
                          <a:latin typeface="+mn-lt"/>
                        </a:rPr>
                        <a:t>ADIT - Book vs Tax Depreciation Timing Differences originating due to </a:t>
                      </a:r>
                      <a:r>
                        <a:rPr lang="en-US" sz="1050" b="0" i="0" u="none" strike="noStrike" dirty="0" smtClean="0">
                          <a:solidFill>
                            <a:srgbClr val="000000"/>
                          </a:solidFill>
                          <a:effectLst/>
                          <a:latin typeface="+mn-lt"/>
                        </a:rPr>
                        <a:t>accelerated </a:t>
                      </a:r>
                      <a:r>
                        <a:rPr lang="en-US" sz="1050" b="0" i="0" u="none" strike="noStrike" dirty="0">
                          <a:solidFill>
                            <a:srgbClr val="000000"/>
                          </a:solidFill>
                          <a:effectLst/>
                          <a:latin typeface="+mn-lt"/>
                        </a:rPr>
                        <a:t>tax depreciation methods such as Bonus depreciation and MACRS tables created when large Transmission (i.e., Fargo Phase II and Fargo Phase III) projects go into service.</a:t>
                      </a: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2340">
                <a:tc>
                  <a:txBody>
                    <a:bodyPr/>
                    <a:lstStyle/>
                    <a:p>
                      <a:pPr algn="ctr" fontAlgn="b"/>
                      <a:r>
                        <a:rPr lang="en-US" sz="1300" b="1" i="0" u="none" strike="noStrike" dirty="0">
                          <a:solidFill>
                            <a:schemeClr val="bg1"/>
                          </a:solidFill>
                          <a:effectLst/>
                          <a:latin typeface="+mn-lt"/>
                        </a:rPr>
                        <a:t>CWIP for CON Projects</a:t>
                      </a: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300" b="0" i="0" u="none" strike="noStrike" dirty="0" smtClean="0">
                          <a:solidFill>
                            <a:schemeClr val="tx1"/>
                          </a:solidFill>
                          <a:effectLst/>
                          <a:latin typeface="+mn-lt"/>
                        </a:rPr>
                        <a:t>$47,702,021</a:t>
                      </a:r>
                      <a:endParaRPr lang="en-US" sz="1300" b="0" i="0" u="none" strike="noStrike" dirty="0">
                        <a:solidFill>
                          <a:schemeClr val="tx1"/>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300" b="0" i="0" u="none" strike="noStrike" dirty="0" smtClean="0">
                          <a:solidFill>
                            <a:schemeClr val="tx1"/>
                          </a:solidFill>
                          <a:effectLst/>
                          <a:latin typeface="+mn-lt"/>
                        </a:rPr>
                        <a:t>$53,482,317</a:t>
                      </a:r>
                      <a:endParaRPr lang="en-US" sz="1300" b="0" i="0" u="none" strike="noStrike" dirty="0">
                        <a:solidFill>
                          <a:schemeClr val="tx1"/>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300" b="0" i="0" u="none" strike="noStrike" dirty="0" smtClean="0">
                          <a:solidFill>
                            <a:srgbClr val="FF0000"/>
                          </a:solidFill>
                          <a:effectLst/>
                          <a:latin typeface="+mn-lt"/>
                        </a:rPr>
                        <a:t>$(5,780,296)</a:t>
                      </a:r>
                      <a:endParaRPr lang="en-US" sz="1300" b="0" i="0" u="none" strike="noStrike" dirty="0">
                        <a:solidFill>
                          <a:srgbClr val="FF0000"/>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300" b="0" i="0" u="none" strike="noStrike" dirty="0" smtClean="0">
                          <a:solidFill>
                            <a:srgbClr val="FF0000"/>
                          </a:solidFill>
                          <a:effectLst/>
                          <a:latin typeface="+mn-lt"/>
                        </a:rPr>
                        <a:t>(10.8%)</a:t>
                      </a:r>
                      <a:endParaRPr lang="en-US" sz="1300" b="0" i="0" u="none" strike="noStrike" dirty="0">
                        <a:solidFill>
                          <a:srgbClr val="FF0000"/>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dirty="0" smtClean="0">
                          <a:solidFill>
                            <a:srgbClr val="000000"/>
                          </a:solidFill>
                          <a:effectLst/>
                          <a:latin typeface="+mn-lt"/>
                        </a:rPr>
                        <a:t>Reduced spend on Fargo CAPX project in late 2012 due to delays associated with</a:t>
                      </a:r>
                      <a:r>
                        <a:rPr lang="en-US" sz="1050" b="0" i="0" u="none" strike="noStrike" baseline="0" dirty="0" smtClean="0">
                          <a:solidFill>
                            <a:srgbClr val="000000"/>
                          </a:solidFill>
                          <a:effectLst/>
                          <a:latin typeface="+mn-lt"/>
                        </a:rPr>
                        <a:t> </a:t>
                      </a:r>
                      <a:r>
                        <a:rPr lang="en-US" sz="1050" b="0" i="0" u="none" strike="noStrike" dirty="0" smtClean="0">
                          <a:solidFill>
                            <a:schemeClr val="tx1"/>
                          </a:solidFill>
                          <a:effectLst/>
                          <a:latin typeface="+mn-lt"/>
                        </a:rPr>
                        <a:t>material</a:t>
                      </a:r>
                      <a:r>
                        <a:rPr lang="en-US" sz="1050" b="0" i="0" u="none" strike="noStrike" dirty="0" smtClean="0">
                          <a:solidFill>
                            <a:srgbClr val="000000"/>
                          </a:solidFill>
                          <a:effectLst/>
                          <a:latin typeface="+mn-lt"/>
                        </a:rPr>
                        <a:t> deliveries that carried forward through 2013.  All is expected to be timing in nature. </a:t>
                      </a:r>
                      <a:endParaRPr lang="en-US" sz="105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2340">
                <a:tc>
                  <a:txBody>
                    <a:bodyPr/>
                    <a:lstStyle/>
                    <a:p>
                      <a:pPr algn="ctr" fontAlgn="b"/>
                      <a:r>
                        <a:rPr lang="en-US" sz="1300" b="1" i="0" u="none" strike="noStrike" dirty="0">
                          <a:solidFill>
                            <a:schemeClr val="bg1"/>
                          </a:solidFill>
                          <a:effectLst/>
                          <a:latin typeface="+mn-lt"/>
                        </a:rPr>
                        <a:t>Land Held for Future Use</a:t>
                      </a: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300" b="0" i="0" u="none" strike="noStrike" dirty="0" smtClean="0">
                          <a:solidFill>
                            <a:schemeClr val="tx1"/>
                          </a:solidFill>
                          <a:effectLst/>
                          <a:latin typeface="+mn-lt"/>
                        </a:rPr>
                        <a:t>$9,037</a:t>
                      </a:r>
                      <a:endParaRPr lang="en-US" sz="1300" b="0" i="0" u="none" strike="noStrike" dirty="0">
                        <a:solidFill>
                          <a:schemeClr val="tx1"/>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300" b="0" i="0" u="none" strike="noStrike" dirty="0" smtClean="0">
                          <a:solidFill>
                            <a:schemeClr val="tx1"/>
                          </a:solidFill>
                          <a:effectLst/>
                          <a:latin typeface="+mn-lt"/>
                        </a:rPr>
                        <a:t>$9,038</a:t>
                      </a:r>
                      <a:endParaRPr lang="en-US" sz="1300" b="0" i="0" u="none" strike="noStrike" dirty="0">
                        <a:solidFill>
                          <a:schemeClr val="tx1"/>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300" b="0" i="0" u="none" strike="noStrike" dirty="0" smtClean="0">
                          <a:solidFill>
                            <a:srgbClr val="FF0000"/>
                          </a:solidFill>
                          <a:effectLst/>
                          <a:latin typeface="+mn-lt"/>
                        </a:rPr>
                        <a:t>$(1)</a:t>
                      </a:r>
                      <a:endParaRPr lang="en-US" sz="1300" b="0" i="0" u="none" strike="noStrike" dirty="0">
                        <a:solidFill>
                          <a:srgbClr val="FF0000"/>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300" b="0" i="0" u="none" strike="noStrike" dirty="0">
                          <a:solidFill>
                            <a:schemeClr val="tx1"/>
                          </a:solidFill>
                          <a:effectLst/>
                          <a:latin typeface="+mn-lt"/>
                        </a:rPr>
                        <a:t>0.0%</a:t>
                      </a: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7535">
                <a:tc>
                  <a:txBody>
                    <a:bodyPr/>
                    <a:lstStyle/>
                    <a:p>
                      <a:pPr algn="ctr" fontAlgn="ctr"/>
                      <a:r>
                        <a:rPr lang="en-US" sz="1300" b="1" i="0" u="none" strike="noStrike" dirty="0">
                          <a:solidFill>
                            <a:schemeClr val="bg1"/>
                          </a:solidFill>
                          <a:effectLst/>
                          <a:latin typeface="+mn-lt"/>
                        </a:rPr>
                        <a:t>Working Capital</a:t>
                      </a: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chemeClr val="tx1"/>
                          </a:solidFill>
                          <a:effectLst/>
                          <a:latin typeface="+mn-lt"/>
                        </a:rPr>
                        <a:t>$5,359,241</a:t>
                      </a:r>
                      <a:endParaRPr lang="en-US" sz="1300" b="0" i="0" u="none" strike="noStrike" dirty="0">
                        <a:solidFill>
                          <a:schemeClr val="tx1"/>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chemeClr val="tx1"/>
                          </a:solidFill>
                          <a:effectLst/>
                          <a:latin typeface="+mn-lt"/>
                        </a:rPr>
                        <a:t>$5,830,055</a:t>
                      </a:r>
                      <a:endParaRPr lang="en-US" sz="1300" b="0" i="0" u="none" strike="noStrike" dirty="0">
                        <a:solidFill>
                          <a:schemeClr val="tx1"/>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rgbClr val="FF0000"/>
                          </a:solidFill>
                          <a:effectLst/>
                          <a:latin typeface="+mn-lt"/>
                        </a:rPr>
                        <a:t>$(470,814)</a:t>
                      </a:r>
                      <a:endParaRPr lang="en-US" sz="1300" b="0" i="0" u="none" strike="noStrike" dirty="0">
                        <a:solidFill>
                          <a:srgbClr val="FF0000"/>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rgbClr val="FF0000"/>
                          </a:solidFill>
                          <a:effectLst/>
                          <a:latin typeface="+mn-lt"/>
                        </a:rPr>
                        <a:t>(8.1%)</a:t>
                      </a:r>
                      <a:endParaRPr lang="en-US" sz="1300" b="0" i="0" u="none" strike="noStrike" dirty="0">
                        <a:solidFill>
                          <a:srgbClr val="FF0000"/>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dirty="0" smtClean="0">
                          <a:solidFill>
                            <a:srgbClr val="000000"/>
                          </a:solidFill>
                          <a:effectLst/>
                          <a:latin typeface="+mn-lt"/>
                        </a:rPr>
                        <a:t>Decrease in CWC</a:t>
                      </a:r>
                      <a:r>
                        <a:rPr lang="en-US" sz="1050" b="0" i="0" u="none" strike="noStrike" baseline="0" dirty="0" smtClean="0">
                          <a:solidFill>
                            <a:srgbClr val="000000"/>
                          </a:solidFill>
                          <a:effectLst/>
                          <a:latin typeface="+mn-lt"/>
                        </a:rPr>
                        <a:t> due to drop in Transmission-related O&amp;M which is discussed on the next tab. </a:t>
                      </a:r>
                      <a:endParaRPr lang="en-US" sz="105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2340">
                <a:tc>
                  <a:txBody>
                    <a:bodyPr/>
                    <a:lstStyle/>
                    <a:p>
                      <a:pPr algn="ctr" fontAlgn="b"/>
                      <a:r>
                        <a:rPr lang="en-US" sz="1300" b="1" i="0" u="none" strike="noStrike" dirty="0">
                          <a:solidFill>
                            <a:schemeClr val="bg1"/>
                          </a:solidFill>
                          <a:effectLst/>
                          <a:latin typeface="+mn-lt"/>
                        </a:rPr>
                        <a:t>Rate Base</a:t>
                      </a: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fontAlgn="b"/>
                      <a:r>
                        <a:rPr lang="en-US" sz="1300" b="0" i="0" u="none" strike="noStrike" dirty="0" smtClean="0">
                          <a:solidFill>
                            <a:srgbClr val="000000"/>
                          </a:solidFill>
                          <a:effectLst/>
                          <a:latin typeface="+mn-lt"/>
                        </a:rPr>
                        <a:t>$183,607,631</a:t>
                      </a:r>
                      <a:endParaRPr lang="en-US" sz="1300" b="0" i="0" u="none" strike="noStrike" dirty="0">
                        <a:solidFill>
                          <a:srgbClr val="000000"/>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fontAlgn="b"/>
                      <a:r>
                        <a:rPr lang="en-US" sz="1300" b="0" i="0" u="none" strike="noStrike" dirty="0" smtClean="0">
                          <a:solidFill>
                            <a:srgbClr val="000000"/>
                          </a:solidFill>
                          <a:effectLst/>
                          <a:latin typeface="+mn-lt"/>
                        </a:rPr>
                        <a:t>$200,125,610</a:t>
                      </a:r>
                      <a:endParaRPr lang="en-US" sz="1300" b="0" i="0" u="none" strike="noStrike" dirty="0">
                        <a:solidFill>
                          <a:srgbClr val="000000"/>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fontAlgn="b"/>
                      <a:r>
                        <a:rPr lang="en-US" sz="1300" b="0" i="0" u="none" strike="noStrike" dirty="0" smtClean="0">
                          <a:solidFill>
                            <a:srgbClr val="FF0000"/>
                          </a:solidFill>
                          <a:effectLst/>
                          <a:latin typeface="+mn-lt"/>
                        </a:rPr>
                        <a:t>$(16,517,979)</a:t>
                      </a:r>
                      <a:endParaRPr lang="en-US" sz="1300" b="0" i="0" u="none" strike="noStrike" dirty="0">
                        <a:solidFill>
                          <a:srgbClr val="FF0000"/>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fontAlgn="b"/>
                      <a:r>
                        <a:rPr lang="en-US" sz="1300" b="0" i="0" u="none" strike="noStrike" dirty="0" smtClean="0">
                          <a:solidFill>
                            <a:srgbClr val="FF0000"/>
                          </a:solidFill>
                          <a:effectLst/>
                          <a:latin typeface="+mn-lt"/>
                        </a:rPr>
                        <a:t>(8.3%)</a:t>
                      </a:r>
                      <a:endParaRPr lang="en-US" sz="1300" b="0" i="0" u="none" strike="noStrike" dirty="0">
                        <a:solidFill>
                          <a:srgbClr val="FF0000"/>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b"/>
                      <a:r>
                        <a:rPr lang="en-US" sz="1050" b="0" i="0" u="none" strike="noStrike" dirty="0">
                          <a:solidFill>
                            <a:srgbClr val="000000"/>
                          </a:solidFill>
                          <a:effectLst/>
                          <a:latin typeface="+mn-lt"/>
                        </a:rPr>
                        <a:t>= Net Plant + Adj + CWIP + Land + </a:t>
                      </a:r>
                      <a:r>
                        <a:rPr lang="en-US" sz="1050" b="0" i="0" u="none" strike="noStrike" dirty="0" smtClean="0">
                          <a:solidFill>
                            <a:srgbClr val="000000"/>
                          </a:solidFill>
                          <a:effectLst/>
                          <a:latin typeface="+mn-lt"/>
                        </a:rPr>
                        <a:t>Working </a:t>
                      </a:r>
                      <a:r>
                        <a:rPr lang="en-US" sz="1050" b="0" i="0" u="none" strike="noStrike" dirty="0">
                          <a:solidFill>
                            <a:srgbClr val="000000"/>
                          </a:solidFill>
                          <a:effectLst/>
                          <a:latin typeface="+mn-lt"/>
                        </a:rPr>
                        <a:t>Capital</a:t>
                      </a: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
        <p:nvSpPr>
          <p:cNvPr id="2" name="Slide Number Placeholder 1"/>
          <p:cNvSpPr>
            <a:spLocks noGrp="1"/>
          </p:cNvSpPr>
          <p:nvPr>
            <p:ph type="sldNum" sz="quarter" idx="12"/>
          </p:nvPr>
        </p:nvSpPr>
        <p:spPr>
          <a:xfrm>
            <a:off x="7941973" y="6517313"/>
            <a:ext cx="990600" cy="365125"/>
          </a:xfrm>
        </p:spPr>
        <p:txBody>
          <a:bodyPr/>
          <a:lstStyle/>
          <a:p>
            <a:fld id="{5BBC370A-8FCE-4E0A-B91F-B6805B5F6B9B}"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title"/>
          </p:nvPr>
        </p:nvSpPr>
        <p:spPr>
          <a:xfrm>
            <a:off x="212242" y="-229130"/>
            <a:ext cx="8701087" cy="1143000"/>
          </a:xfrm>
          <a:noFill/>
          <a:ln/>
          <a:effectLst/>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500" dirty="0" smtClean="0">
                <a:latin typeface="Franklin Gothic Book" pitchFamily="34" charset="0"/>
                <a:ea typeface="ＭＳ Ｐゴシック" pitchFamily="-108" charset="-128"/>
              </a:rPr>
              <a:t>Operating Expenses</a:t>
            </a:r>
          </a:p>
        </p:txBody>
      </p:sp>
      <p:sp>
        <p:nvSpPr>
          <p:cNvPr id="7" name="Slide Number Placeholder 6"/>
          <p:cNvSpPr>
            <a:spLocks noGrp="1"/>
          </p:cNvSpPr>
          <p:nvPr>
            <p:ph type="sldNum" sz="quarter" idx="12"/>
          </p:nvPr>
        </p:nvSpPr>
        <p:spPr/>
        <p:txBody>
          <a:bodyPr/>
          <a:lstStyle/>
          <a:p>
            <a:fld id="{5BBC370A-8FCE-4E0A-B91F-B6805B5F6B9B}" type="slidenum">
              <a:rPr lang="en-US" smtClean="0"/>
              <a:pPr/>
              <a:t>8</a:t>
            </a:fld>
            <a:endParaRPr lang="en-US" dirty="0"/>
          </a:p>
        </p:txBody>
      </p:sp>
      <p:sp>
        <p:nvSpPr>
          <p:cNvPr id="6" name="TextBox 5"/>
          <p:cNvSpPr txBox="1"/>
          <p:nvPr/>
        </p:nvSpPr>
        <p:spPr>
          <a:xfrm>
            <a:off x="1880545" y="6417716"/>
            <a:ext cx="5364480" cy="338554"/>
          </a:xfrm>
          <a:prstGeom prst="rect">
            <a:avLst/>
          </a:prstGeom>
          <a:noFill/>
        </p:spPr>
        <p:txBody>
          <a:bodyPr wrap="square" rtlCol="0">
            <a:spAutoFit/>
          </a:bodyPr>
          <a:lstStyle/>
          <a:p>
            <a:r>
              <a:rPr lang="en-US" sz="1600" b="1" dirty="0" smtClean="0"/>
              <a:t>Note: </a:t>
            </a:r>
            <a:r>
              <a:rPr lang="en-US" sz="1600" dirty="0" smtClean="0"/>
              <a:t>The above numbers are Transmission only</a:t>
            </a:r>
            <a:endParaRPr lang="en-US" sz="1600" b="1" dirty="0"/>
          </a:p>
        </p:txBody>
      </p:sp>
      <p:graphicFrame>
        <p:nvGraphicFramePr>
          <p:cNvPr id="9" name="Table 8"/>
          <p:cNvGraphicFramePr>
            <a:graphicFrameLocks noGrp="1"/>
          </p:cNvGraphicFramePr>
          <p:nvPr>
            <p:extLst>
              <p:ext uri="{D42A27DB-BD31-4B8C-83A1-F6EECF244321}">
                <p14:modId xmlns:p14="http://schemas.microsoft.com/office/powerpoint/2010/main" val="3002260356"/>
              </p:ext>
            </p:extLst>
          </p:nvPr>
        </p:nvGraphicFramePr>
        <p:xfrm>
          <a:off x="191507" y="979053"/>
          <a:ext cx="8742556" cy="5064472"/>
        </p:xfrm>
        <a:graphic>
          <a:graphicData uri="http://schemas.openxmlformats.org/drawingml/2006/table">
            <a:tbl>
              <a:tblPr firstRow="1" firstCol="1">
                <a:tableStyleId>{6E25E649-3F16-4E02-A733-19D2CDBF48F0}</a:tableStyleId>
              </a:tblPr>
              <a:tblGrid>
                <a:gridCol w="1104962"/>
                <a:gridCol w="1187530"/>
                <a:gridCol w="1214243"/>
                <a:gridCol w="1277385"/>
                <a:gridCol w="959253"/>
                <a:gridCol w="2999183"/>
              </a:tblGrid>
              <a:tr h="416934">
                <a:tc>
                  <a:txBody>
                    <a:bodyPr/>
                    <a:lstStyle/>
                    <a:p>
                      <a:pPr algn="ctr" fontAlgn="ctr"/>
                      <a:r>
                        <a:rPr lang="en-US" sz="1300" u="none" strike="noStrike" dirty="0" smtClean="0"/>
                        <a:t>Expense</a:t>
                      </a:r>
                    </a:p>
                    <a:p>
                      <a:pPr algn="ctr" fontAlgn="ctr"/>
                      <a:r>
                        <a:rPr lang="en-US" sz="1300" u="none" strike="noStrike" dirty="0" smtClean="0"/>
                        <a:t> </a:t>
                      </a:r>
                      <a:r>
                        <a:rPr lang="en-US" sz="1300" u="none" strike="noStrike" dirty="0"/>
                        <a:t>Item</a:t>
                      </a:r>
                      <a:endParaRPr lang="en-US" sz="1300" b="1" i="0" u="none" strike="noStrike" dirty="0">
                        <a:solidFill>
                          <a:srgbClr val="000000"/>
                        </a:solidFill>
                        <a:latin typeface="+mn-lt"/>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sz="1300" u="none" strike="noStrike" dirty="0" smtClean="0"/>
                        <a:t>2013 </a:t>
                      </a:r>
                    </a:p>
                    <a:p>
                      <a:pPr algn="ctr" fontAlgn="ctr"/>
                      <a:r>
                        <a:rPr lang="en-US" sz="1300" u="none" strike="noStrike" dirty="0" smtClean="0"/>
                        <a:t>Actual</a:t>
                      </a:r>
                      <a:endParaRPr lang="en-US" sz="1300" b="1" i="0" u="none" strike="noStrike" dirty="0">
                        <a:solidFill>
                          <a:srgbClr val="000000"/>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sz="1300" u="none" strike="noStrike" dirty="0" smtClean="0"/>
                        <a:t>2013</a:t>
                      </a:r>
                      <a:r>
                        <a:rPr lang="en-US" sz="1300" u="none" strike="noStrike" baseline="0" dirty="0" smtClean="0"/>
                        <a:t> </a:t>
                      </a:r>
                      <a:endParaRPr lang="en-US" sz="1300" u="none" strike="noStrike" dirty="0" smtClean="0"/>
                    </a:p>
                    <a:p>
                      <a:pPr algn="ctr" fontAlgn="ctr"/>
                      <a:r>
                        <a:rPr lang="en-US" sz="1300" u="none" strike="noStrike" dirty="0" smtClean="0"/>
                        <a:t>Projected</a:t>
                      </a:r>
                      <a:endParaRPr lang="en-US" sz="1300" b="1" i="0" u="none" strike="noStrike" dirty="0">
                        <a:solidFill>
                          <a:srgbClr val="000000"/>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sz="1300" u="none" strike="noStrike" dirty="0"/>
                        <a:t>$ Change</a:t>
                      </a:r>
                      <a:endParaRPr lang="en-US" sz="1300" b="1" i="0" u="none" strike="noStrike" dirty="0">
                        <a:solidFill>
                          <a:srgbClr val="000000"/>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sz="1300" u="none" strike="noStrike" dirty="0"/>
                        <a:t>% Change</a:t>
                      </a:r>
                      <a:endParaRPr lang="en-US" sz="1300" b="1" i="0" u="none" strike="noStrike" dirty="0">
                        <a:solidFill>
                          <a:srgbClr val="000000"/>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sz="1300" u="none" strike="noStrike" dirty="0"/>
                        <a:t>Explanation</a:t>
                      </a:r>
                      <a:endParaRPr lang="en-US" sz="1300" b="1" i="0" u="none" strike="noStrike" dirty="0">
                        <a:solidFill>
                          <a:srgbClr val="000000"/>
                        </a:solidFill>
                        <a:latin typeface="+mn-lt"/>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385000">
                <a:tc>
                  <a:txBody>
                    <a:bodyPr/>
                    <a:lstStyle/>
                    <a:p>
                      <a:pPr algn="ctr" fontAlgn="ctr"/>
                      <a:r>
                        <a:rPr lang="en-US" sz="1300" b="1" i="0" u="none" strike="noStrike" dirty="0">
                          <a:solidFill>
                            <a:schemeClr val="bg1"/>
                          </a:solidFill>
                          <a:effectLst/>
                          <a:latin typeface="+mn-lt"/>
                        </a:rPr>
                        <a:t>O&amp;M</a:t>
                      </a: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chemeClr val="tx1"/>
                          </a:solidFill>
                          <a:effectLst/>
                          <a:latin typeface="+mn-lt"/>
                        </a:rPr>
                        <a:t>$12,766,870 </a:t>
                      </a:r>
                      <a:endParaRPr lang="en-US" sz="1300" b="0" i="0" u="none" strike="noStrike" dirty="0">
                        <a:solidFill>
                          <a:schemeClr val="tx1"/>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chemeClr val="tx1"/>
                          </a:solidFill>
                          <a:effectLst/>
                          <a:latin typeface="+mn-lt"/>
                        </a:rPr>
                        <a:t>$15,223,429</a:t>
                      </a:r>
                      <a:endParaRPr lang="en-US" sz="1300" b="0" i="0" u="none" strike="noStrike" dirty="0">
                        <a:solidFill>
                          <a:schemeClr val="tx1"/>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a:solidFill>
                            <a:srgbClr val="FF0000"/>
                          </a:solidFill>
                          <a:effectLst/>
                          <a:latin typeface="+mn-lt"/>
                        </a:rPr>
                        <a:t> </a:t>
                      </a:r>
                      <a:r>
                        <a:rPr lang="en-US" sz="1300" b="0" i="0" u="none" strike="noStrike" dirty="0" smtClean="0">
                          <a:solidFill>
                            <a:srgbClr val="FF0000"/>
                          </a:solidFill>
                          <a:effectLst/>
                          <a:latin typeface="+mn-lt"/>
                        </a:rPr>
                        <a:t>$(2,456,559)</a:t>
                      </a:r>
                      <a:endParaRPr lang="en-US" sz="1300" b="0" i="0" u="none" strike="noStrike" dirty="0">
                        <a:solidFill>
                          <a:srgbClr val="FF0000"/>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rgbClr val="FF0000"/>
                          </a:solidFill>
                          <a:effectLst/>
                          <a:latin typeface="+mn-lt"/>
                        </a:rPr>
                        <a:t>(16.1%)</a:t>
                      </a:r>
                      <a:endParaRPr lang="en-US" sz="1300" b="0" i="0" u="none" strike="noStrike" dirty="0">
                        <a:solidFill>
                          <a:srgbClr val="FF0000"/>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dirty="0">
                          <a:solidFill>
                            <a:srgbClr val="000000"/>
                          </a:solidFill>
                          <a:effectLst/>
                          <a:latin typeface="+mn-lt"/>
                        </a:rPr>
                        <a:t>Total Company </a:t>
                      </a:r>
                      <a:r>
                        <a:rPr lang="en-US" sz="1050" b="0" i="0" u="none" strike="noStrike" dirty="0" smtClean="0">
                          <a:solidFill>
                            <a:srgbClr val="000000"/>
                          </a:solidFill>
                          <a:effectLst/>
                          <a:latin typeface="+mn-lt"/>
                        </a:rPr>
                        <a:t>2013 Actual O&amp;M for Transmission expense decreased by ~$540K</a:t>
                      </a:r>
                      <a:r>
                        <a:rPr lang="en-US" sz="1050" b="0" i="0" u="none" strike="noStrike" baseline="0" dirty="0" smtClean="0">
                          <a:solidFill>
                            <a:srgbClr val="000000"/>
                          </a:solidFill>
                          <a:effectLst/>
                          <a:latin typeface="+mn-lt"/>
                        </a:rPr>
                        <a:t> or only about 3% compared to the reported amounts used in the Forward Looking Test Year (FLTY).  However, the amounts related to MISO 26/26A and Schedule 10 charges actually went up ~$1.75M which increased the amount removed from O&amp;M’s on Attachment O. </a:t>
                      </a:r>
                      <a:endParaRPr lang="en-US" sz="105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0005">
                <a:tc>
                  <a:txBody>
                    <a:bodyPr/>
                    <a:lstStyle/>
                    <a:p>
                      <a:pPr algn="ctr" fontAlgn="ctr"/>
                      <a:r>
                        <a:rPr lang="en-US" sz="1300" b="1" i="0" u="none" strike="noStrike" dirty="0">
                          <a:solidFill>
                            <a:schemeClr val="bg1"/>
                          </a:solidFill>
                          <a:effectLst/>
                          <a:latin typeface="+mn-lt"/>
                        </a:rPr>
                        <a:t>Depreciation Expense</a:t>
                      </a: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chemeClr val="tx1"/>
                          </a:solidFill>
                          <a:effectLst/>
                          <a:latin typeface="+mn-lt"/>
                        </a:rPr>
                        <a:t>$5,785,772</a:t>
                      </a:r>
                      <a:endParaRPr lang="en-US" sz="1300" b="0" i="0" u="none" strike="noStrike" dirty="0">
                        <a:solidFill>
                          <a:schemeClr val="tx1"/>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chemeClr val="tx1"/>
                          </a:solidFill>
                          <a:effectLst/>
                          <a:latin typeface="+mn-lt"/>
                        </a:rPr>
                        <a:t>$5,923,798</a:t>
                      </a:r>
                      <a:endParaRPr lang="en-US" sz="1300" b="0" i="0" u="none" strike="noStrike" dirty="0">
                        <a:solidFill>
                          <a:schemeClr val="tx1"/>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rgbClr val="FF0000"/>
                          </a:solidFill>
                          <a:effectLst/>
                          <a:latin typeface="+mn-lt"/>
                        </a:rPr>
                        <a:t>$(138,026)</a:t>
                      </a:r>
                      <a:endParaRPr lang="en-US" sz="1300" b="0" i="0" u="none" strike="noStrike" dirty="0">
                        <a:solidFill>
                          <a:srgbClr val="FF0000"/>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rgbClr val="FF0000"/>
                          </a:solidFill>
                          <a:effectLst/>
                          <a:latin typeface="+mn-lt"/>
                        </a:rPr>
                        <a:t>(2.3%)</a:t>
                      </a:r>
                      <a:endParaRPr lang="en-US" sz="1300" b="0" i="0" u="none" strike="noStrike" dirty="0">
                        <a:solidFill>
                          <a:srgbClr val="FF0000"/>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dirty="0" smtClean="0">
                          <a:solidFill>
                            <a:srgbClr val="000000"/>
                          </a:solidFill>
                          <a:effectLst/>
                          <a:latin typeface="+mn-lt"/>
                        </a:rPr>
                        <a:t>Decrease in depreciation expense coincides with the reduction</a:t>
                      </a:r>
                      <a:r>
                        <a:rPr lang="en-US" sz="1050" b="0" i="0" u="none" strike="noStrike" baseline="0" dirty="0" smtClean="0">
                          <a:solidFill>
                            <a:srgbClr val="000000"/>
                          </a:solidFill>
                          <a:effectLst/>
                          <a:latin typeface="+mn-lt"/>
                        </a:rPr>
                        <a:t> in expected Plant in Service reported on the previous slide. </a:t>
                      </a:r>
                      <a:endParaRPr lang="en-US" sz="105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87143">
                <a:tc>
                  <a:txBody>
                    <a:bodyPr/>
                    <a:lstStyle/>
                    <a:p>
                      <a:pPr algn="ctr" fontAlgn="ctr"/>
                      <a:r>
                        <a:rPr lang="en-US" sz="1300" b="1" i="0" u="none" strike="noStrike" dirty="0">
                          <a:solidFill>
                            <a:schemeClr val="bg1"/>
                          </a:solidFill>
                          <a:effectLst/>
                          <a:latin typeface="+mn-lt"/>
                        </a:rPr>
                        <a:t>Taxes Other than Income</a:t>
                      </a: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chemeClr val="tx1"/>
                          </a:solidFill>
                          <a:effectLst/>
                          <a:latin typeface="+mn-lt"/>
                        </a:rPr>
                        <a:t>$2,173,165</a:t>
                      </a:r>
                      <a:endParaRPr lang="en-US" sz="1300" b="0" i="0" u="none" strike="noStrike" dirty="0">
                        <a:solidFill>
                          <a:schemeClr val="tx1"/>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chemeClr val="tx1"/>
                          </a:solidFill>
                          <a:effectLst/>
                          <a:latin typeface="+mn-lt"/>
                        </a:rPr>
                        <a:t>$2,373,190</a:t>
                      </a:r>
                      <a:endParaRPr lang="en-US" sz="1300" b="0" i="0" u="none" strike="noStrike" dirty="0">
                        <a:solidFill>
                          <a:schemeClr val="tx1"/>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rgbClr val="FF0000"/>
                          </a:solidFill>
                          <a:effectLst/>
                          <a:latin typeface="+mn-lt"/>
                        </a:rPr>
                        <a:t>$(200,025)</a:t>
                      </a:r>
                      <a:endParaRPr lang="en-US" sz="1300" b="0" i="0" u="none" strike="noStrike" dirty="0">
                        <a:solidFill>
                          <a:srgbClr val="FF0000"/>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rgbClr val="FF0000"/>
                          </a:solidFill>
                          <a:effectLst/>
                          <a:latin typeface="+mn-lt"/>
                        </a:rPr>
                        <a:t>(8.4%)</a:t>
                      </a:r>
                      <a:endParaRPr lang="en-US" sz="1300" b="0" i="0" u="none" strike="noStrike" dirty="0">
                        <a:solidFill>
                          <a:srgbClr val="FF0000"/>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dirty="0" smtClean="0">
                          <a:solidFill>
                            <a:srgbClr val="000000"/>
                          </a:solidFill>
                          <a:effectLst/>
                          <a:latin typeface="+mn-lt"/>
                        </a:rPr>
                        <a:t>Property </a:t>
                      </a:r>
                      <a:r>
                        <a:rPr lang="en-US" sz="1050" b="0" i="0" u="none" strike="noStrike" dirty="0">
                          <a:solidFill>
                            <a:srgbClr val="000000"/>
                          </a:solidFill>
                          <a:effectLst/>
                          <a:latin typeface="+mn-lt"/>
                        </a:rPr>
                        <a:t>Tax </a:t>
                      </a:r>
                      <a:r>
                        <a:rPr lang="en-US" sz="1050" b="0" i="0" u="none" strike="noStrike" dirty="0" smtClean="0">
                          <a:solidFill>
                            <a:srgbClr val="000000"/>
                          </a:solidFill>
                          <a:effectLst/>
                          <a:latin typeface="+mn-lt"/>
                        </a:rPr>
                        <a:t>Assessments came in lower than expected and a lower GP allocator are driving the decrease in transmission-related property tax allocations calculated</a:t>
                      </a:r>
                      <a:r>
                        <a:rPr lang="en-US" sz="1050" b="0" i="0" u="none" strike="noStrike" baseline="0" dirty="0" smtClean="0">
                          <a:solidFill>
                            <a:srgbClr val="000000"/>
                          </a:solidFill>
                          <a:effectLst/>
                          <a:latin typeface="+mn-lt"/>
                        </a:rPr>
                        <a:t> on </a:t>
                      </a:r>
                      <a:r>
                        <a:rPr lang="en-US" sz="1050" b="0" i="0" u="none" strike="noStrike" dirty="0" smtClean="0">
                          <a:solidFill>
                            <a:srgbClr val="000000"/>
                          </a:solidFill>
                          <a:effectLst/>
                          <a:latin typeface="+mn-lt"/>
                        </a:rPr>
                        <a:t>Attachment </a:t>
                      </a:r>
                      <a:r>
                        <a:rPr lang="en-US" sz="1050" b="0" i="0" u="none" strike="noStrike" dirty="0">
                          <a:solidFill>
                            <a:srgbClr val="000000"/>
                          </a:solidFill>
                          <a:effectLst/>
                          <a:latin typeface="+mn-lt"/>
                        </a:rPr>
                        <a:t>O.</a:t>
                      </a: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91429">
                <a:tc>
                  <a:txBody>
                    <a:bodyPr/>
                    <a:lstStyle/>
                    <a:p>
                      <a:pPr algn="ctr" fontAlgn="ctr"/>
                      <a:r>
                        <a:rPr lang="en-US" sz="1300" b="1" i="0" u="none" strike="noStrike" dirty="0">
                          <a:solidFill>
                            <a:schemeClr val="bg1"/>
                          </a:solidFill>
                          <a:effectLst/>
                          <a:latin typeface="+mn-lt"/>
                        </a:rPr>
                        <a:t>Income </a:t>
                      </a:r>
                      <a:r>
                        <a:rPr lang="en-US" sz="1300" b="1" i="0" u="none" strike="noStrike" dirty="0" smtClean="0">
                          <a:solidFill>
                            <a:schemeClr val="bg1"/>
                          </a:solidFill>
                          <a:effectLst/>
                          <a:latin typeface="+mn-lt"/>
                        </a:rPr>
                        <a:t> Taxes</a:t>
                      </a:r>
                      <a:endParaRPr lang="en-US" sz="1300" b="1" i="0" u="none" strike="noStrike" dirty="0">
                        <a:solidFill>
                          <a:schemeClr val="bg1"/>
                        </a:solidFill>
                        <a:effectLst/>
                        <a:latin typeface="+mn-lt"/>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chemeClr val="tx1"/>
                          </a:solidFill>
                          <a:effectLst/>
                          <a:latin typeface="+mn-lt"/>
                        </a:rPr>
                        <a:t>$7,144,939</a:t>
                      </a:r>
                      <a:endParaRPr lang="en-US" sz="1300" b="0" i="0" u="none" strike="noStrike" dirty="0">
                        <a:solidFill>
                          <a:schemeClr val="tx1"/>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chemeClr val="tx1"/>
                          </a:solidFill>
                          <a:effectLst/>
                          <a:latin typeface="+mn-lt"/>
                        </a:rPr>
                        <a:t>$7,933,216</a:t>
                      </a:r>
                      <a:endParaRPr lang="en-US" sz="1300" b="0" i="0" u="none" strike="noStrike" dirty="0">
                        <a:solidFill>
                          <a:schemeClr val="tx1"/>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rgbClr val="FF0000"/>
                          </a:solidFill>
                          <a:effectLst/>
                          <a:latin typeface="+mn-lt"/>
                        </a:rPr>
                        <a:t>$(788,277)</a:t>
                      </a:r>
                      <a:endParaRPr lang="en-US" sz="1300" b="0" i="0" u="none" strike="noStrike" dirty="0">
                        <a:solidFill>
                          <a:srgbClr val="FF0000"/>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300" b="0" i="0" u="none" strike="noStrike" dirty="0" smtClean="0">
                          <a:solidFill>
                            <a:srgbClr val="FF0000"/>
                          </a:solidFill>
                          <a:effectLst/>
                          <a:latin typeface="+mn-lt"/>
                        </a:rPr>
                        <a:t>(9.9%)</a:t>
                      </a:r>
                      <a:endParaRPr lang="en-US" sz="1300" b="0" i="0" u="none" strike="noStrike" dirty="0">
                        <a:solidFill>
                          <a:srgbClr val="FF0000"/>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dirty="0" smtClean="0">
                          <a:solidFill>
                            <a:srgbClr val="000000"/>
                          </a:solidFill>
                          <a:effectLst/>
                          <a:latin typeface="+mn-lt"/>
                        </a:rPr>
                        <a:t>Decrease in </a:t>
                      </a:r>
                      <a:r>
                        <a:rPr lang="en-US" sz="1050" b="0" i="0" u="none" strike="noStrike" dirty="0">
                          <a:solidFill>
                            <a:srgbClr val="000000"/>
                          </a:solidFill>
                          <a:effectLst/>
                          <a:latin typeface="+mn-lt"/>
                        </a:rPr>
                        <a:t>Rate Base = </a:t>
                      </a:r>
                      <a:r>
                        <a:rPr lang="en-US" sz="1050" b="0" i="0" u="none" strike="noStrike" dirty="0" smtClean="0">
                          <a:solidFill>
                            <a:srgbClr val="000000"/>
                          </a:solidFill>
                          <a:effectLst/>
                          <a:latin typeface="+mn-lt"/>
                        </a:rPr>
                        <a:t>Decrease </a:t>
                      </a:r>
                      <a:r>
                        <a:rPr lang="en-US" sz="1050" b="0" i="0" u="none" strike="noStrike" dirty="0">
                          <a:solidFill>
                            <a:srgbClr val="000000"/>
                          </a:solidFill>
                          <a:effectLst/>
                          <a:latin typeface="+mn-lt"/>
                        </a:rPr>
                        <a:t>in Return = </a:t>
                      </a:r>
                      <a:r>
                        <a:rPr lang="en-US" sz="1050" b="0" i="0" u="none" strike="noStrike" dirty="0" smtClean="0">
                          <a:solidFill>
                            <a:srgbClr val="000000"/>
                          </a:solidFill>
                          <a:effectLst/>
                          <a:latin typeface="+mn-lt"/>
                        </a:rPr>
                        <a:t>Decrease </a:t>
                      </a:r>
                      <a:r>
                        <a:rPr lang="en-US" sz="1050" b="0" i="0" u="none" strike="noStrike" dirty="0">
                          <a:solidFill>
                            <a:srgbClr val="000000"/>
                          </a:solidFill>
                          <a:effectLst/>
                          <a:latin typeface="+mn-lt"/>
                        </a:rPr>
                        <a:t>in Income Tax Expense; Also, </a:t>
                      </a:r>
                      <a:r>
                        <a:rPr lang="en-US" sz="1050" b="0" i="0" u="none" strike="noStrike" dirty="0" smtClean="0">
                          <a:solidFill>
                            <a:srgbClr val="000000"/>
                          </a:solidFill>
                          <a:effectLst/>
                          <a:latin typeface="+mn-lt"/>
                        </a:rPr>
                        <a:t>2013 had a </a:t>
                      </a:r>
                      <a:r>
                        <a:rPr lang="en-US" sz="1050" b="0" i="0" u="none" strike="noStrike" dirty="0">
                          <a:solidFill>
                            <a:srgbClr val="000000"/>
                          </a:solidFill>
                          <a:effectLst/>
                          <a:latin typeface="+mn-lt"/>
                        </a:rPr>
                        <a:t>lower </a:t>
                      </a:r>
                      <a:r>
                        <a:rPr lang="en-US" sz="1050" b="0" i="0" u="none" strike="noStrike" dirty="0" smtClean="0">
                          <a:solidFill>
                            <a:srgbClr val="000000"/>
                          </a:solidFill>
                          <a:effectLst/>
                          <a:latin typeface="+mn-lt"/>
                        </a:rPr>
                        <a:t>ETR than at</a:t>
                      </a:r>
                      <a:r>
                        <a:rPr lang="en-US" sz="1050" b="0" i="0" u="none" strike="noStrike" baseline="0" dirty="0" smtClean="0">
                          <a:solidFill>
                            <a:srgbClr val="000000"/>
                          </a:solidFill>
                          <a:effectLst/>
                          <a:latin typeface="+mn-lt"/>
                        </a:rPr>
                        <a:t> the time the FLTY calculation was completed as the ND </a:t>
                      </a:r>
                      <a:r>
                        <a:rPr lang="en-US" sz="1050" b="0" i="0" u="none" strike="noStrike" dirty="0" smtClean="0">
                          <a:solidFill>
                            <a:srgbClr val="000000"/>
                          </a:solidFill>
                          <a:effectLst/>
                          <a:latin typeface="+mn-lt"/>
                        </a:rPr>
                        <a:t>State </a:t>
                      </a:r>
                      <a:r>
                        <a:rPr lang="en-US" sz="1050" b="0" i="0" u="none" strike="noStrike" dirty="0">
                          <a:solidFill>
                            <a:srgbClr val="000000"/>
                          </a:solidFill>
                          <a:effectLst/>
                          <a:latin typeface="+mn-lt"/>
                        </a:rPr>
                        <a:t>Tax rate has been lowered from 5.15% to 4.53%.</a:t>
                      </a: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5714">
                <a:tc>
                  <a:txBody>
                    <a:bodyPr/>
                    <a:lstStyle/>
                    <a:p>
                      <a:pPr algn="ctr" fontAlgn="b"/>
                      <a:r>
                        <a:rPr lang="en-US" sz="1300" b="1" i="0" u="none" strike="noStrike" dirty="0">
                          <a:solidFill>
                            <a:schemeClr val="bg1"/>
                          </a:solidFill>
                          <a:effectLst/>
                          <a:latin typeface="+mn-lt"/>
                        </a:rPr>
                        <a:t>Operating Expense</a:t>
                      </a: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fontAlgn="b"/>
                      <a:r>
                        <a:rPr lang="en-US" sz="1300" b="0" i="0" u="none" strike="noStrike" dirty="0" smtClean="0">
                          <a:solidFill>
                            <a:srgbClr val="000000"/>
                          </a:solidFill>
                          <a:effectLst/>
                          <a:latin typeface="+mn-lt"/>
                        </a:rPr>
                        <a:t>$27,870,746</a:t>
                      </a:r>
                      <a:endParaRPr lang="en-US" sz="1300" b="0" i="0" u="none" strike="noStrike" dirty="0">
                        <a:solidFill>
                          <a:srgbClr val="000000"/>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fontAlgn="b"/>
                      <a:r>
                        <a:rPr lang="en-US" sz="1300" b="0" i="0" u="none" strike="noStrike" dirty="0" smtClean="0">
                          <a:solidFill>
                            <a:srgbClr val="000000"/>
                          </a:solidFill>
                          <a:effectLst/>
                          <a:latin typeface="+mn-lt"/>
                        </a:rPr>
                        <a:t>$31,453,633 </a:t>
                      </a:r>
                      <a:endParaRPr lang="en-US" sz="1300" b="0" i="0" u="none" strike="noStrike" dirty="0">
                        <a:solidFill>
                          <a:srgbClr val="000000"/>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fontAlgn="b"/>
                      <a:r>
                        <a:rPr lang="en-US" sz="1300" b="0" i="0" u="none" strike="noStrike" dirty="0" smtClean="0">
                          <a:solidFill>
                            <a:srgbClr val="FF0000"/>
                          </a:solidFill>
                          <a:effectLst/>
                          <a:latin typeface="+mn-lt"/>
                        </a:rPr>
                        <a:t>$(3,582,887)</a:t>
                      </a:r>
                      <a:endParaRPr lang="en-US" sz="1300" b="0" i="0" u="none" strike="noStrike" dirty="0">
                        <a:solidFill>
                          <a:srgbClr val="FF0000"/>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fontAlgn="b"/>
                      <a:r>
                        <a:rPr lang="en-US" sz="1300" b="0" i="0" u="none" strike="noStrike" dirty="0" smtClean="0">
                          <a:solidFill>
                            <a:srgbClr val="FF0000"/>
                          </a:solidFill>
                          <a:effectLst/>
                          <a:latin typeface="+mn-lt"/>
                        </a:rPr>
                        <a:t>(11.4%)</a:t>
                      </a:r>
                      <a:endParaRPr lang="en-US" sz="1300" b="0" i="0" u="none" strike="noStrike" dirty="0">
                        <a:solidFill>
                          <a:srgbClr val="FF0000"/>
                        </a:solidFill>
                        <a:effectLst/>
                        <a:latin typeface="+mn-lt"/>
                      </a:endParaRPr>
                    </a:p>
                  </a:txBody>
                  <a:tcPr marL="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b"/>
                      <a:r>
                        <a:rPr lang="en-US" sz="1050" b="0" i="0" u="none" strike="noStrike" dirty="0">
                          <a:solidFill>
                            <a:srgbClr val="000000"/>
                          </a:solidFill>
                          <a:effectLst/>
                          <a:latin typeface="+mn-lt"/>
                        </a:rPr>
                        <a:t>= O&amp;M + A&amp;G + Depreciation + Taxes</a:t>
                      </a: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title"/>
          </p:nvPr>
        </p:nvSpPr>
        <p:spPr>
          <a:xfrm>
            <a:off x="246063" y="-397722"/>
            <a:ext cx="8701087" cy="1143000"/>
          </a:xfrm>
          <a:noFill/>
          <a:ln/>
          <a:effectLst/>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500" dirty="0" smtClean="0">
                <a:latin typeface="Franklin Gothic Book" pitchFamily="34" charset="0"/>
                <a:ea typeface="ＭＳ Ｐゴシック" pitchFamily="-108" charset="-128"/>
              </a:rPr>
              <a:t>Revenue Requirement and Rate</a:t>
            </a:r>
          </a:p>
        </p:txBody>
      </p:sp>
      <p:graphicFrame>
        <p:nvGraphicFramePr>
          <p:cNvPr id="8" name="Table 7"/>
          <p:cNvGraphicFramePr>
            <a:graphicFrameLocks noGrp="1"/>
          </p:cNvGraphicFramePr>
          <p:nvPr>
            <p:extLst>
              <p:ext uri="{D42A27DB-BD31-4B8C-83A1-F6EECF244321}">
                <p14:modId xmlns:p14="http://schemas.microsoft.com/office/powerpoint/2010/main" val="4254147844"/>
              </p:ext>
            </p:extLst>
          </p:nvPr>
        </p:nvGraphicFramePr>
        <p:xfrm>
          <a:off x="151433" y="709886"/>
          <a:ext cx="8814148" cy="5619226"/>
        </p:xfrm>
        <a:graphic>
          <a:graphicData uri="http://schemas.openxmlformats.org/drawingml/2006/table">
            <a:tbl>
              <a:tblPr firstRow="1" firstCol="1">
                <a:tableStyleId>{6E25E649-3F16-4E02-A733-19D2CDBF48F0}</a:tableStyleId>
              </a:tblPr>
              <a:tblGrid>
                <a:gridCol w="1422571"/>
                <a:gridCol w="1025977"/>
                <a:gridCol w="958467"/>
                <a:gridCol w="1112704"/>
                <a:gridCol w="881349"/>
                <a:gridCol w="3413080"/>
              </a:tblGrid>
              <a:tr h="341645">
                <a:tc>
                  <a:txBody>
                    <a:bodyPr/>
                    <a:lstStyle/>
                    <a:p>
                      <a:pPr algn="ctr" fontAlgn="ctr"/>
                      <a:r>
                        <a:rPr lang="en-US" sz="1200" u="none" strike="noStrike" dirty="0"/>
                        <a:t> </a:t>
                      </a:r>
                      <a:endParaRPr lang="en-US" sz="1200" b="1" i="0" u="none" strike="noStrike" dirty="0">
                        <a:solidFill>
                          <a:srgbClr val="000000"/>
                        </a:solidFill>
                        <a:latin typeface="+mn-lt"/>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sz="1200" u="none" strike="noStrike" dirty="0" smtClean="0"/>
                        <a:t>2013 </a:t>
                      </a:r>
                    </a:p>
                    <a:p>
                      <a:pPr algn="ctr" fontAlgn="ctr"/>
                      <a:r>
                        <a:rPr lang="en-US" sz="1200" u="none" strike="noStrike" dirty="0" smtClean="0"/>
                        <a:t>Actual</a:t>
                      </a:r>
                      <a:endParaRPr lang="en-US" sz="1200" b="1" i="0" u="none" strike="noStrike" dirty="0">
                        <a:solidFill>
                          <a:srgbClr val="000000"/>
                        </a:solidFill>
                        <a:latin typeface="+mn-lt"/>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sz="1200" u="none" strike="noStrike" dirty="0" smtClean="0"/>
                        <a:t>2013</a:t>
                      </a:r>
                      <a:r>
                        <a:rPr lang="en-US" sz="1200" u="none" strike="noStrike" baseline="0" dirty="0" smtClean="0"/>
                        <a:t> </a:t>
                      </a:r>
                      <a:endParaRPr lang="en-US" sz="1200" u="none" strike="noStrike" dirty="0" smtClean="0"/>
                    </a:p>
                    <a:p>
                      <a:pPr algn="ctr" fontAlgn="ctr"/>
                      <a:r>
                        <a:rPr lang="en-US" sz="1200" u="none" strike="noStrike" dirty="0" smtClean="0"/>
                        <a:t>Projected</a:t>
                      </a:r>
                      <a:endParaRPr lang="en-US" sz="1200" b="1" i="0" u="none" strike="noStrike" dirty="0">
                        <a:solidFill>
                          <a:srgbClr val="000000"/>
                        </a:solidFill>
                        <a:latin typeface="+mn-lt"/>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sz="1200" u="none" strike="noStrike" dirty="0"/>
                        <a:t>$ Change</a:t>
                      </a:r>
                      <a:endParaRPr lang="en-US" sz="1200" b="1" i="0" u="none" strike="noStrike" dirty="0">
                        <a:solidFill>
                          <a:srgbClr val="000000"/>
                        </a:solidFill>
                        <a:latin typeface="+mn-lt"/>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sz="1200" u="none" strike="noStrike" dirty="0"/>
                        <a:t>% Change</a:t>
                      </a:r>
                      <a:endParaRPr lang="en-US" sz="1200" b="1" i="0" u="none" strike="noStrike" dirty="0">
                        <a:solidFill>
                          <a:srgbClr val="000000"/>
                        </a:solidFill>
                        <a:latin typeface="+mn-lt"/>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sz="1200" u="none" strike="noStrike" dirty="0"/>
                        <a:t>Explanation</a:t>
                      </a:r>
                      <a:endParaRPr lang="en-US" sz="1200" b="1" i="0" u="none" strike="noStrike" dirty="0">
                        <a:solidFill>
                          <a:srgbClr val="000000"/>
                        </a:solidFill>
                        <a:latin typeface="+mn-lt"/>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640080">
                <a:tc>
                  <a:txBody>
                    <a:bodyPr/>
                    <a:lstStyle/>
                    <a:p>
                      <a:pPr algn="ctr" fontAlgn="ctr"/>
                      <a:r>
                        <a:rPr lang="en-US" sz="900" b="1" i="0" u="none" strike="noStrike" dirty="0">
                          <a:solidFill>
                            <a:schemeClr val="bg1"/>
                          </a:solidFill>
                          <a:effectLst/>
                          <a:latin typeface="+mn-lt"/>
                        </a:rPr>
                        <a:t>Long Term Debt</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900" b="0" i="0" u="none" strike="noStrike" dirty="0" smtClean="0">
                          <a:solidFill>
                            <a:schemeClr val="tx1"/>
                          </a:solidFill>
                          <a:effectLst/>
                          <a:latin typeface="+mn-lt"/>
                        </a:rPr>
                        <a:t>46.48%</a:t>
                      </a:r>
                      <a:endParaRPr lang="en-US" sz="900" b="0" i="0" u="none" strike="noStrike" dirty="0">
                        <a:solidFill>
                          <a:schemeClr val="tx1"/>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900" b="0" i="0" u="none" strike="noStrike" dirty="0">
                          <a:solidFill>
                            <a:schemeClr val="tx1"/>
                          </a:solidFill>
                          <a:effectLst/>
                          <a:latin typeface="+mn-lt"/>
                        </a:rPr>
                        <a:t>46.17%</a:t>
                      </a: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900" b="0" i="0" u="none" strike="noStrike" dirty="0">
                          <a:solidFill>
                            <a:srgbClr val="000000"/>
                          </a:solidFill>
                          <a:effectLst/>
                          <a:latin typeface="+mn-lt"/>
                        </a:rPr>
                        <a:t> </a:t>
                      </a: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900" b="0" i="0" u="none" strike="noStrike" dirty="0" smtClean="0">
                          <a:solidFill>
                            <a:srgbClr val="000000"/>
                          </a:solidFill>
                          <a:effectLst/>
                          <a:latin typeface="+mn-lt"/>
                        </a:rPr>
                        <a:t>0.31%</a:t>
                      </a:r>
                      <a:endParaRPr lang="en-US" sz="900" b="0" i="0" u="none" strike="noStrike" dirty="0">
                        <a:solidFill>
                          <a:srgbClr val="00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smtClean="0">
                          <a:solidFill>
                            <a:srgbClr val="000000"/>
                          </a:solidFill>
                          <a:effectLst/>
                          <a:latin typeface="+mn-lt"/>
                        </a:rPr>
                        <a:t>Tracking close to forecast.</a:t>
                      </a:r>
                      <a:endParaRPr lang="en-US" sz="900" b="0" i="0" u="none" strike="noStrike" dirty="0">
                        <a:solidFill>
                          <a:srgbClr val="000000"/>
                        </a:solidFill>
                        <a:effectLst/>
                        <a:latin typeface="+mn-lt"/>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0080">
                <a:tc>
                  <a:txBody>
                    <a:bodyPr/>
                    <a:lstStyle/>
                    <a:p>
                      <a:pPr algn="ctr" fontAlgn="b"/>
                      <a:r>
                        <a:rPr lang="en-US" sz="900" b="1" i="0" u="none" strike="noStrike" dirty="0">
                          <a:solidFill>
                            <a:schemeClr val="bg1"/>
                          </a:solidFill>
                          <a:effectLst/>
                          <a:latin typeface="+mn-lt"/>
                        </a:rPr>
                        <a:t>Common Stock</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chemeClr val="tx1"/>
                          </a:solidFill>
                          <a:effectLst/>
                          <a:latin typeface="+mn-lt"/>
                        </a:rPr>
                        <a:t>53.52%</a:t>
                      </a:r>
                      <a:endParaRPr lang="en-US" sz="900" b="0" i="0" u="none" strike="noStrike" dirty="0">
                        <a:solidFill>
                          <a:schemeClr val="tx1"/>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b"/>
                      <a:r>
                        <a:rPr lang="en-US" sz="900" b="0" i="0" u="none" strike="noStrike" dirty="0">
                          <a:solidFill>
                            <a:schemeClr val="tx1"/>
                          </a:solidFill>
                          <a:effectLst/>
                          <a:latin typeface="+mn-lt"/>
                        </a:rPr>
                        <a:t>53.83%</a:t>
                      </a: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mn-lt"/>
                        </a:rPr>
                        <a:t> </a:t>
                      </a: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rgbClr val="FF0000"/>
                          </a:solidFill>
                          <a:effectLst/>
                          <a:latin typeface="+mn-lt"/>
                        </a:rPr>
                        <a:t>(0.31%)</a:t>
                      </a:r>
                      <a:endParaRPr lang="en-US" sz="900" b="0" i="0" u="none" strike="noStrike" dirty="0">
                        <a:solidFill>
                          <a:srgbClr val="FF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en-US" sz="900" b="0" i="0" u="none" strike="noStrike" dirty="0" smtClean="0">
                          <a:solidFill>
                            <a:srgbClr val="000000"/>
                          </a:solidFill>
                          <a:effectLst/>
                          <a:latin typeface="+mn-lt"/>
                        </a:rPr>
                        <a:t>Tracking close to forecast. </a:t>
                      </a:r>
                      <a:endParaRPr lang="en-US" sz="900" b="0" i="0" u="none" strike="noStrike" dirty="0">
                        <a:solidFill>
                          <a:srgbClr val="000000"/>
                        </a:solidFill>
                        <a:effectLst/>
                        <a:latin typeface="+mn-lt"/>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182880">
                <a:tc>
                  <a:txBody>
                    <a:bodyPr/>
                    <a:lstStyle/>
                    <a:p>
                      <a:pPr algn="ctr" fontAlgn="b"/>
                      <a:r>
                        <a:rPr lang="en-US" sz="900" b="1" i="0" u="none" strike="noStrike" dirty="0">
                          <a:solidFill>
                            <a:schemeClr val="bg1"/>
                          </a:solidFill>
                          <a:effectLst/>
                          <a:latin typeface="+mn-lt"/>
                        </a:rPr>
                        <a:t>Total</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a:solidFill>
                            <a:schemeClr val="tx1"/>
                          </a:solidFill>
                          <a:effectLst/>
                          <a:latin typeface="+mn-lt"/>
                        </a:rPr>
                        <a:t>100.00%</a:t>
                      </a: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b"/>
                      <a:r>
                        <a:rPr lang="en-US" sz="900" b="0" i="0" u="none" strike="noStrike" dirty="0">
                          <a:solidFill>
                            <a:schemeClr val="tx1"/>
                          </a:solidFill>
                          <a:effectLst/>
                          <a:latin typeface="+mn-lt"/>
                        </a:rPr>
                        <a:t>100.00%</a:t>
                      </a: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mn-lt"/>
                        </a:rPr>
                        <a:t> </a:t>
                      </a: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mn-lt"/>
                        </a:rPr>
                        <a:t> </a:t>
                      </a: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mn-lt"/>
                        </a:rPr>
                        <a:t>= Debt + Equity</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182880">
                <a:tc>
                  <a:txBody>
                    <a:bodyPr/>
                    <a:lstStyle/>
                    <a:p>
                      <a:pPr algn="ctr" fontAlgn="ctr"/>
                      <a:r>
                        <a:rPr lang="en-US" sz="900" b="1" i="0" u="none" strike="noStrike" dirty="0">
                          <a:solidFill>
                            <a:schemeClr val="bg1"/>
                          </a:solidFill>
                          <a:effectLst/>
                          <a:latin typeface="+mn-lt"/>
                        </a:rPr>
                        <a:t>Weighted Cost of Debt</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900" b="0" i="0" u="none" strike="noStrike" dirty="0">
                          <a:solidFill>
                            <a:schemeClr val="tx1"/>
                          </a:solidFill>
                          <a:effectLst/>
                          <a:latin typeface="+mn-lt"/>
                        </a:rPr>
                        <a:t>5.49%</a:t>
                      </a: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900" b="0" i="0" u="none" strike="noStrike" dirty="0">
                          <a:solidFill>
                            <a:schemeClr val="tx1"/>
                          </a:solidFill>
                          <a:effectLst/>
                          <a:latin typeface="+mn-lt"/>
                        </a:rPr>
                        <a:t>5.73%</a:t>
                      </a: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900" b="0" i="0" u="none" strike="noStrike" dirty="0">
                          <a:solidFill>
                            <a:srgbClr val="000000"/>
                          </a:solidFill>
                          <a:effectLst/>
                          <a:latin typeface="+mn-lt"/>
                        </a:rPr>
                        <a:t> </a:t>
                      </a: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900" b="0" i="0" u="none" strike="noStrike" dirty="0" smtClean="0">
                          <a:solidFill>
                            <a:srgbClr val="FF0000"/>
                          </a:solidFill>
                          <a:effectLst/>
                          <a:latin typeface="+mn-lt"/>
                        </a:rPr>
                        <a:t>(0.24%)</a:t>
                      </a:r>
                      <a:endParaRPr lang="en-US" sz="900" b="0" i="0" u="none" strike="noStrike" dirty="0">
                        <a:solidFill>
                          <a:srgbClr val="FF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smtClean="0">
                          <a:solidFill>
                            <a:srgbClr val="000000"/>
                          </a:solidFill>
                          <a:effectLst/>
                          <a:latin typeface="+mn-lt"/>
                        </a:rPr>
                        <a:t>Refinanced slightly more outstanding debt at a lower rate than originally expected .</a:t>
                      </a:r>
                      <a:endParaRPr lang="en-US" sz="900" b="0" i="0" u="none" strike="noStrike" dirty="0">
                        <a:solidFill>
                          <a:srgbClr val="000000"/>
                        </a:solidFill>
                        <a:effectLst/>
                        <a:latin typeface="+mn-lt"/>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2880">
                <a:tc>
                  <a:txBody>
                    <a:bodyPr/>
                    <a:lstStyle/>
                    <a:p>
                      <a:pPr algn="ctr" fontAlgn="b"/>
                      <a:r>
                        <a:rPr lang="en-US" sz="900" b="1" i="0" u="none" strike="noStrike" dirty="0">
                          <a:solidFill>
                            <a:schemeClr val="bg1"/>
                          </a:solidFill>
                          <a:effectLst/>
                          <a:latin typeface="+mn-lt"/>
                        </a:rPr>
                        <a:t>Cost of Common Stock</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a:solidFill>
                            <a:schemeClr val="tx1"/>
                          </a:solidFill>
                          <a:effectLst/>
                          <a:latin typeface="+mn-lt"/>
                        </a:rPr>
                        <a:t>12.38%</a:t>
                      </a: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b"/>
                      <a:r>
                        <a:rPr lang="en-US" sz="900" b="0" i="0" u="none" strike="noStrike" dirty="0">
                          <a:solidFill>
                            <a:schemeClr val="tx1"/>
                          </a:solidFill>
                          <a:effectLst/>
                          <a:latin typeface="+mn-lt"/>
                        </a:rPr>
                        <a:t>12.38%</a:t>
                      </a: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mn-lt"/>
                        </a:rPr>
                        <a:t> </a:t>
                      </a: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mn-lt"/>
                        </a:rPr>
                        <a:t>0.00%</a:t>
                      </a: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mn-lt"/>
                        </a:rPr>
                        <a:t>Unchanged</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182880">
                <a:tc>
                  <a:txBody>
                    <a:bodyPr/>
                    <a:lstStyle/>
                    <a:p>
                      <a:pPr algn="ctr" fontAlgn="b"/>
                      <a:r>
                        <a:rPr lang="en-US" sz="900" b="1" i="0" u="none" strike="noStrike" dirty="0">
                          <a:solidFill>
                            <a:schemeClr val="bg1"/>
                          </a:solidFill>
                          <a:effectLst/>
                          <a:latin typeface="+mn-lt"/>
                        </a:rPr>
                        <a:t>Rate of Return</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chemeClr val="tx1"/>
                          </a:solidFill>
                          <a:effectLst/>
                          <a:latin typeface="+mn-lt"/>
                        </a:rPr>
                        <a:t>9.18%</a:t>
                      </a:r>
                      <a:endParaRPr lang="en-US" sz="900" b="0" i="0" u="none" strike="noStrike" dirty="0">
                        <a:solidFill>
                          <a:schemeClr val="tx1"/>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b"/>
                      <a:r>
                        <a:rPr lang="en-US" sz="900" b="0" i="0" u="none" strike="noStrike" dirty="0">
                          <a:solidFill>
                            <a:schemeClr val="tx1"/>
                          </a:solidFill>
                          <a:effectLst/>
                          <a:latin typeface="+mn-lt"/>
                        </a:rPr>
                        <a:t>9.31%</a:t>
                      </a: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mn-lt"/>
                        </a:rPr>
                        <a:t> </a:t>
                      </a: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rgbClr val="FF0000"/>
                          </a:solidFill>
                          <a:effectLst/>
                          <a:latin typeface="+mn-lt"/>
                        </a:rPr>
                        <a:t>(0.13%)</a:t>
                      </a:r>
                      <a:endParaRPr lang="en-US" sz="900" b="0" i="0" u="none" strike="noStrike" dirty="0">
                        <a:solidFill>
                          <a:srgbClr val="FF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mn-lt"/>
                        </a:rPr>
                        <a:t>= (LTD*Cost)+(Preferred Stock*Cost)+(Common Stock*Cost)</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182880">
                <a:tc>
                  <a:txBody>
                    <a:bodyPr/>
                    <a:lstStyle/>
                    <a:p>
                      <a:pPr algn="ctr" fontAlgn="b"/>
                      <a:r>
                        <a:rPr lang="en-US" sz="900" b="1" i="0" u="none" strike="noStrike" dirty="0">
                          <a:solidFill>
                            <a:schemeClr val="bg1"/>
                          </a:solidFill>
                          <a:effectLst/>
                          <a:latin typeface="+mn-lt"/>
                        </a:rPr>
                        <a:t>Rate Base</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chemeClr val="tx1"/>
                          </a:solidFill>
                          <a:effectLst/>
                          <a:latin typeface="+mn-lt"/>
                        </a:rPr>
                        <a:t>$183,607,631</a:t>
                      </a:r>
                      <a:endParaRPr lang="en-US" sz="900" b="0" i="0" u="none" strike="noStrike" dirty="0">
                        <a:solidFill>
                          <a:schemeClr val="tx1"/>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chemeClr val="tx1"/>
                          </a:solidFill>
                          <a:effectLst/>
                          <a:latin typeface="+mn-lt"/>
                        </a:rPr>
                        <a:t>$200,125,610</a:t>
                      </a:r>
                      <a:endParaRPr lang="en-US" sz="900" b="0" i="0" u="none" strike="noStrike" dirty="0">
                        <a:solidFill>
                          <a:schemeClr val="tx1"/>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rgbClr val="FF0000"/>
                          </a:solidFill>
                          <a:effectLst/>
                          <a:latin typeface="+mn-lt"/>
                        </a:rPr>
                        <a:t>$(16,517,979)</a:t>
                      </a:r>
                      <a:endParaRPr lang="en-US" sz="900" b="0" i="0" u="none" strike="noStrike" dirty="0">
                        <a:solidFill>
                          <a:srgbClr val="FF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rgbClr val="FF0000"/>
                          </a:solidFill>
                          <a:effectLst/>
                          <a:latin typeface="+mn-lt"/>
                        </a:rPr>
                        <a:t>(8.25%)</a:t>
                      </a:r>
                      <a:endParaRPr lang="en-US" sz="900" b="0" i="0" u="none" strike="noStrike" dirty="0">
                        <a:solidFill>
                          <a:srgbClr val="FF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mn-lt"/>
                        </a:rPr>
                        <a:t>From "Rate Base" Calculation</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182880">
                <a:tc>
                  <a:txBody>
                    <a:bodyPr/>
                    <a:lstStyle/>
                    <a:p>
                      <a:pPr algn="ctr" fontAlgn="b"/>
                      <a:r>
                        <a:rPr lang="en-US" sz="900" b="1" i="0" u="none" strike="noStrike" dirty="0">
                          <a:solidFill>
                            <a:schemeClr val="bg1"/>
                          </a:solidFill>
                          <a:effectLst/>
                          <a:latin typeface="+mn-lt"/>
                        </a:rPr>
                        <a:t>Allowed Return</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chemeClr val="tx1"/>
                          </a:solidFill>
                          <a:effectLst/>
                          <a:latin typeface="+mn-lt"/>
                        </a:rPr>
                        <a:t>$16,850.312</a:t>
                      </a:r>
                      <a:endParaRPr lang="en-US" sz="900" b="0" i="0" u="none" strike="noStrike" dirty="0">
                        <a:solidFill>
                          <a:schemeClr val="tx1"/>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chemeClr val="tx1"/>
                          </a:solidFill>
                          <a:effectLst/>
                          <a:latin typeface="+mn-lt"/>
                        </a:rPr>
                        <a:t>$18,629,007</a:t>
                      </a:r>
                      <a:endParaRPr lang="en-US" sz="900" b="0" i="0" u="none" strike="noStrike" dirty="0">
                        <a:solidFill>
                          <a:schemeClr val="tx1"/>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rgbClr val="FF0000"/>
                          </a:solidFill>
                          <a:effectLst/>
                          <a:latin typeface="+mn-lt"/>
                        </a:rPr>
                        <a:t>$(1,778,695)</a:t>
                      </a:r>
                      <a:endParaRPr lang="en-US" sz="900" b="0" i="0" u="none" strike="noStrike" dirty="0">
                        <a:solidFill>
                          <a:srgbClr val="FF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rgbClr val="FF0000"/>
                          </a:solidFill>
                          <a:effectLst/>
                          <a:latin typeface="+mn-lt"/>
                        </a:rPr>
                        <a:t>(9.55%)</a:t>
                      </a:r>
                      <a:endParaRPr lang="en-US" sz="900" b="0" i="0" u="none" strike="noStrike" dirty="0">
                        <a:solidFill>
                          <a:srgbClr val="FF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mn-lt"/>
                        </a:rPr>
                        <a:t>= Rate of Return * Rate Base</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pPr algn="ctr" fontAlgn="b"/>
                      <a:r>
                        <a:rPr lang="en-US" sz="900" b="1" i="0" u="none" strike="noStrike" dirty="0">
                          <a:solidFill>
                            <a:schemeClr val="bg1"/>
                          </a:solidFill>
                          <a:effectLst/>
                          <a:latin typeface="+mn-lt"/>
                        </a:rPr>
                        <a:t>Operating Expenses</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chemeClr val="tx1"/>
                          </a:solidFill>
                          <a:effectLst/>
                          <a:latin typeface="+mn-lt"/>
                        </a:rPr>
                        <a:t>$27,870,746</a:t>
                      </a:r>
                      <a:endParaRPr lang="en-US" sz="900" b="0" i="0" u="none" strike="noStrike" dirty="0">
                        <a:solidFill>
                          <a:schemeClr val="tx1"/>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chemeClr val="tx1"/>
                          </a:solidFill>
                          <a:effectLst/>
                          <a:latin typeface="+mn-lt"/>
                        </a:rPr>
                        <a:t>$31,453,633</a:t>
                      </a:r>
                      <a:endParaRPr lang="en-US" sz="900" b="0" i="0" u="none" strike="noStrike" dirty="0">
                        <a:solidFill>
                          <a:schemeClr val="tx1"/>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rgbClr val="FF0000"/>
                          </a:solidFill>
                          <a:effectLst/>
                          <a:latin typeface="+mn-lt"/>
                        </a:rPr>
                        <a:t>$(3,582,887)</a:t>
                      </a:r>
                      <a:endParaRPr lang="en-US" sz="900" b="0" i="0" u="none" strike="noStrike" dirty="0">
                        <a:solidFill>
                          <a:srgbClr val="FF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rgbClr val="FF0000"/>
                          </a:solidFill>
                          <a:effectLst/>
                          <a:latin typeface="+mn-lt"/>
                        </a:rPr>
                        <a:t>(11.39%)</a:t>
                      </a:r>
                      <a:endParaRPr lang="en-US" sz="900" b="0" i="0" u="none" strike="noStrike" dirty="0">
                        <a:solidFill>
                          <a:srgbClr val="FF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mn-lt"/>
                        </a:rPr>
                        <a:t>From "Operating Expense" Calculation</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3366">
                <a:tc>
                  <a:txBody>
                    <a:bodyPr/>
                    <a:lstStyle/>
                    <a:p>
                      <a:pPr algn="ctr" fontAlgn="ctr"/>
                      <a:r>
                        <a:rPr lang="en-US" sz="900" b="1" i="0" u="none" strike="noStrike" dirty="0">
                          <a:solidFill>
                            <a:schemeClr val="bg1"/>
                          </a:solidFill>
                          <a:effectLst/>
                          <a:latin typeface="+mn-lt"/>
                        </a:rPr>
                        <a:t>Attachment GG Adjustments</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900" b="0" i="0" u="none" strike="noStrike" dirty="0" smtClean="0">
                          <a:solidFill>
                            <a:schemeClr val="tx1"/>
                          </a:solidFill>
                          <a:effectLst/>
                          <a:latin typeface="+mn-lt"/>
                        </a:rPr>
                        <a:t>$10,937,462</a:t>
                      </a:r>
                      <a:endParaRPr lang="en-US" sz="900" b="0" i="0" u="none" strike="noStrike" dirty="0">
                        <a:solidFill>
                          <a:schemeClr val="tx1"/>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ctr"/>
                      <a:r>
                        <a:rPr lang="en-US" sz="900" b="0" i="0" u="none" strike="noStrike" dirty="0" smtClean="0">
                          <a:solidFill>
                            <a:schemeClr val="tx1"/>
                          </a:solidFill>
                          <a:effectLst/>
                          <a:latin typeface="+mn-lt"/>
                        </a:rPr>
                        <a:t>$13,142,264</a:t>
                      </a:r>
                      <a:endParaRPr lang="en-US" sz="900" b="0" i="0" u="none" strike="noStrike" dirty="0">
                        <a:solidFill>
                          <a:schemeClr val="tx1"/>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ctr"/>
                      <a:r>
                        <a:rPr lang="en-US" sz="900" b="0" i="0" u="none" strike="noStrike" dirty="0" smtClean="0">
                          <a:solidFill>
                            <a:srgbClr val="FF0000"/>
                          </a:solidFill>
                          <a:effectLst/>
                          <a:latin typeface="+mn-lt"/>
                        </a:rPr>
                        <a:t>$(2,204,802)</a:t>
                      </a:r>
                      <a:endParaRPr lang="en-US" sz="900" b="0" i="0" u="none" strike="noStrike" dirty="0">
                        <a:solidFill>
                          <a:srgbClr val="FF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ctr"/>
                      <a:r>
                        <a:rPr lang="en-US" sz="900" b="0" i="0" u="none" strike="noStrike" dirty="0" smtClean="0">
                          <a:solidFill>
                            <a:srgbClr val="FF0000"/>
                          </a:solidFill>
                          <a:effectLst/>
                          <a:latin typeface="+mn-lt"/>
                        </a:rPr>
                        <a:t>(16.78%)</a:t>
                      </a:r>
                      <a:endParaRPr lang="en-US" sz="900" b="0" i="0" u="none" strike="noStrike" dirty="0">
                        <a:solidFill>
                          <a:srgbClr val="FF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en-US" sz="900" b="0" i="0" u="none" strike="noStrike" dirty="0" smtClean="0">
                          <a:solidFill>
                            <a:srgbClr val="000000"/>
                          </a:solidFill>
                          <a:effectLst/>
                          <a:latin typeface="+mn-lt"/>
                        </a:rPr>
                        <a:t>As with the discussion associated with the change in CWIP on Attachment O, GG projects have spent less to date than expected due to delays in </a:t>
                      </a:r>
                      <a:r>
                        <a:rPr lang="en-US" sz="900" b="0" i="0" u="none" strike="noStrike" dirty="0" smtClean="0">
                          <a:solidFill>
                            <a:schemeClr val="tx1"/>
                          </a:solidFill>
                          <a:effectLst/>
                          <a:latin typeface="+mn-lt"/>
                        </a:rPr>
                        <a:t>material</a:t>
                      </a:r>
                      <a:r>
                        <a:rPr lang="en-US" sz="900" b="0" i="0" u="none" strike="noStrike" baseline="0" dirty="0" smtClean="0">
                          <a:solidFill>
                            <a:schemeClr val="tx1"/>
                          </a:solidFill>
                          <a:effectLst/>
                          <a:latin typeface="+mn-lt"/>
                        </a:rPr>
                        <a:t> </a:t>
                      </a:r>
                      <a:r>
                        <a:rPr lang="en-US" sz="900" b="0" i="0" u="none" strike="noStrike" dirty="0" smtClean="0">
                          <a:solidFill>
                            <a:srgbClr val="000000"/>
                          </a:solidFill>
                          <a:effectLst/>
                          <a:latin typeface="+mn-lt"/>
                        </a:rPr>
                        <a:t>deliveries which also leads</a:t>
                      </a:r>
                      <a:r>
                        <a:rPr lang="en-US" sz="900" b="0" i="0" u="none" strike="noStrike" baseline="0" dirty="0" smtClean="0">
                          <a:solidFill>
                            <a:srgbClr val="000000"/>
                          </a:solidFill>
                          <a:effectLst/>
                          <a:latin typeface="+mn-lt"/>
                        </a:rPr>
                        <a:t> to less than expected revenue requirements. </a:t>
                      </a:r>
                      <a:endParaRPr lang="en-US" sz="900" b="0" i="0" u="none" strike="noStrike" dirty="0">
                        <a:solidFill>
                          <a:srgbClr val="000000"/>
                        </a:solidFill>
                        <a:effectLst/>
                        <a:latin typeface="+mn-lt"/>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86020">
                <a:tc>
                  <a:txBody>
                    <a:bodyPr/>
                    <a:lstStyle/>
                    <a:p>
                      <a:pPr algn="ctr" fontAlgn="ctr"/>
                      <a:r>
                        <a:rPr lang="en-US" sz="900" b="1" i="0" u="none" strike="noStrike" dirty="0">
                          <a:solidFill>
                            <a:schemeClr val="bg1"/>
                          </a:solidFill>
                          <a:effectLst/>
                          <a:latin typeface="+mn-lt"/>
                        </a:rPr>
                        <a:t>Attachment MM Adjustments</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900" b="0" i="0" u="none" strike="noStrike" dirty="0" smtClean="0">
                          <a:solidFill>
                            <a:schemeClr val="tx1"/>
                          </a:solidFill>
                          <a:effectLst/>
                          <a:latin typeface="+mn-lt"/>
                        </a:rPr>
                        <a:t>$2,377,316</a:t>
                      </a:r>
                      <a:endParaRPr lang="en-US" sz="900" b="0" i="0" u="none" strike="noStrike" dirty="0">
                        <a:solidFill>
                          <a:schemeClr val="tx1"/>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ctr"/>
                      <a:r>
                        <a:rPr lang="en-US" sz="900" b="0" i="0" u="none" strike="noStrike" dirty="0" smtClean="0">
                          <a:solidFill>
                            <a:schemeClr val="tx1"/>
                          </a:solidFill>
                          <a:effectLst/>
                          <a:latin typeface="+mn-lt"/>
                        </a:rPr>
                        <a:t>$3,007,552</a:t>
                      </a:r>
                      <a:endParaRPr lang="en-US" sz="900" b="0" i="0" u="none" strike="noStrike" dirty="0">
                        <a:solidFill>
                          <a:schemeClr val="tx1"/>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ctr"/>
                      <a:r>
                        <a:rPr lang="en-US" sz="900" b="0" i="0" u="none" strike="noStrike" dirty="0" smtClean="0">
                          <a:solidFill>
                            <a:srgbClr val="FF0000"/>
                          </a:solidFill>
                          <a:effectLst/>
                          <a:latin typeface="+mn-lt"/>
                        </a:rPr>
                        <a:t>$(630,236)</a:t>
                      </a:r>
                      <a:endParaRPr lang="en-US" sz="900" b="0" i="0" u="none" strike="noStrike" dirty="0">
                        <a:solidFill>
                          <a:srgbClr val="FF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ctr"/>
                      <a:r>
                        <a:rPr lang="en-US" sz="900" b="0" i="0" u="none" strike="noStrike" dirty="0" smtClean="0">
                          <a:solidFill>
                            <a:srgbClr val="FF0000"/>
                          </a:solidFill>
                          <a:effectLst/>
                          <a:latin typeface="+mn-lt"/>
                        </a:rPr>
                        <a:t>(20.96%)</a:t>
                      </a:r>
                      <a:endParaRPr lang="en-US" sz="900" b="0" i="0" u="none" strike="noStrike" dirty="0">
                        <a:solidFill>
                          <a:srgbClr val="FF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en-US" sz="900" b="0" i="0" u="none" strike="noStrike" dirty="0" smtClean="0">
                          <a:solidFill>
                            <a:srgbClr val="000000"/>
                          </a:solidFill>
                          <a:effectLst/>
                          <a:latin typeface="+mn-lt"/>
                        </a:rPr>
                        <a:t>As with the discussion associated with the change in CWIP on Attachment O, MM projects have spent less to date than expected which leads to lower than expected revenue requirements.  </a:t>
                      </a:r>
                      <a:endParaRPr lang="en-US" sz="900" b="0" i="0" u="none" strike="noStrike" dirty="0">
                        <a:solidFill>
                          <a:srgbClr val="000000"/>
                        </a:solidFill>
                        <a:effectLst/>
                        <a:latin typeface="+mn-lt"/>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182880">
                <a:tc>
                  <a:txBody>
                    <a:bodyPr/>
                    <a:lstStyle/>
                    <a:p>
                      <a:pPr algn="ctr" fontAlgn="b"/>
                      <a:r>
                        <a:rPr lang="en-US" sz="900" b="1" i="0" u="none" strike="noStrike" dirty="0">
                          <a:solidFill>
                            <a:schemeClr val="bg1"/>
                          </a:solidFill>
                          <a:effectLst/>
                          <a:latin typeface="+mn-lt"/>
                        </a:rPr>
                        <a:t>Gross Revenue Requirement</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chemeClr val="tx1"/>
                          </a:solidFill>
                          <a:effectLst/>
                          <a:latin typeface="+mn-lt"/>
                        </a:rPr>
                        <a:t>$31,406,280</a:t>
                      </a:r>
                      <a:endParaRPr lang="en-US" sz="900" b="0" i="0" u="none" strike="noStrike" dirty="0">
                        <a:solidFill>
                          <a:schemeClr val="tx1"/>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chemeClr val="tx1"/>
                          </a:solidFill>
                          <a:effectLst/>
                          <a:latin typeface="+mn-lt"/>
                        </a:rPr>
                        <a:t>$33,932,824</a:t>
                      </a:r>
                      <a:endParaRPr lang="en-US" sz="900" b="0" i="0" u="none" strike="noStrike" dirty="0">
                        <a:solidFill>
                          <a:schemeClr val="tx1"/>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rgbClr val="FF0000"/>
                          </a:solidFill>
                          <a:effectLst/>
                          <a:latin typeface="+mn-lt"/>
                        </a:rPr>
                        <a:t>$(2,526,544)</a:t>
                      </a:r>
                      <a:endParaRPr lang="en-US" sz="900" b="0" i="0" u="none" strike="noStrike" dirty="0">
                        <a:solidFill>
                          <a:srgbClr val="FF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rgbClr val="FF0000"/>
                          </a:solidFill>
                          <a:effectLst/>
                          <a:latin typeface="+mn-lt"/>
                        </a:rPr>
                        <a:t>(7.45%)</a:t>
                      </a:r>
                      <a:endParaRPr lang="en-US" sz="900" b="0" i="0" u="none" strike="noStrike" dirty="0">
                        <a:solidFill>
                          <a:srgbClr val="FF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mn-lt"/>
                        </a:rPr>
                        <a:t>= Return + Expenses - Adjustments</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74320">
                <a:tc>
                  <a:txBody>
                    <a:bodyPr/>
                    <a:lstStyle/>
                    <a:p>
                      <a:pPr algn="ctr" fontAlgn="b"/>
                      <a:r>
                        <a:rPr lang="en-US" sz="900" b="1" i="0" u="none" strike="noStrike" dirty="0">
                          <a:solidFill>
                            <a:schemeClr val="bg1"/>
                          </a:solidFill>
                          <a:effectLst/>
                          <a:latin typeface="+mn-lt"/>
                        </a:rPr>
                        <a:t>Revenue Credits</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chemeClr val="tx1"/>
                          </a:solidFill>
                          <a:effectLst/>
                          <a:latin typeface="+mn-lt"/>
                        </a:rPr>
                        <a:t>$4,566,650</a:t>
                      </a:r>
                      <a:endParaRPr lang="en-US" sz="900" b="0" i="0" u="none" strike="noStrike" dirty="0">
                        <a:solidFill>
                          <a:schemeClr val="tx1"/>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chemeClr val="tx1"/>
                          </a:solidFill>
                          <a:effectLst/>
                          <a:latin typeface="+mn-lt"/>
                        </a:rPr>
                        <a:t>$7,328,404</a:t>
                      </a:r>
                      <a:endParaRPr lang="en-US" sz="900" b="0" i="0" u="none" strike="noStrike" dirty="0">
                        <a:solidFill>
                          <a:schemeClr val="tx1"/>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rgbClr val="FF0000"/>
                          </a:solidFill>
                          <a:effectLst/>
                          <a:latin typeface="+mn-lt"/>
                        </a:rPr>
                        <a:t>$(2,771,754)</a:t>
                      </a:r>
                      <a:endParaRPr lang="en-US" sz="900" b="0" i="0" u="none" strike="noStrike" dirty="0">
                        <a:solidFill>
                          <a:srgbClr val="FF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rgbClr val="FF0000"/>
                          </a:solidFill>
                          <a:effectLst/>
                          <a:latin typeface="+mn-lt"/>
                        </a:rPr>
                        <a:t>-37.82%</a:t>
                      </a:r>
                      <a:endParaRPr lang="en-US" sz="900" b="0" i="0" u="none" strike="noStrike" dirty="0">
                        <a:solidFill>
                          <a:srgbClr val="FF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mn-lt"/>
                        </a:rPr>
                        <a:t>2013 Actual </a:t>
                      </a:r>
                      <a:r>
                        <a:rPr lang="en-US" sz="900" b="0" i="0" u="none" strike="noStrike" dirty="0" smtClean="0">
                          <a:solidFill>
                            <a:schemeClr val="tx1"/>
                          </a:solidFill>
                          <a:effectLst/>
                          <a:latin typeface="+mn-lt"/>
                        </a:rPr>
                        <a:t>Year Other MISO Schedule revenue as well as ITA contractual payments </a:t>
                      </a:r>
                      <a:r>
                        <a:rPr lang="en-US" sz="900" b="0" i="0" u="none" strike="noStrike" baseline="0" dirty="0" smtClean="0">
                          <a:solidFill>
                            <a:schemeClr val="tx1"/>
                          </a:solidFill>
                          <a:effectLst/>
                          <a:latin typeface="+mn-lt"/>
                        </a:rPr>
                        <a:t>were less </a:t>
                      </a:r>
                      <a:r>
                        <a:rPr lang="en-US" sz="900" b="0" i="0" u="none" strike="noStrike" baseline="0" dirty="0" smtClean="0">
                          <a:solidFill>
                            <a:srgbClr val="000000"/>
                          </a:solidFill>
                          <a:effectLst/>
                          <a:latin typeface="+mn-lt"/>
                        </a:rPr>
                        <a:t>than projected.</a:t>
                      </a:r>
                    </a:p>
                    <a:p>
                      <a:pPr marL="0" marR="0" indent="0" algn="l" defTabSz="914400" rtl="0" eaLnBrk="1" fontAlgn="b" latinLnBrk="0" hangingPunct="1">
                        <a:lnSpc>
                          <a:spcPct val="100000"/>
                        </a:lnSpc>
                        <a:spcBef>
                          <a:spcPts val="0"/>
                        </a:spcBef>
                        <a:spcAft>
                          <a:spcPts val="0"/>
                        </a:spcAft>
                        <a:buClrTx/>
                        <a:buSzTx/>
                        <a:buFontTx/>
                        <a:buNone/>
                        <a:tabLst/>
                        <a:defRPr/>
                      </a:pPr>
                      <a:endParaRPr lang="en-US" sz="900" b="0" i="0" u="none" strike="noStrike" dirty="0">
                        <a:solidFill>
                          <a:srgbClr val="000000"/>
                        </a:solidFill>
                        <a:effectLst/>
                        <a:latin typeface="+mn-lt"/>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65760">
                <a:tc>
                  <a:txBody>
                    <a:bodyPr/>
                    <a:lstStyle/>
                    <a:p>
                      <a:pPr algn="ctr" fontAlgn="ctr"/>
                      <a:r>
                        <a:rPr lang="en-US" sz="900" b="1" i="0" u="none" strike="noStrike" dirty="0">
                          <a:solidFill>
                            <a:schemeClr val="bg1"/>
                          </a:solidFill>
                          <a:effectLst/>
                          <a:latin typeface="+mn-lt"/>
                        </a:rPr>
                        <a:t>2012 True-up (Including Interest)</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900" b="0" i="0" u="none" strike="noStrike" dirty="0" smtClean="0">
                          <a:solidFill>
                            <a:srgbClr val="FF0000"/>
                          </a:solidFill>
                          <a:effectLst/>
                          <a:latin typeface="+mn-lt"/>
                        </a:rPr>
                        <a:t>$(4,159,423)</a:t>
                      </a:r>
                      <a:endParaRPr lang="en-US" sz="900" b="0" i="0" u="none" strike="noStrike" dirty="0">
                        <a:solidFill>
                          <a:srgbClr val="FF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ctr"/>
                      <a:r>
                        <a:rPr lang="en-US" sz="900" b="0" i="0" u="none" strike="noStrike" dirty="0" smtClean="0">
                          <a:solidFill>
                            <a:srgbClr val="FF0000"/>
                          </a:solidFill>
                          <a:effectLst/>
                          <a:latin typeface="+mn-lt"/>
                        </a:rPr>
                        <a:t>$(4,159,423)</a:t>
                      </a:r>
                      <a:endParaRPr lang="en-US" sz="900" b="0" i="0" u="none" strike="noStrike" dirty="0">
                        <a:solidFill>
                          <a:srgbClr val="FF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ctr"/>
                      <a:r>
                        <a:rPr lang="en-US" sz="900" b="0" i="0" u="none" strike="noStrike" dirty="0" smtClean="0">
                          <a:solidFill>
                            <a:srgbClr val="000000"/>
                          </a:solidFill>
                          <a:effectLst/>
                          <a:latin typeface="+mn-lt"/>
                        </a:rPr>
                        <a:t>-</a:t>
                      </a:r>
                      <a:endParaRPr lang="en-US" sz="900" b="0" i="0" u="none" strike="noStrike" dirty="0">
                        <a:solidFill>
                          <a:srgbClr val="00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ctr"/>
                      <a:r>
                        <a:rPr lang="en-US" sz="900" b="0" i="0" u="none" strike="noStrike" dirty="0" smtClean="0">
                          <a:solidFill>
                            <a:srgbClr val="000000"/>
                          </a:solidFill>
                          <a:effectLst/>
                          <a:latin typeface="+mn-lt"/>
                        </a:rPr>
                        <a:t>0.00%</a:t>
                      </a:r>
                      <a:endParaRPr lang="en-US" sz="900" b="0" i="0" u="none" strike="noStrike" dirty="0">
                        <a:solidFill>
                          <a:srgbClr val="00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en-US" sz="900" b="0" i="0" u="none" strike="noStrike" dirty="0" smtClean="0">
                          <a:solidFill>
                            <a:srgbClr val="000000"/>
                          </a:solidFill>
                          <a:effectLst/>
                          <a:latin typeface="+mn-lt"/>
                        </a:rPr>
                        <a:t>N/A</a:t>
                      </a:r>
                      <a:endParaRPr lang="en-US" sz="900" b="0" i="0" u="none" strike="noStrike" dirty="0">
                        <a:solidFill>
                          <a:srgbClr val="000000"/>
                        </a:solidFill>
                        <a:effectLst/>
                        <a:latin typeface="+mn-lt"/>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65760">
                <a:tc>
                  <a:txBody>
                    <a:bodyPr/>
                    <a:lstStyle/>
                    <a:p>
                      <a:pPr algn="ctr" fontAlgn="ctr"/>
                      <a:r>
                        <a:rPr lang="en-US" sz="900" b="1" i="0" u="none" strike="noStrike" dirty="0">
                          <a:solidFill>
                            <a:schemeClr val="bg1"/>
                          </a:solidFill>
                          <a:effectLst/>
                          <a:latin typeface="+mn-lt"/>
                        </a:rPr>
                        <a:t>Net Revenue Requirement</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fontAlgn="ctr"/>
                      <a:r>
                        <a:rPr lang="en-US" sz="900" b="0" i="0" u="none" strike="noStrike" dirty="0" smtClean="0">
                          <a:solidFill>
                            <a:srgbClr val="000000"/>
                          </a:solidFill>
                          <a:effectLst/>
                          <a:latin typeface="+mn-lt"/>
                        </a:rPr>
                        <a:t>$22,690,207</a:t>
                      </a:r>
                      <a:endParaRPr lang="en-US" sz="900" b="0" i="0" u="none" strike="noStrike" dirty="0">
                        <a:solidFill>
                          <a:srgbClr val="00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ctr"/>
                      <a:r>
                        <a:rPr lang="en-US" sz="900" b="0" i="0" u="none" strike="noStrike" dirty="0" smtClean="0">
                          <a:solidFill>
                            <a:srgbClr val="000000"/>
                          </a:solidFill>
                          <a:effectLst/>
                          <a:latin typeface="+mn-lt"/>
                        </a:rPr>
                        <a:t>$22,444,998</a:t>
                      </a:r>
                      <a:endParaRPr lang="en-US" sz="900" b="0" i="0" u="none" strike="noStrike" dirty="0">
                        <a:solidFill>
                          <a:srgbClr val="00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ctr"/>
                      <a:r>
                        <a:rPr lang="en-US" sz="900" b="0" i="0" u="none" strike="noStrike" dirty="0" smtClean="0">
                          <a:solidFill>
                            <a:srgbClr val="000000"/>
                          </a:solidFill>
                          <a:effectLst/>
                          <a:latin typeface="+mn-lt"/>
                        </a:rPr>
                        <a:t>$245,210</a:t>
                      </a:r>
                      <a:endParaRPr lang="en-US" sz="900" b="0" i="0" u="none" strike="noStrike" dirty="0">
                        <a:solidFill>
                          <a:srgbClr val="00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fontAlgn="ctr"/>
                      <a:r>
                        <a:rPr lang="en-US" sz="900" b="0" i="0" u="none" strike="noStrike" dirty="0" smtClean="0">
                          <a:solidFill>
                            <a:srgbClr val="000000"/>
                          </a:solidFill>
                          <a:effectLst/>
                          <a:latin typeface="+mn-lt"/>
                        </a:rPr>
                        <a:t>1.09%</a:t>
                      </a:r>
                      <a:endParaRPr lang="en-US" sz="900" b="0" i="0" u="none" strike="noStrike" dirty="0">
                        <a:solidFill>
                          <a:srgbClr val="000000"/>
                        </a:solidFill>
                        <a:effectLst/>
                        <a:latin typeface="+mn-lt"/>
                      </a:endParaRPr>
                    </a:p>
                  </a:txBody>
                  <a:tcPr marL="9144" marT="914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mn-lt"/>
                        </a:rPr>
                        <a:t>= Gross Revenue Requirement - Revenue Credits + True-up</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sp>
        <p:nvSpPr>
          <p:cNvPr id="6" name="Slide Number Placeholder 5"/>
          <p:cNvSpPr>
            <a:spLocks noGrp="1"/>
          </p:cNvSpPr>
          <p:nvPr>
            <p:ph type="sldNum" sz="quarter" idx="12"/>
          </p:nvPr>
        </p:nvSpPr>
        <p:spPr>
          <a:xfrm>
            <a:off x="7897906" y="6509839"/>
            <a:ext cx="990600" cy="365125"/>
          </a:xfrm>
        </p:spPr>
        <p:txBody>
          <a:bodyPr/>
          <a:lstStyle/>
          <a:p>
            <a:fld id="{5BBC370A-8FCE-4E0A-B91F-B6805B5F6B9B}"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1871</Words>
  <Application>Microsoft Office PowerPoint</Application>
  <PresentationFormat>On-screen Show (4:3)</PresentationFormat>
  <Paragraphs>394</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Breeze</vt:lpstr>
      <vt:lpstr>Otter Tail Power Company 2013 Attachment O – True-up Customer Meeting  August 15, 2014</vt:lpstr>
      <vt:lpstr>Agenda</vt:lpstr>
      <vt:lpstr>Meeting Purpose</vt:lpstr>
      <vt:lpstr>Otter Tail Power Company</vt:lpstr>
      <vt:lpstr>2013 Actual Year Attachment O</vt:lpstr>
      <vt:lpstr>Rate Requirements</vt:lpstr>
      <vt:lpstr>Rate Base</vt:lpstr>
      <vt:lpstr>Operating Expenses</vt:lpstr>
      <vt:lpstr>Revenue Requirement and Rate</vt:lpstr>
      <vt:lpstr>2013 Attachment O True-up Calculation</vt:lpstr>
      <vt:lpstr>RATE SUMMARY</vt:lpstr>
      <vt:lpstr>Total Transmission Revenue Requirement Breakdown</vt:lpstr>
      <vt:lpstr>2013 Transmission Projects</vt:lpstr>
      <vt:lpstr>Attachment O Capital Projects:  Transmission Line Projects &gt; $200K</vt:lpstr>
      <vt:lpstr>Attachments GG and MM Capital Projects:  Transmission Line Projects &gt; $200K</vt:lpstr>
      <vt:lpstr>  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2009-11-23T00:42:48Z</dcterms:created>
  <dcterms:modified xsi:type="dcterms:W3CDTF">2014-08-14T18:02:56Z</dcterms:modified>
</cp:coreProperties>
</file>