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25" r:id="rId5"/>
    <p:sldId id="527" r:id="rId6"/>
    <p:sldId id="528" r:id="rId7"/>
    <p:sldId id="526" r:id="rId8"/>
    <p:sldId id="435" r:id="rId9"/>
    <p:sldId id="523" r:id="rId10"/>
    <p:sldId id="522" r:id="rId11"/>
    <p:sldId id="524" r:id="rId12"/>
    <p:sldId id="532" r:id="rId13"/>
    <p:sldId id="534" r:id="rId14"/>
    <p:sldId id="529" r:id="rId15"/>
    <p:sldId id="535" r:id="rId16"/>
    <p:sldId id="536" r:id="rId17"/>
    <p:sldId id="537" r:id="rId18"/>
    <p:sldId id="538" r:id="rId19"/>
    <p:sldId id="539" r:id="rId20"/>
    <p:sldId id="540" r:id="rId21"/>
    <p:sldId id="542" r:id="rId22"/>
    <p:sldId id="543" r:id="rId23"/>
    <p:sldId id="545" r:id="rId24"/>
    <p:sldId id="544" r:id="rId25"/>
    <p:sldId id="541" r:id="rId26"/>
    <p:sldId id="53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A879895C-6B35-4875-965A-C861A0063455}">
          <p14:sldIdLst>
            <p14:sldId id="525"/>
            <p14:sldId id="527"/>
            <p14:sldId id="528"/>
            <p14:sldId id="526"/>
            <p14:sldId id="435"/>
            <p14:sldId id="523"/>
            <p14:sldId id="522"/>
            <p14:sldId id="524"/>
            <p14:sldId id="532"/>
            <p14:sldId id="534"/>
            <p14:sldId id="529"/>
            <p14:sldId id="535"/>
            <p14:sldId id="536"/>
            <p14:sldId id="537"/>
            <p14:sldId id="538"/>
            <p14:sldId id="539"/>
            <p14:sldId id="540"/>
            <p14:sldId id="542"/>
            <p14:sldId id="543"/>
            <p14:sldId id="545"/>
            <p14:sldId id="544"/>
            <p14:sldId id="541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osier, Sarah" initials="DS" lastIdx="5" clrIdx="0">
    <p:extLst/>
  </p:cmAuthor>
  <p:cmAuthor id="2" name="Weiers, Jason" initials="WJ" lastIdx="3" clrIdx="1">
    <p:extLst>
      <p:ext uri="{19B8F6BF-5375-455C-9EA6-DF929625EA0E}">
        <p15:presenceInfo xmlns:p15="http://schemas.microsoft.com/office/powerpoint/2012/main" userId="S-1-5-21-2003595201-1703563219-518595180-3099" providerId="AD"/>
      </p:ext>
    </p:extLst>
  </p:cmAuthor>
  <p:cmAuthor id="3" name="Mandelke, Darlene" initials="MD" lastIdx="2" clrIdx="2">
    <p:extLst>
      <p:ext uri="{19B8F6BF-5375-455C-9EA6-DF929625EA0E}">
        <p15:presenceInfo xmlns:p15="http://schemas.microsoft.com/office/powerpoint/2012/main" userId="S-1-5-21-2003595201-1703563219-518595180-2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2FC"/>
    <a:srgbClr val="000C96"/>
    <a:srgbClr val="004990"/>
    <a:srgbClr val="8FCB00"/>
    <a:srgbClr val="CBD2E6"/>
    <a:srgbClr val="E7EAF3"/>
    <a:srgbClr val="FF5400"/>
    <a:srgbClr val="00C6A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590" autoAdjust="0"/>
  </p:normalViewPr>
  <p:slideViewPr>
    <p:cSldViewPr snapToGrid="0" showGuides="1">
      <p:cViewPr varScale="1">
        <p:scale>
          <a:sx n="66" d="100"/>
          <a:sy n="66" d="100"/>
        </p:scale>
        <p:origin x="552" y="40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notesViewPr>
    <p:cSldViewPr snapToGrid="0" showGuides="1">
      <p:cViewPr varScale="1">
        <p:scale>
          <a:sx n="93" d="100"/>
          <a:sy n="93" d="100"/>
        </p:scale>
        <p:origin x="298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F-4738-B8FE-58E431AAD8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F-4738-B8FE-58E431AAD82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F-4738-B8FE-58E431AAD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F-4738-B8FE-58E431AAD8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F-4738-B8FE-58E431AAD82A}"/>
              </c:ext>
            </c:extLst>
          </c:dPt>
          <c:dLbls>
            <c:dLbl>
              <c:idx val="0"/>
              <c:layout>
                <c:manualLayout>
                  <c:x val="-2.5749092601976698E-7"/>
                  <c:y val="-7.443507491858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F-4738-B8FE-58E431AAD8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F-4738-B8FE-58E431AAD82A}"/>
                </c:ext>
              </c:extLst>
            </c:dLbl>
            <c:dLbl>
              <c:idx val="2"/>
              <c:layout>
                <c:manualLayout>
                  <c:x val="7.34364121008376E-4"/>
                  <c:y val="1.189335854926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F-4738-B8FE-58E431AAD82A}"/>
                </c:ext>
              </c:extLst>
            </c:dLbl>
            <c:dLbl>
              <c:idx val="3"/>
              <c:layout>
                <c:manualLayout>
                  <c:x val="3.4579743909824601E-2"/>
                  <c:y val="-5.572157231220589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F-4738-B8FE-58E431AAD8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F-4738-B8FE-58E431AAD8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738-B8FE-58E431AA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5-43AA-A61A-25C1F2E1B5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5-43AA-A61A-25C1F2E1B51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5-43AA-A61A-25C1F2E1B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5-43AA-A61A-25C1F2E1B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5-43AA-A61A-25C1F2E1B51A}"/>
              </c:ext>
            </c:extLst>
          </c:dPt>
          <c:dLbls>
            <c:dLbl>
              <c:idx val="0"/>
              <c:layout>
                <c:manualLayout>
                  <c:x val="-1.2770839848640501E-2"/>
                  <c:y val="-4.7165072296245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5-43AA-A61A-25C1F2E1B51A}"/>
                </c:ext>
              </c:extLst>
            </c:dLbl>
            <c:dLbl>
              <c:idx val="1"/>
              <c:layout>
                <c:manualLayout>
                  <c:x val="4.4534031109735299E-2"/>
                  <c:y val="1.0185067526416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5-43AA-A61A-25C1F2E1B51A}"/>
                </c:ext>
              </c:extLst>
            </c:dLbl>
            <c:dLbl>
              <c:idx val="2"/>
              <c:layout>
                <c:manualLayout>
                  <c:x val="1.0699600684999699E-2"/>
                  <c:y val="-3.2151101351943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5-43AA-A61A-25C1F2E1B51A}"/>
                </c:ext>
              </c:extLst>
            </c:dLbl>
            <c:dLbl>
              <c:idx val="3"/>
              <c:layout>
                <c:manualLayout>
                  <c:x val="2.14992563751128E-2"/>
                  <c:y val="1.54845022455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5-43AA-A61A-25C1F2E1B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5-43AA-A61A-25C1F2E1B5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25-43AA-A61A-25C1F2E1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3-46B3-A643-6103224353C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3-46B3-A643-6103224353CC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3-46B3-A643-61032243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3-46B3-A643-61032243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73-46B3-A643-6103224353CC}"/>
              </c:ext>
            </c:extLst>
          </c:dPt>
          <c:dLbls>
            <c:dLbl>
              <c:idx val="0"/>
              <c:layout>
                <c:manualLayout>
                  <c:x val="-0.12603954714089999"/>
                  <c:y val="0.22522440976424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3-46B3-A643-6103224353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3-46B3-A643-6103224353CC}"/>
                </c:ext>
              </c:extLst>
            </c:dLbl>
            <c:dLbl>
              <c:idx val="2"/>
              <c:layout>
                <c:manualLayout>
                  <c:x val="1.06520784988194E-2"/>
                  <c:y val="7.418656238551689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05563976110999"/>
                      <c:h val="0.10485808838414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73-46B3-A643-6103224353CC}"/>
                </c:ext>
              </c:extLst>
            </c:dLbl>
            <c:dLbl>
              <c:idx val="3"/>
              <c:layout>
                <c:manualLayout>
                  <c:x val="-1.9489981468712999E-2"/>
                  <c:y val="5.05639830049778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3-46B3-A643-6103224353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3-46B3-A643-610322435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1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73-46B3-A643-610322435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CAGR 7.5%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919</c:v>
                </c:pt>
                <c:pt idx="1">
                  <c:v>1001</c:v>
                </c:pt>
                <c:pt idx="2">
                  <c:v>1063</c:v>
                </c:pt>
                <c:pt idx="3">
                  <c:v>1118</c:v>
                </c:pt>
                <c:pt idx="4">
                  <c:v>1267</c:v>
                </c:pt>
                <c:pt idx="5">
                  <c:v>1396</c:v>
                </c:pt>
                <c:pt idx="6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1-4ADC-9CAE-B9699AA8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0284064"/>
        <c:axId val="-1510282016"/>
      </c:barChart>
      <c:catAx>
        <c:axId val="-15102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2016"/>
        <c:crosses val="autoZero"/>
        <c:auto val="1"/>
        <c:lblAlgn val="ctr"/>
        <c:lblOffset val="100"/>
        <c:noMultiLvlLbl val="0"/>
      </c:catAx>
      <c:valAx>
        <c:axId val="-15102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/>
                  <a:t>In Millions</a:t>
                </a:r>
              </a:p>
            </c:rich>
          </c:tx>
          <c:layout>
            <c:manualLayout>
              <c:xMode val="edge"/>
              <c:yMode val="edge"/>
              <c:x val="1.7899475418523599E-3"/>
              <c:y val="0.41938188976377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Tons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50-443B-A9A6-3EEDC04F4074}"/>
              </c:ext>
            </c:extLst>
          </c:dPt>
          <c:dLbls>
            <c:dLbl>
              <c:idx val="0"/>
              <c:layout>
                <c:manualLayout>
                  <c:x val="0"/>
                  <c:y val="-2.37977231013117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0-443B-A9A6-3EEDC04F40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0-443B-A9A6-3EEDC04F40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0-443B-A9A6-3EEDC04F40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0-443B-A9A6-3EEDC04F40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50-443B-A9A6-3EEDC04F40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0-443B-A9A6-3EEDC04F4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8FCB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"$"#,##0</c:formatCode>
                <c:ptCount val="6"/>
                <c:pt idx="0">
                  <c:v>4270780</c:v>
                </c:pt>
                <c:pt idx="1">
                  <c:v>4387140</c:v>
                </c:pt>
                <c:pt idx="2">
                  <c:v>4005415</c:v>
                </c:pt>
                <c:pt idx="3">
                  <c:v>3619283</c:v>
                </c:pt>
                <c:pt idx="4">
                  <c:v>3349705</c:v>
                </c:pt>
                <c:pt idx="5">
                  <c:v>3137478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0-443B-A9A6-3EEDC04F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2039488"/>
        <c:axId val="-1512037168"/>
      </c:barChart>
      <c:catAx>
        <c:axId val="-15120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7168"/>
        <c:crosses val="autoZero"/>
        <c:auto val="1"/>
        <c:lblAlgn val="ctr"/>
        <c:lblOffset val="100"/>
        <c:noMultiLvlLbl val="0"/>
      </c:catAx>
      <c:valAx>
        <c:axId val="-15120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9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147962499535444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500" b="1" dirty="0"/>
                    <a:t>CO</a:t>
                  </a:r>
                  <a:r>
                    <a:rPr lang="en-US" sz="1500" b="1" baseline="-25000" dirty="0"/>
                    <a:t>2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Emissions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(Million</a:t>
                  </a:r>
                  <a:r>
                    <a:rPr lang="en-US" sz="1500" b="1" baseline="0" dirty="0"/>
                    <a:t> Tons)</a:t>
                  </a:r>
                  <a:endParaRPr lang="en-US" sz="1500" b="1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49280760901836E-2"/>
          <c:y val="2.2894465147399626E-2"/>
          <c:w val="0.89017628616391908"/>
          <c:h val="0.571380028588457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15'!$C$6:$M$6</c:f>
              <c:strCache>
                <c:ptCount val="11"/>
                <c:pt idx="0">
                  <c:v>2017 Projected ATRR</c:v>
                </c:pt>
                <c:pt idx="1">
                  <c:v>Divisor Change</c:v>
                </c:pt>
                <c:pt idx="2">
                  <c:v>Rate Base</c:v>
                </c:pt>
                <c:pt idx="3">
                  <c:v>Operating Expense</c:v>
                </c:pt>
                <c:pt idx="4">
                  <c:v>Depreciation &amp; Property Taxes</c:v>
                </c:pt>
                <c:pt idx="5">
                  <c:v>Change in Capital Structure/ROR</c:v>
                </c:pt>
                <c:pt idx="6">
                  <c:v>Attachment GG Adjustment</c:v>
                </c:pt>
                <c:pt idx="7">
                  <c:v>Attachment MM Adjustment</c:v>
                </c:pt>
                <c:pt idx="8">
                  <c:v>Revenue Credits</c:v>
                </c:pt>
                <c:pt idx="9">
                  <c:v>Miscellaneous</c:v>
                </c:pt>
                <c:pt idx="10">
                  <c:v>2017 Actual ATRR</c:v>
                </c:pt>
              </c:strCache>
            </c:strRef>
          </c:cat>
          <c:val>
            <c:numRef>
              <c:f>'Slide 15'!$C$7:$M$7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90ED-4C64-A301-DC2193F53CA1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0"/>
              <c:layout>
                <c:manualLayout>
                  <c:x val="1.270032085683946E-3"/>
                  <c:y val="2.7321282284612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D-4C64-A301-DC2193F53CA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15'!$C$6:$M$6</c:f>
              <c:strCache>
                <c:ptCount val="11"/>
                <c:pt idx="0">
                  <c:v>2017 Projected ATRR</c:v>
                </c:pt>
                <c:pt idx="1">
                  <c:v>Divisor Change</c:v>
                </c:pt>
                <c:pt idx="2">
                  <c:v>Rate Base</c:v>
                </c:pt>
                <c:pt idx="3">
                  <c:v>Operating Expense</c:v>
                </c:pt>
                <c:pt idx="4">
                  <c:v>Depreciation &amp; Property Taxes</c:v>
                </c:pt>
                <c:pt idx="5">
                  <c:v>Change in Capital Structure/ROR</c:v>
                </c:pt>
                <c:pt idx="6">
                  <c:v>Attachment GG Adjustment</c:v>
                </c:pt>
                <c:pt idx="7">
                  <c:v>Attachment MM Adjustment</c:v>
                </c:pt>
                <c:pt idx="8">
                  <c:v>Revenue Credits</c:v>
                </c:pt>
                <c:pt idx="9">
                  <c:v>Miscellaneous</c:v>
                </c:pt>
                <c:pt idx="10">
                  <c:v>2017 Actual ATRR</c:v>
                </c:pt>
              </c:strCache>
            </c:strRef>
          </c:cat>
          <c:val>
            <c:numRef>
              <c:f>'Slide 15'!$C$8:$M$8</c:f>
              <c:numCache>
                <c:formatCode>"$"#,##0.00_);\("$"#,##0.00\)</c:formatCode>
                <c:ptCount val="11"/>
                <c:pt idx="0" formatCode="&quot;$&quot;#,##0.000_);\(&quot;$&quot;#,##0.000\)">
                  <c:v>3.3740000000000001</c:v>
                </c:pt>
                <c:pt idx="1">
                  <c:v>-0.2979124632634047</c:v>
                </c:pt>
                <c:pt idx="2">
                  <c:v>-0.33</c:v>
                </c:pt>
                <c:pt idx="3">
                  <c:v>-0.13</c:v>
                </c:pt>
                <c:pt idx="4">
                  <c:v>1.4674978090446267E-2</c:v>
                </c:pt>
                <c:pt idx="5">
                  <c:v>-2.3902531088658918E-2</c:v>
                </c:pt>
                <c:pt idx="6">
                  <c:v>8.7387752047364486E-2</c:v>
                </c:pt>
                <c:pt idx="7">
                  <c:v>0.14015159120799314</c:v>
                </c:pt>
                <c:pt idx="8">
                  <c:v>0.38111843408230817</c:v>
                </c:pt>
                <c:pt idx="9">
                  <c:v>-1.4E-2</c:v>
                </c:pt>
                <c:pt idx="10" formatCode="&quot;$&quot;#,##0.000_);\(&quot;$&quot;#,##0.000\)">
                  <c:v>3.2015177610760488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ED-4C64-A301-DC2193F53C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6252800"/>
        <c:axId val="516256896"/>
      </c:barChart>
      <c:catAx>
        <c:axId val="5162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300000" vert="horz"/>
          <a:lstStyle/>
          <a:p>
            <a:pPr>
              <a:defRPr/>
            </a:pPr>
            <a:endParaRPr lang="en-US"/>
          </a:p>
        </c:txPr>
        <c:crossAx val="516256896"/>
        <c:crosses val="autoZero"/>
        <c:auto val="1"/>
        <c:lblAlgn val="ctr"/>
        <c:lblOffset val="1000"/>
        <c:noMultiLvlLbl val="1"/>
      </c:catAx>
      <c:valAx>
        <c:axId val="516256896"/>
        <c:scaling>
          <c:orientation val="minMax"/>
          <c:max val="3.5"/>
          <c:min val="-1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$/kW/Mo</a:t>
                </a:r>
              </a:p>
            </c:rich>
          </c:tx>
          <c:overlay val="0"/>
        </c:title>
        <c:numFmt formatCode="&quot;$&quot;#,##0.00_);\(&quot;$&quot;#,##0.00\)" sourceLinked="0"/>
        <c:majorTickMark val="out"/>
        <c:minorTickMark val="none"/>
        <c:tickLblPos val="nextTo"/>
        <c:spPr>
          <a:noFill/>
        </c:spPr>
        <c:crossAx val="516252800"/>
        <c:crosses val="autoZero"/>
        <c:crossBetween val="between"/>
        <c:majorUnit val="0.5"/>
        <c:minorUnit val="0.1"/>
      </c:valAx>
      <c:spPr>
        <a:noFill/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DA38B-7179-4921-9AA9-85E0C79F6AA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AB1EAE9-AB83-413C-ABAC-9991FDD0AA5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 anchor="b"/>
        <a:lstStyle/>
        <a:p>
          <a:endParaRPr lang="en-US" sz="100" dirty="0"/>
        </a:p>
      </dgm:t>
    </dgm:pt>
    <dgm:pt modelId="{970D1B81-6EB8-4AB2-87C3-F050848D1CDE}" type="parTrans" cxnId="{957C805A-2E4A-4951-9B72-CA50D8F63C41}">
      <dgm:prSet/>
      <dgm:spPr/>
      <dgm:t>
        <a:bodyPr/>
        <a:lstStyle/>
        <a:p>
          <a:endParaRPr lang="en-US"/>
        </a:p>
      </dgm:t>
    </dgm:pt>
    <dgm:pt modelId="{ED76AA07-4050-4FE4-ABC4-F34EC562928D}" type="sibTrans" cxnId="{957C805A-2E4A-4951-9B72-CA50D8F63C41}">
      <dgm:prSet/>
      <dgm:spPr/>
      <dgm:t>
        <a:bodyPr/>
        <a:lstStyle/>
        <a:p>
          <a:endParaRPr lang="en-US"/>
        </a:p>
      </dgm:t>
    </dgm:pt>
    <dgm:pt modelId="{90BE813E-3B79-4BAF-8D48-C01E507C7A69}">
      <dgm:prSet phldrT="[Text]"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Initiatives</a:t>
          </a:r>
        </a:p>
      </dgm:t>
    </dgm:pt>
    <dgm:pt modelId="{548B598D-AB55-40E7-9C3F-3A74EB3B41C8}" type="parTrans" cxnId="{2F0FF0D3-B0E5-4B45-94B8-01F98F161BD0}">
      <dgm:prSet/>
      <dgm:spPr/>
      <dgm:t>
        <a:bodyPr/>
        <a:lstStyle/>
        <a:p>
          <a:endParaRPr lang="en-US"/>
        </a:p>
      </dgm:t>
    </dgm:pt>
    <dgm:pt modelId="{31B5F76D-4366-4895-85D3-A2151C212A96}" type="sibTrans" cxnId="{2F0FF0D3-B0E5-4B45-94B8-01F98F161BD0}">
      <dgm:prSet/>
      <dgm:spPr/>
      <dgm:t>
        <a:bodyPr/>
        <a:lstStyle/>
        <a:p>
          <a:endParaRPr lang="en-US"/>
        </a:p>
      </dgm:t>
    </dgm:pt>
    <dgm:pt modelId="{3E2832F7-B677-4146-B255-CFFAF9DEE68D}">
      <dgm:prSet phldrT="[Text]" custT="1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Objectives</a:t>
          </a:r>
        </a:p>
      </dgm:t>
    </dgm:pt>
    <dgm:pt modelId="{6F76EC10-A167-449B-9706-25B1FCF2DE76}" type="parTrans" cxnId="{D4761886-C13B-47A0-85F4-46B9038DF637}">
      <dgm:prSet/>
      <dgm:spPr/>
      <dgm:t>
        <a:bodyPr/>
        <a:lstStyle/>
        <a:p>
          <a:endParaRPr lang="en-US"/>
        </a:p>
      </dgm:t>
    </dgm:pt>
    <dgm:pt modelId="{7EA13ED4-1FAE-4EF5-A231-2117363B1909}" type="sibTrans" cxnId="{D4761886-C13B-47A0-85F4-46B9038DF637}">
      <dgm:prSet/>
      <dgm:spPr/>
      <dgm:t>
        <a:bodyPr/>
        <a:lstStyle/>
        <a:p>
          <a:endParaRPr lang="en-US"/>
        </a:p>
      </dgm:t>
    </dgm:pt>
    <dgm:pt modelId="{CF1D698B-A0DE-4FE0-9115-FCAF115BDBE5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Goals</a:t>
          </a:r>
        </a:p>
      </dgm:t>
    </dgm:pt>
    <dgm:pt modelId="{72F00B2F-0B12-43E9-BD78-4C36068176DE}" type="parTrans" cxnId="{A00760EF-C5E9-448A-A7A3-653F77C33CBF}">
      <dgm:prSet/>
      <dgm:spPr/>
      <dgm:t>
        <a:bodyPr/>
        <a:lstStyle/>
        <a:p>
          <a:endParaRPr lang="en-US"/>
        </a:p>
      </dgm:t>
    </dgm:pt>
    <dgm:pt modelId="{4EDF5480-78BE-4BFE-81CF-782EC1E564B3}" type="sibTrans" cxnId="{A00760EF-C5E9-448A-A7A3-653F77C33CBF}">
      <dgm:prSet/>
      <dgm:spPr/>
      <dgm:t>
        <a:bodyPr/>
        <a:lstStyle/>
        <a:p>
          <a:endParaRPr lang="en-US"/>
        </a:p>
      </dgm:t>
    </dgm:pt>
    <dgm:pt modelId="{B109F8F2-64AE-4ADF-8E51-1409124B69A2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Vision/Mission/Values</a:t>
          </a:r>
          <a:r>
            <a:rPr lang="en-US" sz="2800" dirty="0"/>
            <a:t>	</a:t>
          </a:r>
        </a:p>
      </dgm:t>
    </dgm:pt>
    <dgm:pt modelId="{D1B86FA9-82A5-4846-A318-4B7045541634}" type="parTrans" cxnId="{0DCA1005-E6E9-4332-A5D7-78D49D5AA92B}">
      <dgm:prSet/>
      <dgm:spPr/>
      <dgm:t>
        <a:bodyPr/>
        <a:lstStyle/>
        <a:p>
          <a:endParaRPr lang="en-US"/>
        </a:p>
      </dgm:t>
    </dgm:pt>
    <dgm:pt modelId="{663BD0EF-DA7E-41F0-97D0-C6196DA223BE}" type="sibTrans" cxnId="{0DCA1005-E6E9-4332-A5D7-78D49D5AA92B}">
      <dgm:prSet/>
      <dgm:spPr/>
      <dgm:t>
        <a:bodyPr/>
        <a:lstStyle/>
        <a:p>
          <a:endParaRPr lang="en-US"/>
        </a:p>
      </dgm:t>
    </dgm:pt>
    <dgm:pt modelId="{70BBF198-8818-4B31-A301-41C28E732C72}" type="pres">
      <dgm:prSet presAssocID="{E08DA38B-7179-4921-9AA9-85E0C79F6AAF}" presName="Name0" presStyleCnt="0">
        <dgm:presLayoutVars>
          <dgm:dir/>
          <dgm:animLvl val="lvl"/>
          <dgm:resizeHandles val="exact"/>
        </dgm:presLayoutVars>
      </dgm:prSet>
      <dgm:spPr/>
    </dgm:pt>
    <dgm:pt modelId="{FC3FC146-FB73-4B7B-9B95-05A35F0CA997}" type="pres">
      <dgm:prSet presAssocID="{CAB1EAE9-AB83-413C-ABAC-9991FDD0AA59}" presName="Name8" presStyleCnt="0"/>
      <dgm:spPr/>
    </dgm:pt>
    <dgm:pt modelId="{1E6E9641-C0CD-4093-B50C-E14D54E8F5DE}" type="pres">
      <dgm:prSet presAssocID="{CAB1EAE9-AB83-413C-ABAC-9991FDD0AA59}" presName="level" presStyleLbl="node1" presStyleIdx="0" presStyleCnt="5" custScaleX="104651" custLinFactNeighborY="4228">
        <dgm:presLayoutVars>
          <dgm:chMax val="1"/>
          <dgm:bulletEnabled val="1"/>
        </dgm:presLayoutVars>
      </dgm:prSet>
      <dgm:spPr/>
    </dgm:pt>
    <dgm:pt modelId="{A64BDD3D-0868-489B-8050-F46571C0DF10}" type="pres">
      <dgm:prSet presAssocID="{CAB1EAE9-AB83-413C-ABAC-9991FDD0A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C42157-61AB-43C6-AB5D-D99D33BAE1E1}" type="pres">
      <dgm:prSet presAssocID="{90BE813E-3B79-4BAF-8D48-C01E507C7A69}" presName="Name8" presStyleCnt="0"/>
      <dgm:spPr/>
    </dgm:pt>
    <dgm:pt modelId="{F6DE6F77-48DE-430E-B6F6-5F2B9F06DB58}" type="pres">
      <dgm:prSet presAssocID="{90BE813E-3B79-4BAF-8D48-C01E507C7A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2A9C1A-917A-4248-9E38-A356EB330310}" type="pres">
      <dgm:prSet presAssocID="{90BE813E-3B79-4BAF-8D48-C01E507C7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DE271E-3D74-42F2-816E-B5CBC2828C18}" type="pres">
      <dgm:prSet presAssocID="{3E2832F7-B677-4146-B255-CFFAF9DEE68D}" presName="Name8" presStyleCnt="0"/>
      <dgm:spPr/>
    </dgm:pt>
    <dgm:pt modelId="{4B0BFF80-4C1D-4A5B-AAE2-55E10464A8A0}" type="pres">
      <dgm:prSet presAssocID="{3E2832F7-B677-4146-B255-CFFAF9DEE68D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ADF8FD-507E-410C-995E-6B9B178A5838}" type="pres">
      <dgm:prSet presAssocID="{3E2832F7-B677-4146-B255-CFFAF9DEE6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D1AE16-8068-4DD1-A960-AF30285D78C0}" type="pres">
      <dgm:prSet presAssocID="{CF1D698B-A0DE-4FE0-9115-FCAF115BDBE5}" presName="Name8" presStyleCnt="0"/>
      <dgm:spPr/>
    </dgm:pt>
    <dgm:pt modelId="{7969B84D-CCD2-41F7-96FB-3C0F04650FC6}" type="pres">
      <dgm:prSet presAssocID="{CF1D698B-A0DE-4FE0-9115-FCAF115BDBE5}" presName="level" presStyleLbl="node1" presStyleIdx="3" presStyleCnt="5">
        <dgm:presLayoutVars>
          <dgm:chMax val="1"/>
          <dgm:bulletEnabled val="1"/>
        </dgm:presLayoutVars>
      </dgm:prSet>
      <dgm:spPr/>
    </dgm:pt>
    <dgm:pt modelId="{8FF13139-0641-4A7A-A11A-E989BF7BEE37}" type="pres">
      <dgm:prSet presAssocID="{CF1D698B-A0DE-4FE0-9115-FCAF115BDB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4580E4-DFC5-4CF1-9FE0-EC81CFFBA19B}" type="pres">
      <dgm:prSet presAssocID="{B109F8F2-64AE-4ADF-8E51-1409124B69A2}" presName="Name8" presStyleCnt="0"/>
      <dgm:spPr/>
    </dgm:pt>
    <dgm:pt modelId="{0F499F0F-FE76-4F86-8EBD-C1CCC679BA36}" type="pres">
      <dgm:prSet presAssocID="{B109F8F2-64AE-4ADF-8E51-1409124B69A2}" presName="level" presStyleLbl="node1" presStyleIdx="4" presStyleCnt="5">
        <dgm:presLayoutVars>
          <dgm:chMax val="1"/>
          <dgm:bulletEnabled val="1"/>
        </dgm:presLayoutVars>
      </dgm:prSet>
      <dgm:spPr/>
    </dgm:pt>
    <dgm:pt modelId="{4C777F21-CF43-46E0-A781-707A304BAB3A}" type="pres">
      <dgm:prSet presAssocID="{B109F8F2-64AE-4ADF-8E51-1409124B69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CA1005-E6E9-4332-A5D7-78D49D5AA92B}" srcId="{E08DA38B-7179-4921-9AA9-85E0C79F6AAF}" destId="{B109F8F2-64AE-4ADF-8E51-1409124B69A2}" srcOrd="4" destOrd="0" parTransId="{D1B86FA9-82A5-4846-A318-4B7045541634}" sibTransId="{663BD0EF-DA7E-41F0-97D0-C6196DA223BE}"/>
    <dgm:cxn modelId="{BB2F160E-529B-C04B-9F52-EFF0E6892029}" type="presOf" srcId="{CAB1EAE9-AB83-413C-ABAC-9991FDD0AA59}" destId="{1E6E9641-C0CD-4093-B50C-E14D54E8F5DE}" srcOrd="0" destOrd="0" presId="urn:microsoft.com/office/officeart/2005/8/layout/pyramid1"/>
    <dgm:cxn modelId="{05BC5436-66C2-BD4E-96D8-A8AE61CA56AC}" type="presOf" srcId="{90BE813E-3B79-4BAF-8D48-C01E507C7A69}" destId="{F6DE6F77-48DE-430E-B6F6-5F2B9F06DB58}" srcOrd="0" destOrd="0" presId="urn:microsoft.com/office/officeart/2005/8/layout/pyramid1"/>
    <dgm:cxn modelId="{8BEEDF3C-2CDD-1249-B199-04148019D499}" type="presOf" srcId="{3E2832F7-B677-4146-B255-CFFAF9DEE68D}" destId="{4B0BFF80-4C1D-4A5B-AAE2-55E10464A8A0}" srcOrd="0" destOrd="0" presId="urn:microsoft.com/office/officeart/2005/8/layout/pyramid1"/>
    <dgm:cxn modelId="{73B2375D-30B8-2E4C-898B-2EB1BA1901E2}" type="presOf" srcId="{B109F8F2-64AE-4ADF-8E51-1409124B69A2}" destId="{4C777F21-CF43-46E0-A781-707A304BAB3A}" srcOrd="1" destOrd="0" presId="urn:microsoft.com/office/officeart/2005/8/layout/pyramid1"/>
    <dgm:cxn modelId="{C68DB341-C33E-0346-B530-508CE2CAD29E}" type="presOf" srcId="{B109F8F2-64AE-4ADF-8E51-1409124B69A2}" destId="{0F499F0F-FE76-4F86-8EBD-C1CCC679BA36}" srcOrd="0" destOrd="0" presId="urn:microsoft.com/office/officeart/2005/8/layout/pyramid1"/>
    <dgm:cxn modelId="{957C805A-2E4A-4951-9B72-CA50D8F63C41}" srcId="{E08DA38B-7179-4921-9AA9-85E0C79F6AAF}" destId="{CAB1EAE9-AB83-413C-ABAC-9991FDD0AA59}" srcOrd="0" destOrd="0" parTransId="{970D1B81-6EB8-4AB2-87C3-F050848D1CDE}" sibTransId="{ED76AA07-4050-4FE4-ABC4-F34EC562928D}"/>
    <dgm:cxn modelId="{D4761886-C13B-47A0-85F4-46B9038DF637}" srcId="{E08DA38B-7179-4921-9AA9-85E0C79F6AAF}" destId="{3E2832F7-B677-4146-B255-CFFAF9DEE68D}" srcOrd="2" destOrd="0" parTransId="{6F76EC10-A167-449B-9706-25B1FCF2DE76}" sibTransId="{7EA13ED4-1FAE-4EF5-A231-2117363B1909}"/>
    <dgm:cxn modelId="{D47A15A4-BF20-3F4B-A2C5-9A0E6DE7D16E}" type="presOf" srcId="{CF1D698B-A0DE-4FE0-9115-FCAF115BDBE5}" destId="{8FF13139-0641-4A7A-A11A-E989BF7BEE37}" srcOrd="1" destOrd="0" presId="urn:microsoft.com/office/officeart/2005/8/layout/pyramid1"/>
    <dgm:cxn modelId="{4C0CD2AF-9871-1C46-BDBD-9AEBADD9CD97}" type="presOf" srcId="{CF1D698B-A0DE-4FE0-9115-FCAF115BDBE5}" destId="{7969B84D-CCD2-41F7-96FB-3C0F04650FC6}" srcOrd="0" destOrd="0" presId="urn:microsoft.com/office/officeart/2005/8/layout/pyramid1"/>
    <dgm:cxn modelId="{FA6AC8C8-3792-BA48-AF13-21EAB21FDCBC}" type="presOf" srcId="{CAB1EAE9-AB83-413C-ABAC-9991FDD0AA59}" destId="{A64BDD3D-0868-489B-8050-F46571C0DF10}" srcOrd="1" destOrd="0" presId="urn:microsoft.com/office/officeart/2005/8/layout/pyramid1"/>
    <dgm:cxn modelId="{2F0FF0D3-B0E5-4B45-94B8-01F98F161BD0}" srcId="{E08DA38B-7179-4921-9AA9-85E0C79F6AAF}" destId="{90BE813E-3B79-4BAF-8D48-C01E507C7A69}" srcOrd="1" destOrd="0" parTransId="{548B598D-AB55-40E7-9C3F-3A74EB3B41C8}" sibTransId="{31B5F76D-4366-4895-85D3-A2151C212A96}"/>
    <dgm:cxn modelId="{DC8E25D4-2AF9-224E-B7F5-9D2960437A25}" type="presOf" srcId="{3E2832F7-B677-4146-B255-CFFAF9DEE68D}" destId="{73ADF8FD-507E-410C-995E-6B9B178A5838}" srcOrd="1" destOrd="0" presId="urn:microsoft.com/office/officeart/2005/8/layout/pyramid1"/>
    <dgm:cxn modelId="{A00760EF-C5E9-448A-A7A3-653F77C33CBF}" srcId="{E08DA38B-7179-4921-9AA9-85E0C79F6AAF}" destId="{CF1D698B-A0DE-4FE0-9115-FCAF115BDBE5}" srcOrd="3" destOrd="0" parTransId="{72F00B2F-0B12-43E9-BD78-4C36068176DE}" sibTransId="{4EDF5480-78BE-4BFE-81CF-782EC1E564B3}"/>
    <dgm:cxn modelId="{2F2E8AFB-020D-4846-9B7F-99292089FAD3}" type="presOf" srcId="{E08DA38B-7179-4921-9AA9-85E0C79F6AAF}" destId="{70BBF198-8818-4B31-A301-41C28E732C72}" srcOrd="0" destOrd="0" presId="urn:microsoft.com/office/officeart/2005/8/layout/pyramid1"/>
    <dgm:cxn modelId="{514363FF-07E9-134D-9527-25DD5DF95B35}" type="presOf" srcId="{90BE813E-3B79-4BAF-8D48-C01E507C7A69}" destId="{722A9C1A-917A-4248-9E38-A356EB330310}" srcOrd="1" destOrd="0" presId="urn:microsoft.com/office/officeart/2005/8/layout/pyramid1"/>
    <dgm:cxn modelId="{5726A19C-FC6B-4947-A18A-1FB1040BA2A2}" type="presParOf" srcId="{70BBF198-8818-4B31-A301-41C28E732C72}" destId="{FC3FC146-FB73-4B7B-9B95-05A35F0CA997}" srcOrd="0" destOrd="0" presId="urn:microsoft.com/office/officeart/2005/8/layout/pyramid1"/>
    <dgm:cxn modelId="{9E8CEF2D-9307-4546-BC7D-494E6B6046F6}" type="presParOf" srcId="{FC3FC146-FB73-4B7B-9B95-05A35F0CA997}" destId="{1E6E9641-C0CD-4093-B50C-E14D54E8F5DE}" srcOrd="0" destOrd="0" presId="urn:microsoft.com/office/officeart/2005/8/layout/pyramid1"/>
    <dgm:cxn modelId="{FEE76BFD-3D04-F44A-9EE9-324731522C21}" type="presParOf" srcId="{FC3FC146-FB73-4B7B-9B95-05A35F0CA997}" destId="{A64BDD3D-0868-489B-8050-F46571C0DF10}" srcOrd="1" destOrd="0" presId="urn:microsoft.com/office/officeart/2005/8/layout/pyramid1"/>
    <dgm:cxn modelId="{B037F7FB-F7FC-0D42-9329-2D2DA40F7404}" type="presParOf" srcId="{70BBF198-8818-4B31-A301-41C28E732C72}" destId="{3EC42157-61AB-43C6-AB5D-D99D33BAE1E1}" srcOrd="1" destOrd="0" presId="urn:microsoft.com/office/officeart/2005/8/layout/pyramid1"/>
    <dgm:cxn modelId="{7F72C21B-3FA7-6744-9003-E1C8FA998E46}" type="presParOf" srcId="{3EC42157-61AB-43C6-AB5D-D99D33BAE1E1}" destId="{F6DE6F77-48DE-430E-B6F6-5F2B9F06DB58}" srcOrd="0" destOrd="0" presId="urn:microsoft.com/office/officeart/2005/8/layout/pyramid1"/>
    <dgm:cxn modelId="{ABC65E38-56AB-7840-AAB0-CA5A4384317F}" type="presParOf" srcId="{3EC42157-61AB-43C6-AB5D-D99D33BAE1E1}" destId="{722A9C1A-917A-4248-9E38-A356EB330310}" srcOrd="1" destOrd="0" presId="urn:microsoft.com/office/officeart/2005/8/layout/pyramid1"/>
    <dgm:cxn modelId="{BFCD66EA-22E7-6D4F-B748-3CDF0CF130E3}" type="presParOf" srcId="{70BBF198-8818-4B31-A301-41C28E732C72}" destId="{07DE271E-3D74-42F2-816E-B5CBC2828C18}" srcOrd="2" destOrd="0" presId="urn:microsoft.com/office/officeart/2005/8/layout/pyramid1"/>
    <dgm:cxn modelId="{72CC4031-4706-2B48-9F04-9424089105B5}" type="presParOf" srcId="{07DE271E-3D74-42F2-816E-B5CBC2828C18}" destId="{4B0BFF80-4C1D-4A5B-AAE2-55E10464A8A0}" srcOrd="0" destOrd="0" presId="urn:microsoft.com/office/officeart/2005/8/layout/pyramid1"/>
    <dgm:cxn modelId="{7294DAAA-5BCB-8C44-B749-2C2C11EC6F99}" type="presParOf" srcId="{07DE271E-3D74-42F2-816E-B5CBC2828C18}" destId="{73ADF8FD-507E-410C-995E-6B9B178A5838}" srcOrd="1" destOrd="0" presId="urn:microsoft.com/office/officeart/2005/8/layout/pyramid1"/>
    <dgm:cxn modelId="{DB131EE6-10A5-CF4B-8E51-56C9D361026A}" type="presParOf" srcId="{70BBF198-8818-4B31-A301-41C28E732C72}" destId="{E0D1AE16-8068-4DD1-A960-AF30285D78C0}" srcOrd="3" destOrd="0" presId="urn:microsoft.com/office/officeart/2005/8/layout/pyramid1"/>
    <dgm:cxn modelId="{41F33D96-0D16-6746-86B9-223B86235E49}" type="presParOf" srcId="{E0D1AE16-8068-4DD1-A960-AF30285D78C0}" destId="{7969B84D-CCD2-41F7-96FB-3C0F04650FC6}" srcOrd="0" destOrd="0" presId="urn:microsoft.com/office/officeart/2005/8/layout/pyramid1"/>
    <dgm:cxn modelId="{4192F500-5C41-AC4D-A910-5FF32851DCDD}" type="presParOf" srcId="{E0D1AE16-8068-4DD1-A960-AF30285D78C0}" destId="{8FF13139-0641-4A7A-A11A-E989BF7BEE37}" srcOrd="1" destOrd="0" presId="urn:microsoft.com/office/officeart/2005/8/layout/pyramid1"/>
    <dgm:cxn modelId="{5E8D9730-D2CC-6C4D-BBEE-E9322FF2D350}" type="presParOf" srcId="{70BBF198-8818-4B31-A301-41C28E732C72}" destId="{FA4580E4-DFC5-4CF1-9FE0-EC81CFFBA19B}" srcOrd="4" destOrd="0" presId="urn:microsoft.com/office/officeart/2005/8/layout/pyramid1"/>
    <dgm:cxn modelId="{4BEE5A4B-4B6B-FC42-A222-E6AE8DC00708}" type="presParOf" srcId="{FA4580E4-DFC5-4CF1-9FE0-EC81CFFBA19B}" destId="{0F499F0F-FE76-4F86-8EBD-C1CCC679BA36}" srcOrd="0" destOrd="0" presId="urn:microsoft.com/office/officeart/2005/8/layout/pyramid1"/>
    <dgm:cxn modelId="{8FC20005-2009-534C-ABD7-909B651274EE}" type="presParOf" srcId="{FA4580E4-DFC5-4CF1-9FE0-EC81CFFBA19B}" destId="{4C777F21-CF43-46E0-A781-707A304BA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/>
            <a:t>Total Rev.   Req. </a:t>
          </a:r>
          <a:r>
            <a:rPr lang="en-US"/>
            <a:t>= </a:t>
          </a:r>
          <a:r>
            <a:rPr lang="en-US" b="0" i="0" u="none" strike="noStrike">
              <a:solidFill>
                <a:schemeClr val="bg1"/>
              </a:solidFill>
              <a:effectLst/>
              <a:latin typeface="+mn-lt"/>
            </a:rPr>
            <a:t>$68,440,104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/>
            <a:t>Net Attch. O ATRR </a:t>
          </a:r>
          <a:r>
            <a:rPr lang="en-US"/>
            <a:t>= </a:t>
          </a:r>
          <a:r>
            <a:rPr lang="en-US" b="0" i="0" u="none"/>
            <a:t>   $30,788,632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/>
            <a:t>Attch. GG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b="0" i="0" u="none" dirty="0"/>
            <a:t>16,784,270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/>
            <a:t>Attch. MM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b="0" i="0" u="none" dirty="0"/>
            <a:t>20,867,202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</dgm:pt>
    <dgm:pt modelId="{9A7F2F34-655B-4C07-8E4A-4DDCBF4DCDC6}" type="pres">
      <dgm:prSet presAssocID="{CD5E0A0C-7D4F-4170-A126-21869B0A8356}" presName="rootConnector1" presStyleLbl="node1" presStyleIdx="0" presStyleCnt="0"/>
      <dgm:spPr/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 custScaleX="100403">
        <dgm:presLayoutVars>
          <dgm:chPref val="3"/>
        </dgm:presLayoutVars>
      </dgm:prSet>
      <dgm:spPr/>
    </dgm:pt>
    <dgm:pt modelId="{5D66A8F9-DADB-41D8-8A05-4D6E7D17C6FD}" type="pres">
      <dgm:prSet presAssocID="{9ABEADA2-0437-491C-AB47-E7AAE360267C}" presName="rootConnector" presStyleLbl="node2" presStyleIdx="0" presStyleCnt="3"/>
      <dgm:spPr/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 custLinFactNeighborX="-604" custLinFactNeighborY="-4814">
        <dgm:presLayoutVars>
          <dgm:chPref val="3"/>
        </dgm:presLayoutVars>
      </dgm:prSet>
      <dgm:spPr/>
    </dgm:pt>
    <dgm:pt modelId="{CEE8F4FD-1482-42BC-92A9-CA2A0FC6DB22}" type="pres">
      <dgm:prSet presAssocID="{881E20BA-941F-4F88-87D2-244E00F8B1FB}" presName="rootConnector" presStyleLbl="node2" presStyleIdx="1" presStyleCnt="3"/>
      <dgm:spPr/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</dgm:pt>
    <dgm:pt modelId="{6350084D-A728-4D6C-AEDF-DBF8B1D3368B}" type="pres">
      <dgm:prSet presAssocID="{A8D0F350-7D03-49DC-B7A7-4A4BFCD108BB}" presName="rootConnector" presStyleLbl="node2" presStyleIdx="2" presStyleCnt="3"/>
      <dgm:spPr/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1BBF5120-2525-450F-B021-4A30A9EDFD8E}" type="presOf" srcId="{3FEC24DA-31C7-4871-B1F0-FAEA36B9B66A}" destId="{5EAA75F4-24E9-48C0-B49E-2BE11FF32FE3}" srcOrd="0" destOrd="0" presId="urn:microsoft.com/office/officeart/2005/8/layout/orgChart1"/>
    <dgm:cxn modelId="{E0D23629-2B15-4E47-9F7D-16AC906A1CFE}" type="presOf" srcId="{D21D2B9B-B168-4A7C-8278-335355765D8F}" destId="{A346D33B-BB8D-4B4A-8556-C5668521C003}" srcOrd="0" destOrd="0" presId="urn:microsoft.com/office/officeart/2005/8/layout/orgChart1"/>
    <dgm:cxn modelId="{299CE72C-288B-49C5-800F-3DBA33627D4A}" type="presOf" srcId="{7EC07811-A016-46AC-89C5-1EF59A18C08C}" destId="{A8D930A6-0607-437C-BD16-BC526C751FC9}" srcOrd="0" destOrd="0" presId="urn:microsoft.com/office/officeart/2005/8/layout/orgChart1"/>
    <dgm:cxn modelId="{FEEA0D67-B8D3-498A-AFBA-9B9DE62CE0EE}" type="presOf" srcId="{CD5E0A0C-7D4F-4170-A126-21869B0A8356}" destId="{D32CADD1-9AFD-47CE-BCAF-94819CDE935F}" srcOrd="0" destOrd="0" presId="urn:microsoft.com/office/officeart/2005/8/layout/orgChart1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7E39C652-4216-45FE-97B9-52A831D9D2C1}" type="presOf" srcId="{CD5E0A0C-7D4F-4170-A126-21869B0A8356}" destId="{9A7F2F34-655B-4C07-8E4A-4DDCBF4DCDC6}" srcOrd="1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ED7A768E-39C9-410D-AC4A-457FCC75633A}" type="presOf" srcId="{A8D0F350-7D03-49DC-B7A7-4A4BFCD108BB}" destId="{71554737-6F8A-4F73-80F2-AF8D93BF52A6}" srcOrd="0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AADD25A6-40A8-45F9-AFBE-AE3E0B310C9B}" type="presOf" srcId="{881E20BA-941F-4F88-87D2-244E00F8B1FB}" destId="{CEE8F4FD-1482-42BC-92A9-CA2A0FC6DB22}" srcOrd="1" destOrd="0" presId="urn:microsoft.com/office/officeart/2005/8/layout/orgChart1"/>
    <dgm:cxn modelId="{281442B1-664A-48E0-8248-0411592048EA}" type="presOf" srcId="{A8D0F350-7D03-49DC-B7A7-4A4BFCD108BB}" destId="{6350084D-A728-4D6C-AEDF-DBF8B1D3368B}" srcOrd="1" destOrd="0" presId="urn:microsoft.com/office/officeart/2005/8/layout/orgChart1"/>
    <dgm:cxn modelId="{A36564C7-5CF2-4F4E-8D1E-58042728BD32}" type="presOf" srcId="{881E20BA-941F-4F88-87D2-244E00F8B1FB}" destId="{F2C913B1-62FF-4B1F-A4BB-71279A4E0289}" srcOrd="0" destOrd="0" presId="urn:microsoft.com/office/officeart/2005/8/layout/orgChart1"/>
    <dgm:cxn modelId="{0557FCC7-545A-4F45-AFA9-7948D8A33353}" type="presOf" srcId="{9ABEADA2-0437-491C-AB47-E7AAE360267C}" destId="{A247C02D-D461-4A93-AD30-81F30D5E471F}" srcOrd="0" destOrd="0" presId="urn:microsoft.com/office/officeart/2005/8/layout/orgChart1"/>
    <dgm:cxn modelId="{FEBFE3E6-3CAC-4321-98EB-60BDE9D97BD9}" type="presOf" srcId="{9ABEADA2-0437-491C-AB47-E7AAE360267C}" destId="{5D66A8F9-DADB-41D8-8A05-4D6E7D17C6FD}" srcOrd="1" destOrd="0" presId="urn:microsoft.com/office/officeart/2005/8/layout/orgChart1"/>
    <dgm:cxn modelId="{8C9D46FF-4D79-47F4-ADC8-C019F39320BA}" type="presOf" srcId="{62C7C6D3-A98F-49A8-A751-71CEC7E759DF}" destId="{A30A3815-E9C0-49D6-9E17-D2F6F6774984}" srcOrd="0" destOrd="0" presId="urn:microsoft.com/office/officeart/2005/8/layout/orgChart1"/>
    <dgm:cxn modelId="{CF3EE9AB-8F06-4D0E-832D-F48D57421F61}" type="presParOf" srcId="{A8D930A6-0607-437C-BD16-BC526C751FC9}" destId="{9550D649-1E37-465E-9F0A-9A8FF39CAF28}" srcOrd="0" destOrd="0" presId="urn:microsoft.com/office/officeart/2005/8/layout/orgChart1"/>
    <dgm:cxn modelId="{17584A75-FEA4-46FE-9602-280B555489D7}" type="presParOf" srcId="{9550D649-1E37-465E-9F0A-9A8FF39CAF28}" destId="{57566DA2-02CA-4153-9FAD-056F3916B2E4}" srcOrd="0" destOrd="0" presId="urn:microsoft.com/office/officeart/2005/8/layout/orgChart1"/>
    <dgm:cxn modelId="{68DF2F43-CBF5-4537-BDAE-867545E00431}" type="presParOf" srcId="{57566DA2-02CA-4153-9FAD-056F3916B2E4}" destId="{D32CADD1-9AFD-47CE-BCAF-94819CDE935F}" srcOrd="0" destOrd="0" presId="urn:microsoft.com/office/officeart/2005/8/layout/orgChart1"/>
    <dgm:cxn modelId="{08310FBC-0A3F-4FC4-AD89-5695B80C4444}" type="presParOf" srcId="{57566DA2-02CA-4153-9FAD-056F3916B2E4}" destId="{9A7F2F34-655B-4C07-8E4A-4DDCBF4DCDC6}" srcOrd="1" destOrd="0" presId="urn:microsoft.com/office/officeart/2005/8/layout/orgChart1"/>
    <dgm:cxn modelId="{B9957233-DB40-4E01-941A-CECE885E1816}" type="presParOf" srcId="{9550D649-1E37-465E-9F0A-9A8FF39CAF28}" destId="{6999CD6E-773F-4A5A-B472-396B6C468CAE}" srcOrd="1" destOrd="0" presId="urn:microsoft.com/office/officeart/2005/8/layout/orgChart1"/>
    <dgm:cxn modelId="{ACBC8C3B-82B3-48DB-AE97-4AB23498FA39}" type="presParOf" srcId="{6999CD6E-773F-4A5A-B472-396B6C468CAE}" destId="{A346D33B-BB8D-4B4A-8556-C5668521C003}" srcOrd="0" destOrd="0" presId="urn:microsoft.com/office/officeart/2005/8/layout/orgChart1"/>
    <dgm:cxn modelId="{95EC02DC-637C-4F47-87EA-6D00A38FD5E1}" type="presParOf" srcId="{6999CD6E-773F-4A5A-B472-396B6C468CAE}" destId="{836358FB-667A-410E-A64B-817A37389387}" srcOrd="1" destOrd="0" presId="urn:microsoft.com/office/officeart/2005/8/layout/orgChart1"/>
    <dgm:cxn modelId="{A9B7B761-C9DD-44DA-AA0A-DA39963E5ABF}" type="presParOf" srcId="{836358FB-667A-410E-A64B-817A37389387}" destId="{F3DB827A-B384-4DDD-81E5-BAEEEDA033D9}" srcOrd="0" destOrd="0" presId="urn:microsoft.com/office/officeart/2005/8/layout/orgChart1"/>
    <dgm:cxn modelId="{27C45924-5A74-4A3C-A0F2-45F1A237F492}" type="presParOf" srcId="{F3DB827A-B384-4DDD-81E5-BAEEEDA033D9}" destId="{A247C02D-D461-4A93-AD30-81F30D5E471F}" srcOrd="0" destOrd="0" presId="urn:microsoft.com/office/officeart/2005/8/layout/orgChart1"/>
    <dgm:cxn modelId="{D6E043EF-A3F4-4764-BFA9-52FD4E2E9B3D}" type="presParOf" srcId="{F3DB827A-B384-4DDD-81E5-BAEEEDA033D9}" destId="{5D66A8F9-DADB-41D8-8A05-4D6E7D17C6FD}" srcOrd="1" destOrd="0" presId="urn:microsoft.com/office/officeart/2005/8/layout/orgChart1"/>
    <dgm:cxn modelId="{F4D28AE8-3A2C-42C1-AD44-6EABF108D9CB}" type="presParOf" srcId="{836358FB-667A-410E-A64B-817A37389387}" destId="{501D650B-148E-4B36-ABFE-E31B5BE15462}" srcOrd="1" destOrd="0" presId="urn:microsoft.com/office/officeart/2005/8/layout/orgChart1"/>
    <dgm:cxn modelId="{AB95C2F8-6375-4E3D-BA1E-CD9ED6FF8C35}" type="presParOf" srcId="{836358FB-667A-410E-A64B-817A37389387}" destId="{1357B2F8-3B9F-407D-936E-52AA4D58B1B2}" srcOrd="2" destOrd="0" presId="urn:microsoft.com/office/officeart/2005/8/layout/orgChart1"/>
    <dgm:cxn modelId="{4E231332-CCC3-4013-869E-827C27C2DE4B}" type="presParOf" srcId="{6999CD6E-773F-4A5A-B472-396B6C468CAE}" destId="{A30A3815-E9C0-49D6-9E17-D2F6F6774984}" srcOrd="2" destOrd="0" presId="urn:microsoft.com/office/officeart/2005/8/layout/orgChart1"/>
    <dgm:cxn modelId="{F3F89937-63A0-42A1-97DE-B8435E4514D2}" type="presParOf" srcId="{6999CD6E-773F-4A5A-B472-396B6C468CAE}" destId="{9ED7745A-5381-4C58-9BD2-705CDF0B78E8}" srcOrd="3" destOrd="0" presId="urn:microsoft.com/office/officeart/2005/8/layout/orgChart1"/>
    <dgm:cxn modelId="{F9CDC267-039E-4436-93F8-1BC1F24F9A1A}" type="presParOf" srcId="{9ED7745A-5381-4C58-9BD2-705CDF0B78E8}" destId="{B810209A-89E8-42D6-B498-77370877BFB8}" srcOrd="0" destOrd="0" presId="urn:microsoft.com/office/officeart/2005/8/layout/orgChart1"/>
    <dgm:cxn modelId="{19972E04-021E-41F6-88BD-025E6455D958}" type="presParOf" srcId="{B810209A-89E8-42D6-B498-77370877BFB8}" destId="{F2C913B1-62FF-4B1F-A4BB-71279A4E0289}" srcOrd="0" destOrd="0" presId="urn:microsoft.com/office/officeart/2005/8/layout/orgChart1"/>
    <dgm:cxn modelId="{3B5C324D-604F-4684-B63D-B0BB9A0726D6}" type="presParOf" srcId="{B810209A-89E8-42D6-B498-77370877BFB8}" destId="{CEE8F4FD-1482-42BC-92A9-CA2A0FC6DB22}" srcOrd="1" destOrd="0" presId="urn:microsoft.com/office/officeart/2005/8/layout/orgChart1"/>
    <dgm:cxn modelId="{0FD54841-8055-43B0-AA0E-6D2570AC0BA4}" type="presParOf" srcId="{9ED7745A-5381-4C58-9BD2-705CDF0B78E8}" destId="{D5A75DC0-F343-4E56-9FFD-CA259BFD59D7}" srcOrd="1" destOrd="0" presId="urn:microsoft.com/office/officeart/2005/8/layout/orgChart1"/>
    <dgm:cxn modelId="{C9DCB385-C69D-44E1-99B5-2C43E9ECF851}" type="presParOf" srcId="{9ED7745A-5381-4C58-9BD2-705CDF0B78E8}" destId="{714F6725-0917-4F1C-AC55-7A7086936139}" srcOrd="2" destOrd="0" presId="urn:microsoft.com/office/officeart/2005/8/layout/orgChart1"/>
    <dgm:cxn modelId="{A4BC020E-7C03-452A-906D-84F03FEAF620}" type="presParOf" srcId="{6999CD6E-773F-4A5A-B472-396B6C468CAE}" destId="{5EAA75F4-24E9-48C0-B49E-2BE11FF32FE3}" srcOrd="4" destOrd="0" presId="urn:microsoft.com/office/officeart/2005/8/layout/orgChart1"/>
    <dgm:cxn modelId="{4D30E108-CB71-4DFA-997A-E5F6CD8F6240}" type="presParOf" srcId="{6999CD6E-773F-4A5A-B472-396B6C468CAE}" destId="{333E1038-8392-497A-98D3-401ACA5CBC2D}" srcOrd="5" destOrd="0" presId="urn:microsoft.com/office/officeart/2005/8/layout/orgChart1"/>
    <dgm:cxn modelId="{99B82FE0-FCCC-41BC-8D45-5A2793EF165F}" type="presParOf" srcId="{333E1038-8392-497A-98D3-401ACA5CBC2D}" destId="{58C581CA-1462-468F-84C8-39A8424C8304}" srcOrd="0" destOrd="0" presId="urn:microsoft.com/office/officeart/2005/8/layout/orgChart1"/>
    <dgm:cxn modelId="{CBCCADCF-4D0C-433C-9959-B4461762DF50}" type="presParOf" srcId="{58C581CA-1462-468F-84C8-39A8424C8304}" destId="{71554737-6F8A-4F73-80F2-AF8D93BF52A6}" srcOrd="0" destOrd="0" presId="urn:microsoft.com/office/officeart/2005/8/layout/orgChart1"/>
    <dgm:cxn modelId="{2E2AA5FF-E6A1-4B30-9594-F2B85C46BE3A}" type="presParOf" srcId="{58C581CA-1462-468F-84C8-39A8424C8304}" destId="{6350084D-A728-4D6C-AEDF-DBF8B1D3368B}" srcOrd="1" destOrd="0" presId="urn:microsoft.com/office/officeart/2005/8/layout/orgChart1"/>
    <dgm:cxn modelId="{DA905A5C-CEC9-425B-B489-DF883347129F}" type="presParOf" srcId="{333E1038-8392-497A-98D3-401ACA5CBC2D}" destId="{629F6281-CD25-4EBE-9C56-FDD3CC948826}" srcOrd="1" destOrd="0" presId="urn:microsoft.com/office/officeart/2005/8/layout/orgChart1"/>
    <dgm:cxn modelId="{5C9ADA63-826C-403B-87E7-ACC7840BC13C}" type="presParOf" srcId="{333E1038-8392-497A-98D3-401ACA5CBC2D}" destId="{67AD8E5B-A063-408D-B51B-E551313C1701}" srcOrd="2" destOrd="0" presId="urn:microsoft.com/office/officeart/2005/8/layout/orgChart1"/>
    <dgm:cxn modelId="{B5103746-67A4-4CA2-AE4A-BEF55EC5DA85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9641-C0CD-4093-B50C-E14D54E8F5DE}">
      <dsp:nvSpPr>
        <dsp:cNvPr id="0" name=""/>
        <dsp:cNvSpPr/>
      </dsp:nvSpPr>
      <dsp:spPr>
        <a:xfrm>
          <a:off x="3660454" y="47494"/>
          <a:ext cx="1937884" cy="1123342"/>
        </a:xfrm>
        <a:prstGeom prst="trapezoid">
          <a:avLst>
            <a:gd name="adj" fmla="val 82422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b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/>
        </a:p>
      </dsp:txBody>
      <dsp:txXfrm>
        <a:off x="3660454" y="47494"/>
        <a:ext cx="1937884" cy="1123342"/>
      </dsp:txXfrm>
    </dsp:sp>
    <dsp:sp modelId="{F6DE6F77-48DE-430E-B6F6-5F2B9F06DB58}">
      <dsp:nvSpPr>
        <dsp:cNvPr id="0" name=""/>
        <dsp:cNvSpPr/>
      </dsp:nvSpPr>
      <dsp:spPr>
        <a:xfrm>
          <a:off x="2777638" y="1123342"/>
          <a:ext cx="3703517" cy="1123342"/>
        </a:xfrm>
        <a:prstGeom prst="trapezoid">
          <a:avLst>
            <a:gd name="adj" fmla="val 82422"/>
          </a:avLst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Initiatives</a:t>
          </a:r>
        </a:p>
      </dsp:txBody>
      <dsp:txXfrm>
        <a:off x="3425753" y="1123342"/>
        <a:ext cx="2407286" cy="1123342"/>
      </dsp:txXfrm>
    </dsp:sp>
    <dsp:sp modelId="{4B0BFF80-4C1D-4A5B-AAE2-55E10464A8A0}">
      <dsp:nvSpPr>
        <dsp:cNvPr id="0" name=""/>
        <dsp:cNvSpPr/>
      </dsp:nvSpPr>
      <dsp:spPr>
        <a:xfrm>
          <a:off x="1851758" y="2246685"/>
          <a:ext cx="5555276" cy="1123342"/>
        </a:xfrm>
        <a:prstGeom prst="trapezoid">
          <a:avLst>
            <a:gd name="adj" fmla="val 82422"/>
          </a:avLst>
        </a:prstGeom>
        <a:solidFill>
          <a:schemeClr val="accent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Objectives</a:t>
          </a:r>
        </a:p>
      </dsp:txBody>
      <dsp:txXfrm>
        <a:off x="2823932" y="2246685"/>
        <a:ext cx="3610929" cy="1123342"/>
      </dsp:txXfrm>
    </dsp:sp>
    <dsp:sp modelId="{7969B84D-CCD2-41F7-96FB-3C0F04650FC6}">
      <dsp:nvSpPr>
        <dsp:cNvPr id="0" name=""/>
        <dsp:cNvSpPr/>
      </dsp:nvSpPr>
      <dsp:spPr>
        <a:xfrm>
          <a:off x="925879" y="3370028"/>
          <a:ext cx="7407035" cy="1123342"/>
        </a:xfrm>
        <a:prstGeom prst="trapezoid">
          <a:avLst>
            <a:gd name="adj" fmla="val 82422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Goals</a:t>
          </a:r>
        </a:p>
      </dsp:txBody>
      <dsp:txXfrm>
        <a:off x="2222110" y="3370028"/>
        <a:ext cx="4814572" cy="1123342"/>
      </dsp:txXfrm>
    </dsp:sp>
    <dsp:sp modelId="{0F499F0F-FE76-4F86-8EBD-C1CCC679BA36}">
      <dsp:nvSpPr>
        <dsp:cNvPr id="0" name=""/>
        <dsp:cNvSpPr/>
      </dsp:nvSpPr>
      <dsp:spPr>
        <a:xfrm>
          <a:off x="0" y="4493371"/>
          <a:ext cx="9258794" cy="1123342"/>
        </a:xfrm>
        <a:prstGeom prst="trapezoid">
          <a:avLst>
            <a:gd name="adj" fmla="val 82422"/>
          </a:avLst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Vision/Mission/Values</a:t>
          </a:r>
          <a:r>
            <a:rPr lang="en-US" sz="2800" kern="1200" dirty="0"/>
            <a:t>	</a:t>
          </a:r>
        </a:p>
      </dsp:txBody>
      <dsp:txXfrm>
        <a:off x="1620288" y="4493371"/>
        <a:ext cx="6018216" cy="112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622131" y="1941188"/>
          <a:ext cx="3980163" cy="689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11"/>
              </a:lnTo>
              <a:lnTo>
                <a:pt x="3980163" y="344811"/>
              </a:lnTo>
              <a:lnTo>
                <a:pt x="3980163" y="689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563193" y="1941188"/>
          <a:ext cx="91440" cy="610579"/>
        </a:xfrm>
        <a:custGeom>
          <a:avLst/>
          <a:gdLst/>
          <a:ahLst/>
          <a:cxnLst/>
          <a:rect l="0" t="0" r="0" b="0"/>
          <a:pathLst>
            <a:path>
              <a:moveTo>
                <a:pt x="58937" y="0"/>
              </a:moveTo>
              <a:lnTo>
                <a:pt x="58937" y="265767"/>
              </a:lnTo>
              <a:lnTo>
                <a:pt x="45720" y="265767"/>
              </a:lnTo>
              <a:lnTo>
                <a:pt x="45720" y="610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648584" y="1941188"/>
          <a:ext cx="3973546" cy="689623"/>
        </a:xfrm>
        <a:custGeom>
          <a:avLst/>
          <a:gdLst/>
          <a:ahLst/>
          <a:cxnLst/>
          <a:rect l="0" t="0" r="0" b="0"/>
          <a:pathLst>
            <a:path>
              <a:moveTo>
                <a:pt x="3973546" y="0"/>
              </a:moveTo>
              <a:lnTo>
                <a:pt x="3973546" y="344811"/>
              </a:lnTo>
              <a:lnTo>
                <a:pt x="0" y="344811"/>
              </a:lnTo>
              <a:lnTo>
                <a:pt x="0" y="689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980169" y="299226"/>
          <a:ext cx="3283922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Total Rev.   Req. </a:t>
          </a:r>
          <a:r>
            <a:rPr lang="en-US" sz="4000" kern="1200"/>
            <a:t>= </a:t>
          </a:r>
          <a:r>
            <a:rPr lang="en-US" sz="4000" b="0" i="0" u="none" strike="noStrike" kern="1200">
              <a:solidFill>
                <a:schemeClr val="bg1"/>
              </a:solidFill>
              <a:effectLst/>
              <a:latin typeface="+mn-lt"/>
            </a:rPr>
            <a:t>$68,440,104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980169" y="299226"/>
        <a:ext cx="3283922" cy="1641961"/>
      </dsp:txXfrm>
    </dsp:sp>
    <dsp:sp modelId="{A247C02D-D461-4A93-AD30-81F30D5E471F}">
      <dsp:nvSpPr>
        <dsp:cNvPr id="0" name=""/>
        <dsp:cNvSpPr/>
      </dsp:nvSpPr>
      <dsp:spPr>
        <a:xfrm>
          <a:off x="5" y="2630811"/>
          <a:ext cx="3297157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Net Attch. O ATRR </a:t>
          </a:r>
          <a:r>
            <a:rPr lang="en-US" sz="4000" kern="1200"/>
            <a:t>= </a:t>
          </a:r>
          <a:r>
            <a:rPr lang="en-US" sz="4000" b="0" i="0" u="none" kern="1200"/>
            <a:t>   $30,788,632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5" y="2630811"/>
        <a:ext cx="3297157" cy="1641961"/>
      </dsp:txXfrm>
    </dsp:sp>
    <dsp:sp modelId="{F2C913B1-62FF-4B1F-A4BB-71279A4E0289}">
      <dsp:nvSpPr>
        <dsp:cNvPr id="0" name=""/>
        <dsp:cNvSpPr/>
      </dsp:nvSpPr>
      <dsp:spPr>
        <a:xfrm>
          <a:off x="3966951" y="2551767"/>
          <a:ext cx="3283922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GG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sz="4000" b="0" i="0" u="none" kern="1200" dirty="0"/>
            <a:t>16,784,270</a:t>
          </a:r>
          <a:endParaRPr lang="en-US" sz="4000" b="0" kern="1200" dirty="0">
            <a:solidFill>
              <a:schemeClr val="bg1"/>
            </a:solidFill>
          </a:endParaRPr>
        </a:p>
      </dsp:txBody>
      <dsp:txXfrm>
        <a:off x="3966951" y="2551767"/>
        <a:ext cx="3283922" cy="1641961"/>
      </dsp:txXfrm>
    </dsp:sp>
    <dsp:sp modelId="{71554737-6F8A-4F73-80F2-AF8D93BF52A6}">
      <dsp:nvSpPr>
        <dsp:cNvPr id="0" name=""/>
        <dsp:cNvSpPr/>
      </dsp:nvSpPr>
      <dsp:spPr>
        <a:xfrm>
          <a:off x="7960333" y="2630811"/>
          <a:ext cx="3283922" cy="164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MM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</a:t>
          </a:r>
          <a:r>
            <a:rPr lang="en-US" sz="4000" b="0" i="0" u="none" kern="1200" dirty="0"/>
            <a:t>20,867,202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960333" y="2630811"/>
        <a:ext cx="3283922" cy="1641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</cdr:x>
      <cdr:y>0.29197</cdr:y>
    </cdr:from>
    <cdr:to>
      <cdr:x>0.21279</cdr:x>
      <cdr:y>0.38558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98" y="926921"/>
          <a:ext cx="60579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0.21843</cdr:x>
      <cdr:y>0.83403</cdr:y>
    </cdr:from>
    <cdr:to>
      <cdr:x>0.3744</cdr:x>
      <cdr:y>0.9354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379" y="2727402"/>
          <a:ext cx="628650" cy="33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0.38587</cdr:x>
      <cdr:y>0.06996</cdr:y>
    </cdr:from>
    <cdr:to>
      <cdr:x>0.66788</cdr:x>
      <cdr:y>0.15253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70310" y="226573"/>
          <a:ext cx="2463196" cy="267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($0.17</a:t>
          </a:r>
          <a:r>
            <a:rPr lang="en-US" sz="1100" baseline="0"/>
            <a:t>) or 5.1% Decrease</a:t>
          </a:r>
          <a:endParaRPr lang="en-US" sz="1100"/>
        </a:p>
      </cdr:txBody>
    </cdr:sp>
  </cdr:relSizeAnchor>
  <cdr:relSizeAnchor xmlns:cdr="http://schemas.openxmlformats.org/drawingml/2006/chartDrawing">
    <cdr:from>
      <cdr:x>0.14376</cdr:x>
      <cdr:y>0.0364</cdr:y>
    </cdr:from>
    <cdr:to>
      <cdr:x>0.91397</cdr:x>
      <cdr:y>0.06525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9397A86B-A8AC-4A5C-82B0-F53E360825C9}"/>
            </a:ext>
          </a:extLst>
        </cdr:cNvPr>
        <cdr:cNvCxnSpPr/>
      </cdr:nvCxnSpPr>
      <cdr:spPr>
        <a:xfrm xmlns:a="http://schemas.openxmlformats.org/drawingml/2006/main">
          <a:off x="1616441" y="166443"/>
          <a:ext cx="8660423" cy="1318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9720-9638-4344-81DD-58B2B4823EF5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731E-9487-B547-A6F2-4D657C29E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Are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415" y="414317"/>
            <a:ext cx="7299408" cy="5839526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WHO WE SERVE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opul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18" y="931827"/>
            <a:ext cx="10058400" cy="565926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MAKES US UNIQUE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 userDrawn="1"/>
        </p:nvSpPr>
        <p:spPr>
          <a:xfrm>
            <a:off x="493775" y="2286000"/>
            <a:ext cx="11244166" cy="3117273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mix is diverse, low cost, reliable, and increasingly clean.</a:t>
            </a:r>
          </a:p>
          <a:p>
            <a:r>
              <a:rPr lang="en-US" dirty="0"/>
              <a:t>It ensures affordable electricity 24/7.</a:t>
            </a:r>
          </a:p>
          <a:p>
            <a:r>
              <a:rPr lang="en-US" dirty="0"/>
              <a:t>It’s evolving with innovation.</a:t>
            </a:r>
          </a:p>
          <a:p>
            <a:pPr lvl="1"/>
            <a:r>
              <a:rPr lang="en-US" dirty="0"/>
              <a:t>Our 2017-2031 Resource Plan targets more than </a:t>
            </a:r>
            <a:r>
              <a:rPr lang="en-US" b="1" dirty="0">
                <a:solidFill>
                  <a:srgbClr val="8FCB00"/>
                </a:solidFill>
              </a:rPr>
              <a:t>30%</a:t>
            </a:r>
            <a:r>
              <a:rPr lang="en-US" dirty="0">
                <a:solidFill>
                  <a:srgbClr val="8FCB00"/>
                </a:solidFill>
              </a:rPr>
              <a:t> </a:t>
            </a:r>
            <a:r>
              <a:rPr lang="en-US" dirty="0"/>
              <a:t>of our electricity coming from renewable resources by 2021.</a:t>
            </a:r>
          </a:p>
          <a:p>
            <a:r>
              <a:rPr lang="en-US" dirty="0"/>
              <a:t>We’ve made a commitment to </a:t>
            </a:r>
            <a:r>
              <a:rPr lang="en-US" b="1" dirty="0">
                <a:solidFill>
                  <a:srgbClr val="92D050"/>
                </a:solidFill>
              </a:rPr>
              <a:t>balance</a:t>
            </a:r>
            <a:r>
              <a:rPr lang="en-US" dirty="0"/>
              <a:t>. And we’re proud to live our commitment, in part, through or </a:t>
            </a:r>
            <a:r>
              <a:rPr lang="en-US" b="1" dirty="0">
                <a:solidFill>
                  <a:srgbClr val="92D050"/>
                </a:solidFill>
              </a:rPr>
              <a:t>mix</a:t>
            </a:r>
            <a:r>
              <a:rPr lang="en-US" dirty="0"/>
              <a:t> of energy resources.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029" y="1180931"/>
            <a:ext cx="6686550" cy="95097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 Char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2026510"/>
              </p:ext>
            </p:extLst>
          </p:nvPr>
        </p:nvGraphicFramePr>
        <p:xfrm>
          <a:off x="0" y="2433499"/>
          <a:ext cx="3883632" cy="31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39656309"/>
              </p:ext>
            </p:extLst>
          </p:nvPr>
        </p:nvGraphicFramePr>
        <p:xfrm>
          <a:off x="8214188" y="2433499"/>
          <a:ext cx="3977812" cy="32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8405418"/>
              </p:ext>
            </p:extLst>
          </p:nvPr>
        </p:nvGraphicFramePr>
        <p:xfrm>
          <a:off x="4055280" y="2370378"/>
          <a:ext cx="4030481" cy="327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505164" y="1746068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64309" y="1746065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794695" y="1746066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696" y="6131103"/>
            <a:ext cx="4705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r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 userDrawn="1"/>
        </p:nvSpPr>
        <p:spPr>
          <a:xfrm>
            <a:off x="4474703" y="3984797"/>
            <a:ext cx="3162019" cy="25588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Our rates are </a:t>
            </a:r>
            <a:r>
              <a:rPr lang="en-US" sz="4000" dirty="0"/>
              <a:t>30% </a:t>
            </a:r>
          </a:p>
          <a:p>
            <a:pPr algn="ctr"/>
            <a:r>
              <a:rPr lang="en-US" dirty="0"/>
              <a:t>lower than the national average.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5302514"/>
              </p:ext>
            </p:extLst>
          </p:nvPr>
        </p:nvGraphicFramePr>
        <p:xfrm>
          <a:off x="1774816" y="1120341"/>
          <a:ext cx="8573239" cy="1483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51445">
                  <a:extLst>
                    <a:ext uri="{9D8B030D-6E8A-4147-A177-3AD203B41FA5}">
                      <a16:colId xmlns:a16="http://schemas.microsoft.com/office/drawing/2014/main" val="3800233883"/>
                    </a:ext>
                  </a:extLst>
                </a:gridCol>
                <a:gridCol w="1788377">
                  <a:extLst>
                    <a:ext uri="{9D8B030D-6E8A-4147-A177-3AD203B41FA5}">
                      <a16:colId xmlns:a16="http://schemas.microsoft.com/office/drawing/2014/main" val="503845080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884572908"/>
                    </a:ext>
                  </a:extLst>
                </a:gridCol>
                <a:gridCol w="1761178">
                  <a:extLst>
                    <a:ext uri="{9D8B030D-6E8A-4147-A177-3AD203B41FA5}">
                      <a16:colId xmlns:a16="http://schemas.microsoft.com/office/drawing/2014/main" val="27551106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Residential rates (cents/kWH)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9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Minnesota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North Dakota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Dakota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5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828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4035783"/>
              </p:ext>
            </p:extLst>
          </p:nvPr>
        </p:nvGraphicFramePr>
        <p:xfrm>
          <a:off x="1774816" y="2641409"/>
          <a:ext cx="85617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7308">
                  <a:extLst>
                    <a:ext uri="{9D8B030D-6E8A-4147-A177-3AD203B41FA5}">
                      <a16:colId xmlns:a16="http://schemas.microsoft.com/office/drawing/2014/main" val="2485313502"/>
                    </a:ext>
                  </a:extLst>
                </a:gridCol>
                <a:gridCol w="884486">
                  <a:extLst>
                    <a:ext uri="{9D8B030D-6E8A-4147-A177-3AD203B41FA5}">
                      <a16:colId xmlns:a16="http://schemas.microsoft.com/office/drawing/2014/main" val="18085088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</a:t>
                      </a:r>
                      <a:r>
                        <a:rPr lang="en-US" baseline="0" dirty="0"/>
                        <a:t> rates (cents/kWh)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 residential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1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 total system average*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66205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PRICES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151788"/>
              </p:ext>
            </p:extLst>
          </p:nvPr>
        </p:nvGraphicFramePr>
        <p:xfrm>
          <a:off x="1651157" y="1755648"/>
          <a:ext cx="9180577" cy="3936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43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5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EEI peers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Lost workday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OSHA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Preventable vehicle accidents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atisfa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443483" y="1301750"/>
            <a:ext cx="1148459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American Customer Satisfaction Index (ACSI)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We</a:t>
            </a: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>
                <a:solidFill>
                  <a:srgbClr val="92D050"/>
                </a:solidFill>
              </a:rPr>
              <a:t>c</a:t>
            </a:r>
            <a:r>
              <a:rPr lang="en-US" sz="2300" b="1" dirty="0">
                <a:solidFill>
                  <a:srgbClr val="92D050"/>
                </a:solidFill>
              </a:rPr>
              <a:t>onsistently are among the top five utilities nationally </a:t>
            </a:r>
            <a:r>
              <a:rPr lang="en-US" sz="2300" dirty="0"/>
              <a:t>as measured by ACSI, which ranks utilities that serve about 75% of residential customers in the United States.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300" dirty="0"/>
              <a:t>In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2016 we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ranked</a:t>
            </a:r>
            <a:r>
              <a:rPr lang="en-US" sz="2300" b="1" dirty="0">
                <a:solidFill>
                  <a:srgbClr val="92D050"/>
                </a:solidFill>
              </a:rPr>
              <a:t> well above industry average </a:t>
            </a:r>
            <a:r>
              <a:rPr lang="en-US" sz="2300" dirty="0"/>
              <a:t>in the categories of customer expectations, perceived quality, perceived value, reliability, ability to restore service, loyalty, and overall customer satisfaction.</a:t>
            </a:r>
          </a:p>
          <a:p>
            <a:pPr marL="576263" lvl="1" indent="-287338">
              <a:spcAft>
                <a:spcPts val="600"/>
              </a:spcAft>
            </a:pPr>
            <a:endParaRPr lang="en-US" sz="2300" dirty="0"/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ter Tail Corporation Stru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7" y="636815"/>
            <a:ext cx="8050945" cy="622118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CORPORATION</a:t>
            </a:r>
            <a:r>
              <a:rPr lang="en-US" baseline="0" dirty="0">
                <a:solidFill>
                  <a:schemeClr val="bg1"/>
                </a:solidFill>
              </a:rPr>
              <a:t> AND ITS TWO PLATFORMS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oa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ervic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Gas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ge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inema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orat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8740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SSE Kickoff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68896" y="2358499"/>
            <a:ext cx="389534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8896" y="3967843"/>
            <a:ext cx="389534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3694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86131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Ca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22" y="1908960"/>
            <a:ext cx="3672498" cy="3314486"/>
          </a:xfrm>
          <a:prstGeom prst="rect">
            <a:avLst/>
          </a:prstGeom>
        </p:spPr>
      </p:pic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5796644" y="1625600"/>
            <a:ext cx="5306786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March 2, 2017, the MPUC granted us a revenue increase of approximately </a:t>
            </a:r>
            <a:r>
              <a:rPr lang="en-US" b="1" dirty="0">
                <a:solidFill>
                  <a:srgbClr val="92D050"/>
                </a:solidFill>
              </a:rPr>
              <a:t>$12.3M</a:t>
            </a:r>
            <a:r>
              <a:rPr lang="en-US" dirty="0"/>
              <a:t>, or </a:t>
            </a:r>
            <a:r>
              <a:rPr lang="en-US" b="1" dirty="0">
                <a:solidFill>
                  <a:srgbClr val="8FCB00"/>
                </a:solidFill>
              </a:rPr>
              <a:t>6.3%</a:t>
            </a:r>
            <a:r>
              <a:rPr lang="en-US" dirty="0"/>
              <a:t>.</a:t>
            </a:r>
          </a:p>
          <a:p>
            <a:r>
              <a:rPr lang="en-US" dirty="0"/>
              <a:t>Our ROE was set at </a:t>
            </a:r>
            <a:r>
              <a:rPr lang="en-US" b="1" dirty="0">
                <a:solidFill>
                  <a:srgbClr val="8FCB00"/>
                </a:solidFill>
              </a:rPr>
              <a:t>9.41%</a:t>
            </a:r>
            <a:r>
              <a:rPr lang="en-US" b="1" dirty="0"/>
              <a:t> </a:t>
            </a:r>
            <a:r>
              <a:rPr lang="en-US" dirty="0"/>
              <a:t>based on exceptional performance and strong customer satisfaction.</a:t>
            </a:r>
          </a:p>
          <a:p>
            <a:pPr marL="576263" lvl="2" indent="0">
              <a:buNone/>
            </a:pPr>
            <a:r>
              <a:rPr lang="en-US" dirty="0"/>
              <a:t>(While lower than requested, this rate falls at the upper end of the range.)</a:t>
            </a:r>
          </a:p>
          <a:p>
            <a:r>
              <a:rPr lang="en-US" dirty="0"/>
              <a:t>Implementation of approved rates likely will become effective in November 2017.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POSITIVE RATE CASE OUTCOMES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Projec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64775892"/>
              </p:ext>
            </p:extLst>
          </p:nvPr>
        </p:nvGraphicFramePr>
        <p:xfrm>
          <a:off x="454913" y="1342605"/>
          <a:ext cx="1125209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401">
                  <a:extLst>
                    <a:ext uri="{9D8B030D-6E8A-4147-A177-3AD203B41FA5}">
                      <a16:colId xmlns:a16="http://schemas.microsoft.com/office/drawing/2014/main" val="1153350995"/>
                    </a:ext>
                  </a:extLst>
                </a:gridCol>
                <a:gridCol w="1947144">
                  <a:extLst>
                    <a:ext uri="{9D8B030D-6E8A-4147-A177-3AD203B41FA5}">
                      <a16:colId xmlns:a16="http://schemas.microsoft.com/office/drawing/2014/main" val="2978759194"/>
                    </a:ext>
                  </a:extLst>
                </a:gridCol>
                <a:gridCol w="1612485">
                  <a:extLst>
                    <a:ext uri="{9D8B030D-6E8A-4147-A177-3AD203B41FA5}">
                      <a16:colId xmlns:a16="http://schemas.microsoft.com/office/drawing/2014/main" val="2502599612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2356745653"/>
                    </a:ext>
                  </a:extLst>
                </a:gridCol>
                <a:gridCol w="2180448">
                  <a:extLst>
                    <a:ext uri="{9D8B030D-6E8A-4147-A177-3AD203B41FA5}">
                      <a16:colId xmlns:a16="http://schemas.microsoft.com/office/drawing/2014/main" val="4220646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Project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Our investment (Millions)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In-service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Percent complete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Recovery mechanisms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265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Fargo – St. Cloud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500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Brookings Co. – Hampton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964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Plant AQCS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4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Brookings Co.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 (CapX2020</a:t>
                      </a:r>
                      <a:r>
                        <a:rPr lang="en-US" sz="1100" b="1" u="none" strike="noStrike" baseline="0" dirty="0">
                          <a:effectLst/>
                        </a:rPr>
                        <a:t> and 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Q3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16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Ellendale (MVP)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Q2 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85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Merricourt 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$220 - $270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036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Solar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4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Hoot Lake Plant replacement: 250 MW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natural gas simple-cycle combustion turbine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General rate case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185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Ashtabula III: option to buy 62.4 MW</a:t>
                      </a:r>
                      <a:r>
                        <a:rPr lang="en-US" sz="1100" b="1" u="none" strike="noStrike" baseline="0" dirty="0">
                          <a:effectLst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Option to purchase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5937136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PROJECTS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Grow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62583" y="5584932"/>
            <a:ext cx="5868364" cy="285381"/>
          </a:xfrm>
          <a:prstGeom prst="rect">
            <a:avLst/>
          </a:prstGeom>
          <a:solidFill>
            <a:srgbClr val="8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0360995"/>
              </p:ext>
            </p:extLst>
          </p:nvPr>
        </p:nvGraphicFramePr>
        <p:xfrm>
          <a:off x="523648" y="1344613"/>
          <a:ext cx="70951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6"/>
          <p:cNvSpPr txBox="1">
            <a:spLocks/>
          </p:cNvSpPr>
          <p:nvPr userDrawn="1"/>
        </p:nvSpPr>
        <p:spPr>
          <a:xfrm>
            <a:off x="8001001" y="1364342"/>
            <a:ext cx="3788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Capital spending of $862 million for 2017 to 2021 is divided among:</a:t>
            </a:r>
          </a:p>
          <a:p>
            <a:pPr lvl="1"/>
            <a:r>
              <a:rPr lang="en-US" dirty="0"/>
              <a:t>Large transmission projects</a:t>
            </a:r>
          </a:p>
          <a:p>
            <a:pPr lvl="1"/>
            <a:r>
              <a:rPr lang="en-US" dirty="0"/>
              <a:t>Natural gas generation</a:t>
            </a:r>
          </a:p>
          <a:p>
            <a:pPr lvl="1"/>
            <a:r>
              <a:rPr lang="en-US" dirty="0"/>
              <a:t>Renewable generation</a:t>
            </a:r>
          </a:p>
          <a:p>
            <a:pPr lvl="1"/>
            <a:r>
              <a:rPr lang="en-US" dirty="0"/>
              <a:t>Ongoing system replacements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GROWTH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t Lake Plant Retire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6" y="2210018"/>
            <a:ext cx="4419600" cy="293827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44789" y="1289957"/>
            <a:ext cx="613562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We’ll retire the </a:t>
            </a:r>
            <a:r>
              <a:rPr lang="en-US" b="1" dirty="0">
                <a:solidFill>
                  <a:srgbClr val="92D050"/>
                </a:solidFill>
              </a:rPr>
              <a:t>1950s-era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Hoot Lake Plant in 2021.</a:t>
            </a:r>
          </a:p>
          <a:p>
            <a:pPr lvl="1"/>
            <a:r>
              <a:rPr lang="en-US" dirty="0"/>
              <a:t>Plant capacity is 138 MW.</a:t>
            </a:r>
          </a:p>
          <a:p>
            <a:pPr lvl="1"/>
            <a:r>
              <a:rPr lang="en-US" dirty="0"/>
              <a:t>We’ll replace the plant with </a:t>
            </a:r>
            <a:r>
              <a:rPr lang="en-US" b="1" dirty="0">
                <a:solidFill>
                  <a:srgbClr val="92D050"/>
                </a:solidFill>
              </a:rPr>
              <a:t>natural gas</a:t>
            </a:r>
            <a:r>
              <a:rPr lang="en-US" dirty="0"/>
              <a:t> and </a:t>
            </a:r>
            <a:r>
              <a:rPr lang="en-US" b="1" dirty="0">
                <a:solidFill>
                  <a:srgbClr val="92D050"/>
                </a:solidFill>
              </a:rPr>
              <a:t>wind generation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Fergus Falls does not have necessary natural gas pipelines nor the wind resource to provide a replacement for Hoot Lake Plant.</a:t>
            </a:r>
          </a:p>
          <a:p>
            <a:pPr lvl="1"/>
            <a:r>
              <a:rPr lang="en-US" dirty="0"/>
              <a:t>We're working collaboratively with the City of Fergus Falls to manage the impact of the planned retirement.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HOOT</a:t>
            </a:r>
            <a:r>
              <a:rPr lang="en-US" baseline="0" dirty="0">
                <a:solidFill>
                  <a:schemeClr val="bg1"/>
                </a:solidFill>
              </a:rPr>
              <a:t> LAKE PLANT RETIREMENT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toria St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63" y="1964548"/>
            <a:ext cx="4820121" cy="2984595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seeking regulatory approvals to build a new natural gas plant in Astoria, SD.</a:t>
            </a:r>
          </a:p>
          <a:p>
            <a:pPr lvl="1"/>
            <a:r>
              <a:rPr lang="en-US" dirty="0"/>
              <a:t>Astoria Station will be a 250-MW </a:t>
            </a:r>
            <a:r>
              <a:rPr lang="en-US" b="1" dirty="0">
                <a:solidFill>
                  <a:srgbClr val="92D050"/>
                </a:solidFill>
              </a:rPr>
              <a:t>state-of-the-art</a:t>
            </a:r>
            <a:r>
              <a:rPr lang="en-US" dirty="0"/>
              <a:t>, simple-cycle natural gas combustion turbine. </a:t>
            </a:r>
          </a:p>
          <a:p>
            <a:pPr lvl="1"/>
            <a:r>
              <a:rPr lang="en-US" dirty="0"/>
              <a:t>The station will complement our Merricourt wind project by providing a reliable backstop when the wind isn’t blowing.</a:t>
            </a:r>
          </a:p>
          <a:p>
            <a:pPr lvl="1"/>
            <a:r>
              <a:rPr lang="en-US" dirty="0"/>
              <a:t>Costing approximately </a:t>
            </a:r>
            <a:r>
              <a:rPr lang="en-US" b="1" dirty="0">
                <a:solidFill>
                  <a:srgbClr val="92D050"/>
                </a:solidFill>
              </a:rPr>
              <a:t>$165M</a:t>
            </a:r>
            <a:r>
              <a:rPr lang="en-US" dirty="0"/>
              <a:t>, we expect the station to be on line in 2021.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ASTORIA STATION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ricourt Wind Pro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4" y="1213536"/>
            <a:ext cx="3073727" cy="46105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412632" y="1159328"/>
            <a:ext cx="68050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November 2016 we signed agreements to purchase a 150-MW wind farm near Merricourt, ND.</a:t>
            </a:r>
          </a:p>
          <a:p>
            <a:pPr lvl="1"/>
            <a:r>
              <a:rPr lang="en-US" dirty="0"/>
              <a:t>With this addition, customers will receive approximately </a:t>
            </a:r>
            <a:r>
              <a:rPr lang="en-US" b="1" dirty="0">
                <a:solidFill>
                  <a:srgbClr val="8FCB00"/>
                </a:solidFill>
              </a:rPr>
              <a:t>28% </a:t>
            </a:r>
            <a:r>
              <a:rPr lang="en-US" dirty="0"/>
              <a:t>of their energy from wind.</a:t>
            </a:r>
          </a:p>
          <a:p>
            <a:pPr lvl="1"/>
            <a:r>
              <a:rPr lang="en-US" dirty="0"/>
              <a:t>Paired with Astoria Station, these projects show we’re committed to providing a low-cost and balanced mix of energy resources, benefiting our customers and the environment.</a:t>
            </a:r>
          </a:p>
          <a:p>
            <a:pPr lvl="1"/>
            <a:r>
              <a:rPr lang="en-US" dirty="0"/>
              <a:t>Costing more than </a:t>
            </a:r>
            <a:r>
              <a:rPr lang="en-US" b="1" dirty="0">
                <a:solidFill>
                  <a:srgbClr val="92D050"/>
                </a:solidFill>
              </a:rPr>
              <a:t>$250M</a:t>
            </a:r>
            <a:r>
              <a:rPr lang="en-US" dirty="0"/>
              <a:t>, EDF Renewable Energy will design and build the wind farm in 2019.</a:t>
            </a:r>
          </a:p>
          <a:p>
            <a:pPr lvl="1"/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MERRICOURT WIND PROJECT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Gener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477" y="1885748"/>
            <a:ext cx="4466330" cy="334474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state of Minnesota requires us to obtain 1.5% of our retail energy sales from solar by 2020.</a:t>
            </a:r>
          </a:p>
          <a:p>
            <a:pPr lvl="1"/>
            <a:r>
              <a:rPr lang="en-US" dirty="0"/>
              <a:t>Utility-scale installations must provide </a:t>
            </a:r>
            <a:r>
              <a:rPr lang="en-US" b="1" dirty="0">
                <a:solidFill>
                  <a:srgbClr val="8FCB00"/>
                </a:solidFill>
              </a:rPr>
              <a:t>90%</a:t>
            </a:r>
            <a:r>
              <a:rPr lang="en-US" b="1" dirty="0"/>
              <a:t>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We plan to purchase an approximately 25-MW utility-scale solar energy facility in 2019.</a:t>
            </a:r>
          </a:p>
          <a:p>
            <a:pPr lvl="1"/>
            <a:r>
              <a:rPr lang="en-US" dirty="0"/>
              <a:t>Small-scale installations must provide </a:t>
            </a:r>
            <a:r>
              <a:rPr lang="en-US" b="1" dirty="0">
                <a:solidFill>
                  <a:srgbClr val="92D050"/>
                </a:solidFill>
              </a:rPr>
              <a:t>10%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Our Publicly Owned Property (POP) Solar program helps us to meet this requirement.</a:t>
            </a:r>
          </a:p>
          <a:p>
            <a:pPr lvl="3"/>
            <a:r>
              <a:rPr lang="en-US" dirty="0"/>
              <a:t>The University of Minnesota - Crookston was the first to take advantage of this program.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SOLAR GENERATION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3946668" y="642694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335" y="5545298"/>
            <a:ext cx="1833819" cy="736629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Relicensing Proces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336" y="2116068"/>
            <a:ext cx="4650248" cy="310228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12132" y="1338942"/>
            <a:ext cx="615195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license for 5 of our hydroelectric plants on the Otter Tail River will expire in November 2021.</a:t>
            </a:r>
          </a:p>
          <a:p>
            <a:pPr lvl="1"/>
            <a:r>
              <a:rPr lang="en-US" dirty="0"/>
              <a:t>FERC issued the Study Plan in April 2017 and we’ll conduct the studies.</a:t>
            </a:r>
          </a:p>
          <a:p>
            <a:pPr lvl="1"/>
            <a:r>
              <a:rPr lang="en-US" dirty="0"/>
              <a:t>Stakeholders may submit comments to FERC at any time, but the next key opportunity for official stakeholder comments is after filing the Initial Study Report in April 2018.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HYDRO RELICENSING PROCESS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bon Dioxide Emissions Tr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11590602"/>
              </p:ext>
            </p:extLst>
          </p:nvPr>
        </p:nvGraphicFramePr>
        <p:xfrm>
          <a:off x="493776" y="1251393"/>
          <a:ext cx="7550629" cy="46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8392886" y="1306285"/>
            <a:ext cx="338001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have been on the decline since 2005.</a:t>
            </a:r>
          </a:p>
          <a:p>
            <a:r>
              <a:rPr lang="en-US" dirty="0"/>
              <a:t>By 2021 we expect a </a:t>
            </a:r>
            <a:r>
              <a:rPr lang="en-US" b="1" dirty="0">
                <a:solidFill>
                  <a:srgbClr val="8FCB00"/>
                </a:solidFill>
              </a:rPr>
              <a:t>27% </a:t>
            </a:r>
            <a:r>
              <a:rPr lang="en-US" dirty="0"/>
              <a:t>decrease from 2005 levels.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CARBON DIOXIDE</a:t>
            </a:r>
            <a:r>
              <a:rPr lang="en-US" baseline="0" dirty="0">
                <a:solidFill>
                  <a:schemeClr val="bg1"/>
                </a:solidFill>
              </a:rPr>
              <a:t> EMISSIONS TREND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ov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6527" y="1873458"/>
            <a:ext cx="4952341" cy="371425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33965" y="1254414"/>
            <a:ext cx="7481897" cy="4771625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/>
              <a:t>We invest in transmission to meet our customers’ energy needs and to maintain our system’s reliability.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Big Stone South-Ellendale 345-kV Line (pictured)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Otter Tail Power Company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2016-2019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$293-$370 million</a:t>
            </a:r>
          </a:p>
          <a:p>
            <a:pPr lvl="1"/>
            <a:r>
              <a:rPr lang="en-US" dirty="0"/>
              <a:t>Big Stone South-Brookings County 345-kV Line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Xcel Energy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2015-2017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$225 million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MOVE ELECTRICITY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Ellenda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8" y="1189788"/>
            <a:ext cx="3048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09" y="4523715"/>
            <a:ext cx="3447392" cy="123807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4425042" y="1240969"/>
            <a:ext cx="7298871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South-Ellendale 345-kV Line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50% </a:t>
            </a:r>
            <a:r>
              <a:rPr lang="en-US" dirty="0"/>
              <a:t>of all foundations have been poured.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20% </a:t>
            </a:r>
            <a:r>
              <a:rPr lang="en-US" dirty="0"/>
              <a:t>of all structures have been set.</a:t>
            </a:r>
          </a:p>
          <a:p>
            <a:pPr marL="631825" lvl="1" indent="-342900"/>
            <a:r>
              <a:rPr lang="en-US" dirty="0"/>
              <a:t>Structure stringing began in June 2017.</a:t>
            </a:r>
          </a:p>
          <a:p>
            <a:pPr marL="631825" lvl="1" indent="-342900"/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 STONE SOUTH-TO-ELLENDALE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Brookings Coun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80" y="1288184"/>
            <a:ext cx="3054220" cy="458133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114800" y="1306285"/>
            <a:ext cx="772341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South-Brookings County 345-kV Line</a:t>
            </a:r>
          </a:p>
          <a:p>
            <a:pPr lvl="1"/>
            <a:r>
              <a:rPr lang="en-US" dirty="0"/>
              <a:t>All structure settings have been completed.</a:t>
            </a:r>
          </a:p>
          <a:p>
            <a:pPr lvl="1"/>
            <a:r>
              <a:rPr lang="en-US" dirty="0"/>
              <a:t>Structure stringing began in July 2016.</a:t>
            </a:r>
          </a:p>
          <a:p>
            <a:pPr lvl="1"/>
            <a:r>
              <a:rPr lang="en-US" dirty="0"/>
              <a:t>We anticipate to energize the line this </a:t>
            </a:r>
            <a:r>
              <a:rPr lang="en-US" b="1" dirty="0">
                <a:solidFill>
                  <a:srgbClr val="8FCB00"/>
                </a:solidFill>
              </a:rPr>
              <a:t>fall</a:t>
            </a:r>
            <a:r>
              <a:rPr lang="en-US" dirty="0"/>
              <a:t> </a:t>
            </a:r>
            <a:r>
              <a:rPr lang="en-US" b="1" dirty="0">
                <a:solidFill>
                  <a:srgbClr val="92D050"/>
                </a:solidFill>
              </a:rPr>
              <a:t>2017</a:t>
            </a:r>
            <a:r>
              <a:rPr lang="en-US" dirty="0"/>
              <a:t>. Construction began in 2015.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</a:t>
            </a:r>
            <a:r>
              <a:rPr lang="en-US" baseline="0" dirty="0">
                <a:solidFill>
                  <a:schemeClr val="bg1"/>
                </a:solidFill>
              </a:rPr>
              <a:t> STONE SOUTH-TO-BROOKINGS COUNTY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anag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/>
          <p:cNvSpPr txBox="1">
            <a:spLocks/>
          </p:cNvSpPr>
          <p:nvPr userDrawn="1"/>
        </p:nvSpPr>
        <p:spPr>
          <a:xfrm>
            <a:off x="613530" y="1278594"/>
            <a:ext cx="11059097" cy="938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We partner with our customers on energy-efficiency and load-control programs to help save energy and save money.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895" y="3037874"/>
            <a:ext cx="4581063" cy="291351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858500" y="5756518"/>
            <a:ext cx="547668" cy="3666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266791" y="2576209"/>
            <a:ext cx="431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Load-control participation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45548" y="2576209"/>
            <a:ext cx="50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Conservation program participation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063" y="3037874"/>
            <a:ext cx="5055939" cy="2351425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MANAGE ELECTRICITY</a:t>
            </a:r>
            <a:r>
              <a:rPr lang="en-US" baseline="0" dirty="0">
                <a:solidFill>
                  <a:schemeClr val="bg1"/>
                </a:solidFill>
              </a:rPr>
              <a:t> USE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-Storage Pil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51" y="1164779"/>
            <a:ext cx="2070618" cy="422406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 userDrawn="1"/>
        </p:nvSpPr>
        <p:spPr>
          <a:xfrm>
            <a:off x="3377811" y="1188226"/>
            <a:ext cx="7962407" cy="4735998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beginning a pilot project to determine the value and feasibility of using water heaters as energy-storage devices linked with two-way communications equipment.</a:t>
            </a:r>
          </a:p>
          <a:p>
            <a:pPr lvl="1"/>
            <a:r>
              <a:rPr lang="en-US" dirty="0"/>
              <a:t>At 20 sites we’ll install control devices on existing electric water heaters that are less than 7 years old.</a:t>
            </a:r>
          </a:p>
          <a:p>
            <a:pPr lvl="1"/>
            <a:r>
              <a:rPr lang="en-US" sz="2400" dirty="0"/>
              <a:t>At 10 sites we’ll install new 80-gallon electric water heaters and control devices.</a:t>
            </a:r>
          </a:p>
          <a:p>
            <a:pPr lvl="1"/>
            <a:r>
              <a:rPr lang="en-US" sz="2400" dirty="0"/>
              <a:t>Energy-storage testing will occur September 2017 –September 2018.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ENERGY-STORAGE</a:t>
            </a:r>
            <a:r>
              <a:rPr lang="en-US" baseline="0" dirty="0">
                <a:solidFill>
                  <a:schemeClr val="bg1"/>
                </a:solidFill>
              </a:rPr>
              <a:t> PILOT PROJECT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22178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35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VISION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509587" y="2775283"/>
            <a:ext cx="11247120" cy="382871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spc="-100" dirty="0"/>
              <a:t>Growth and success—for our company </a:t>
            </a:r>
            <a:br>
              <a:rPr lang="en-US" sz="3200" b="1" spc="-100" dirty="0"/>
            </a:br>
            <a:r>
              <a:rPr lang="en-US" sz="3200" b="1" spc="-100" dirty="0"/>
              <a:t>and the rural communities we serve. </a:t>
            </a:r>
            <a:br>
              <a:rPr lang="en-US" sz="3200" b="1" spc="-100" dirty="0"/>
            </a:br>
            <a:r>
              <a:rPr lang="en-US" sz="3200" spc="-100" dirty="0"/>
              <a:t>We collaborate and prosper through </a:t>
            </a:r>
            <a:br>
              <a:rPr lang="en-US" sz="3200" spc="-100" dirty="0"/>
            </a:br>
            <a:r>
              <a:rPr lang="en-US" sz="3200" spc="-100" dirty="0"/>
              <a:t>responsible, resourceful action. We balance </a:t>
            </a:r>
            <a:br>
              <a:rPr lang="en-US" sz="3200" spc="-100" dirty="0"/>
            </a:br>
            <a:r>
              <a:rPr lang="en-US" sz="3200" spc="-100" dirty="0"/>
              <a:t>community, economic, and environmental </a:t>
            </a:r>
            <a:br>
              <a:rPr lang="en-US" sz="3200" spc="-100" dirty="0"/>
            </a:br>
            <a:r>
              <a:rPr lang="en-US" sz="3200" spc="-100" dirty="0"/>
              <a:t>commitments. </a:t>
            </a:r>
            <a:r>
              <a:rPr lang="en-US" sz="3200" b="1" spc="-100" dirty="0"/>
              <a:t>Always.</a:t>
            </a:r>
          </a:p>
        </p:txBody>
      </p:sp>
    </p:spTree>
    <p:extLst>
      <p:ext uri="{BB962C8B-B14F-4D97-AF65-F5344CB8AC3E}">
        <p14:creationId xmlns:p14="http://schemas.microsoft.com/office/powerpoint/2010/main" val="92285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half" idx="2"/>
          </p:nvPr>
        </p:nvSpPr>
        <p:spPr>
          <a:xfrm>
            <a:off x="6204856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3" hasCustomPrompt="1"/>
          </p:nvPr>
        </p:nvSpPr>
        <p:spPr>
          <a:xfrm>
            <a:off x="474522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r>
              <a:rPr lang="en-US" dirty="0"/>
              <a:t>Size 24pt for the main topics</a:t>
            </a:r>
          </a:p>
          <a:p>
            <a:pPr lvl="1"/>
            <a:r>
              <a:rPr lang="en-US" dirty="0"/>
              <a:t>Size 20pt for the subtopics</a:t>
            </a:r>
          </a:p>
          <a:p>
            <a:pPr lvl="2"/>
            <a:r>
              <a:rPr lang="en-US" dirty="0"/>
              <a:t>Size 18pt for the subtopics</a:t>
            </a:r>
          </a:p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vironment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4" y="952500"/>
            <a:ext cx="5236029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15" y="936171"/>
            <a:ext cx="5339442" cy="5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6" y="952501"/>
            <a:ext cx="5333999" cy="53339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2" y="4098799"/>
            <a:ext cx="4073446" cy="1636268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-3914011" y="626365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MISSION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09587" y="2376715"/>
            <a:ext cx="10987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spc="-100" dirty="0"/>
              <a:t>To produce and deliver electricity as </a:t>
            </a:r>
            <a:br>
              <a:rPr lang="en-US" sz="3600" spc="-100" dirty="0"/>
            </a:br>
            <a:r>
              <a:rPr lang="en-US" sz="3600" spc="-100" dirty="0"/>
              <a:t>reliably, economically, and environmentally</a:t>
            </a:r>
            <a:br>
              <a:rPr lang="en-US" sz="3600" spc="-100" dirty="0"/>
            </a:br>
            <a:r>
              <a:rPr lang="en-US" sz="3600" spc="-100" dirty="0"/>
              <a:t>responsibly as possible to the balanced benefit</a:t>
            </a:r>
            <a:br>
              <a:rPr lang="en-US" sz="3600" spc="-100" dirty="0"/>
            </a:br>
            <a:r>
              <a:rPr lang="en-US" sz="3600" spc="-100" dirty="0"/>
              <a:t>of customers, shareholders, and employees </a:t>
            </a:r>
            <a:br>
              <a:rPr lang="en-US" sz="3600" spc="-100" dirty="0"/>
            </a:br>
            <a:r>
              <a:rPr lang="en-US" sz="3600" spc="-100" dirty="0"/>
              <a:t>and to improve the quality of life</a:t>
            </a:r>
            <a:r>
              <a:rPr lang="en-US" sz="3600" b="1" spc="-100" dirty="0"/>
              <a:t> </a:t>
            </a:r>
            <a:br>
              <a:rPr lang="en-US" sz="3600" spc="-100" dirty="0"/>
            </a:br>
            <a:r>
              <a:rPr lang="en-US" sz="3600" spc="-100" dirty="0"/>
              <a:t>in the areas in which we do business</a:t>
            </a:r>
          </a:p>
        </p:txBody>
      </p:sp>
    </p:spTree>
    <p:extLst>
      <p:ext uri="{BB962C8B-B14F-4D97-AF65-F5344CB8AC3E}">
        <p14:creationId xmlns:p14="http://schemas.microsoft.com/office/powerpoint/2010/main" val="11744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lu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VALUES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23875" y="2153139"/>
            <a:ext cx="385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/>
                </a:solidFill>
              </a:rPr>
              <a:t>INTEGRITY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dirty="0"/>
              <a:t>We conduct business responsibly and honestly.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3"/>
                </a:solidFill>
              </a:rPr>
              <a:t>SAFETY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/>
                </a:solidFill>
              </a:rPr>
              <a:t>CUSTOMER FOCUS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85394" y="2153139"/>
            <a:ext cx="35034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COMMUNITY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/>
                </a:solidFill>
              </a:rPr>
              <a:t>RESOURCEFULNESS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dirty="0"/>
              <a:t>We draw on the ingenuity and expertise of various resources </a:t>
            </a:r>
            <a:br>
              <a:rPr lang="en-US" dirty="0"/>
            </a:br>
            <a:r>
              <a:rPr lang="en-US" dirty="0"/>
              <a:t>to create strategic, balanced, practical plans.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458787" y="1816100"/>
            <a:ext cx="38449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457200" y="1919288"/>
            <a:ext cx="1931988" cy="2014538"/>
          </a:xfrm>
          <a:custGeom>
            <a:avLst/>
            <a:gdLst>
              <a:gd name="T0" fmla="*/ 36 w 113"/>
              <a:gd name="T1" fmla="*/ 82 h 118"/>
              <a:gd name="T2" fmla="*/ 95 w 113"/>
              <a:gd name="T3" fmla="*/ 82 h 118"/>
              <a:gd name="T4" fmla="*/ 113 w 113"/>
              <a:gd name="T5" fmla="*/ 27 h 118"/>
              <a:gd name="T6" fmla="*/ 95 w 113"/>
              <a:gd name="T7" fmla="*/ 7 h 118"/>
              <a:gd name="T8" fmla="*/ 68 w 113"/>
              <a:gd name="T9" fmla="*/ 4 h 118"/>
              <a:gd name="T10" fmla="*/ 0 w 113"/>
              <a:gd name="T11" fmla="*/ 107 h 118"/>
              <a:gd name="T12" fmla="*/ 0 w 113"/>
              <a:gd name="T13" fmla="*/ 118 h 118"/>
              <a:gd name="T14" fmla="*/ 12 w 113"/>
              <a:gd name="T15" fmla="*/ 94 h 118"/>
              <a:gd name="T16" fmla="*/ 36 w 113"/>
              <a:gd name="T17" fmla="*/ 8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8">
                <a:moveTo>
                  <a:pt x="36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07" y="14"/>
                  <a:pt x="95" y="7"/>
                </a:cubicBezTo>
                <a:cubicBezTo>
                  <a:pt x="81" y="0"/>
                  <a:pt x="69" y="3"/>
                  <a:pt x="68" y="4"/>
                </a:cubicBezTo>
                <a:cubicBezTo>
                  <a:pt x="28" y="21"/>
                  <a:pt x="0" y="61"/>
                  <a:pt x="0" y="107"/>
                </a:cubicBezTo>
                <a:cubicBezTo>
                  <a:pt x="0" y="111"/>
                  <a:pt x="0" y="114"/>
                  <a:pt x="0" y="118"/>
                </a:cubicBezTo>
                <a:cubicBezTo>
                  <a:pt x="0" y="116"/>
                  <a:pt x="1" y="104"/>
                  <a:pt x="12" y="94"/>
                </a:cubicBezTo>
                <a:cubicBezTo>
                  <a:pt x="22" y="84"/>
                  <a:pt x="36" y="82"/>
                  <a:pt x="36" y="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1620837" y="1816100"/>
            <a:ext cx="2341563" cy="1503363"/>
          </a:xfrm>
          <a:custGeom>
            <a:avLst/>
            <a:gdLst>
              <a:gd name="T0" fmla="*/ 27 w 137"/>
              <a:gd name="T1" fmla="*/ 13 h 88"/>
              <a:gd name="T2" fmla="*/ 45 w 137"/>
              <a:gd name="T3" fmla="*/ 33 h 88"/>
              <a:gd name="T4" fmla="*/ 63 w 137"/>
              <a:gd name="T5" fmla="*/ 88 h 88"/>
              <a:gd name="T6" fmla="*/ 122 w 137"/>
              <a:gd name="T7" fmla="*/ 88 h 88"/>
              <a:gd name="T8" fmla="*/ 135 w 137"/>
              <a:gd name="T9" fmla="*/ 65 h 88"/>
              <a:gd name="T10" fmla="*/ 130 w 137"/>
              <a:gd name="T11" fmla="*/ 39 h 88"/>
              <a:gd name="T12" fmla="*/ 45 w 137"/>
              <a:gd name="T13" fmla="*/ 0 h 88"/>
              <a:gd name="T14" fmla="*/ 0 w 137"/>
              <a:gd name="T15" fmla="*/ 10 h 88"/>
              <a:gd name="T16" fmla="*/ 27 w 137"/>
              <a:gd name="T17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8">
                <a:moveTo>
                  <a:pt x="27" y="13"/>
                </a:moveTo>
                <a:cubicBezTo>
                  <a:pt x="39" y="20"/>
                  <a:pt x="45" y="33"/>
                  <a:pt x="45" y="33"/>
                </a:cubicBezTo>
                <a:cubicBezTo>
                  <a:pt x="63" y="88"/>
                  <a:pt x="63" y="88"/>
                  <a:pt x="63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33" y="79"/>
                  <a:pt x="135" y="65"/>
                </a:cubicBezTo>
                <a:cubicBezTo>
                  <a:pt x="137" y="50"/>
                  <a:pt x="131" y="41"/>
                  <a:pt x="130" y="39"/>
                </a:cubicBezTo>
                <a:cubicBezTo>
                  <a:pt x="110" y="15"/>
                  <a:pt x="79" y="0"/>
                  <a:pt x="45" y="0"/>
                </a:cubicBezTo>
                <a:cubicBezTo>
                  <a:pt x="29" y="0"/>
                  <a:pt x="14" y="4"/>
                  <a:pt x="0" y="10"/>
                </a:cubicBezTo>
                <a:cubicBezTo>
                  <a:pt x="1" y="9"/>
                  <a:pt x="13" y="6"/>
                  <a:pt x="27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1517650" y="4276725"/>
            <a:ext cx="2530475" cy="1417638"/>
          </a:xfrm>
          <a:custGeom>
            <a:avLst/>
            <a:gdLst>
              <a:gd name="T0" fmla="*/ 125 w 148"/>
              <a:gd name="T1" fmla="*/ 40 h 83"/>
              <a:gd name="T2" fmla="*/ 99 w 148"/>
              <a:gd name="T3" fmla="*/ 35 h 83"/>
              <a:gd name="T4" fmla="*/ 51 w 148"/>
              <a:gd name="T5" fmla="*/ 0 h 83"/>
              <a:gd name="T6" fmla="*/ 4 w 148"/>
              <a:gd name="T7" fmla="*/ 35 h 83"/>
              <a:gd name="T8" fmla="*/ 7 w 148"/>
              <a:gd name="T9" fmla="*/ 61 h 83"/>
              <a:gd name="T10" fmla="*/ 26 w 148"/>
              <a:gd name="T11" fmla="*/ 80 h 83"/>
              <a:gd name="T12" fmla="*/ 51 w 148"/>
              <a:gd name="T13" fmla="*/ 83 h 83"/>
              <a:gd name="T14" fmla="*/ 148 w 148"/>
              <a:gd name="T15" fmla="*/ 27 h 83"/>
              <a:gd name="T16" fmla="*/ 125 w 148"/>
              <a:gd name="T17" fmla="*/ 4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83">
                <a:moveTo>
                  <a:pt x="125" y="40"/>
                </a:moveTo>
                <a:cubicBezTo>
                  <a:pt x="111" y="42"/>
                  <a:pt x="99" y="35"/>
                  <a:pt x="99" y="35"/>
                </a:cubicBezTo>
                <a:cubicBezTo>
                  <a:pt x="51" y="0"/>
                  <a:pt x="51" y="0"/>
                  <a:pt x="51" y="0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0" y="49"/>
                  <a:pt x="7" y="61"/>
                </a:cubicBezTo>
                <a:cubicBezTo>
                  <a:pt x="14" y="75"/>
                  <a:pt x="25" y="79"/>
                  <a:pt x="26" y="80"/>
                </a:cubicBezTo>
                <a:cubicBezTo>
                  <a:pt x="34" y="82"/>
                  <a:pt x="42" y="83"/>
                  <a:pt x="51" y="83"/>
                </a:cubicBezTo>
                <a:cubicBezTo>
                  <a:pt x="92" y="83"/>
                  <a:pt x="128" y="60"/>
                  <a:pt x="148" y="27"/>
                </a:cubicBezTo>
                <a:cubicBezTo>
                  <a:pt x="147" y="29"/>
                  <a:pt x="140" y="38"/>
                  <a:pt x="125" y="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2886075" y="2482850"/>
            <a:ext cx="1435100" cy="2509838"/>
          </a:xfrm>
          <a:custGeom>
            <a:avLst/>
            <a:gdLst>
              <a:gd name="T0" fmla="*/ 56 w 84"/>
              <a:gd name="T1" fmla="*/ 0 h 147"/>
              <a:gd name="T2" fmla="*/ 61 w 84"/>
              <a:gd name="T3" fmla="*/ 26 h 147"/>
              <a:gd name="T4" fmla="*/ 48 w 84"/>
              <a:gd name="T5" fmla="*/ 49 h 147"/>
              <a:gd name="T6" fmla="*/ 0 w 84"/>
              <a:gd name="T7" fmla="*/ 84 h 147"/>
              <a:gd name="T8" fmla="*/ 19 w 84"/>
              <a:gd name="T9" fmla="*/ 140 h 147"/>
              <a:gd name="T10" fmla="*/ 45 w 84"/>
              <a:gd name="T11" fmla="*/ 145 h 147"/>
              <a:gd name="T12" fmla="*/ 68 w 84"/>
              <a:gd name="T13" fmla="*/ 132 h 147"/>
              <a:gd name="T14" fmla="*/ 84 w 84"/>
              <a:gd name="T15" fmla="*/ 74 h 147"/>
              <a:gd name="T16" fmla="*/ 56 w 84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147">
                <a:moveTo>
                  <a:pt x="56" y="0"/>
                </a:moveTo>
                <a:cubicBezTo>
                  <a:pt x="57" y="2"/>
                  <a:pt x="63" y="11"/>
                  <a:pt x="61" y="26"/>
                </a:cubicBezTo>
                <a:cubicBezTo>
                  <a:pt x="59" y="40"/>
                  <a:pt x="48" y="49"/>
                  <a:pt x="48" y="49"/>
                </a:cubicBezTo>
                <a:cubicBezTo>
                  <a:pt x="0" y="84"/>
                  <a:pt x="0" y="84"/>
                  <a:pt x="0" y="8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0"/>
                  <a:pt x="31" y="147"/>
                  <a:pt x="45" y="145"/>
                </a:cubicBezTo>
                <a:cubicBezTo>
                  <a:pt x="60" y="143"/>
                  <a:pt x="67" y="134"/>
                  <a:pt x="68" y="132"/>
                </a:cubicBezTo>
                <a:cubicBezTo>
                  <a:pt x="78" y="115"/>
                  <a:pt x="84" y="96"/>
                  <a:pt x="84" y="74"/>
                </a:cubicBezTo>
                <a:cubicBezTo>
                  <a:pt x="84" y="46"/>
                  <a:pt x="74" y="20"/>
                  <a:pt x="5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457200" y="3319463"/>
            <a:ext cx="1504950" cy="2322513"/>
          </a:xfrm>
          <a:custGeom>
            <a:avLst/>
            <a:gdLst>
              <a:gd name="T0" fmla="*/ 69 w 88"/>
              <a:gd name="T1" fmla="*/ 117 h 136"/>
              <a:gd name="T2" fmla="*/ 66 w 88"/>
              <a:gd name="T3" fmla="*/ 91 h 136"/>
              <a:gd name="T4" fmla="*/ 84 w 88"/>
              <a:gd name="T5" fmla="*/ 35 h 136"/>
              <a:gd name="T6" fmla="*/ 36 w 88"/>
              <a:gd name="T7" fmla="*/ 0 h 136"/>
              <a:gd name="T8" fmla="*/ 12 w 88"/>
              <a:gd name="T9" fmla="*/ 12 h 136"/>
              <a:gd name="T10" fmla="*/ 0 w 88"/>
              <a:gd name="T11" fmla="*/ 36 h 136"/>
              <a:gd name="T12" fmla="*/ 88 w 88"/>
              <a:gd name="T13" fmla="*/ 136 h 136"/>
              <a:gd name="T14" fmla="*/ 69 w 88"/>
              <a:gd name="T15" fmla="*/ 1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36">
                <a:moveTo>
                  <a:pt x="69" y="117"/>
                </a:moveTo>
                <a:cubicBezTo>
                  <a:pt x="62" y="105"/>
                  <a:pt x="66" y="91"/>
                  <a:pt x="66" y="91"/>
                </a:cubicBezTo>
                <a:cubicBezTo>
                  <a:pt x="84" y="35"/>
                  <a:pt x="84" y="35"/>
                  <a:pt x="84" y="35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22" y="2"/>
                  <a:pt x="12" y="12"/>
                </a:cubicBezTo>
                <a:cubicBezTo>
                  <a:pt x="1" y="22"/>
                  <a:pt x="0" y="34"/>
                  <a:pt x="0" y="36"/>
                </a:cubicBezTo>
                <a:cubicBezTo>
                  <a:pt x="5" y="85"/>
                  <a:pt x="41" y="125"/>
                  <a:pt x="88" y="136"/>
                </a:cubicBezTo>
                <a:cubicBezTo>
                  <a:pt x="87" y="135"/>
                  <a:pt x="76" y="131"/>
                  <a:pt x="69" y="117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>
            <a:off x="3843337" y="2482850"/>
            <a:ext cx="84138" cy="101600"/>
          </a:xfrm>
          <a:custGeom>
            <a:avLst/>
            <a:gdLst>
              <a:gd name="T0" fmla="*/ 0 w 5"/>
              <a:gd name="T1" fmla="*/ 0 h 6"/>
              <a:gd name="T2" fmla="*/ 0 w 5"/>
              <a:gd name="T3" fmla="*/ 0 h 6"/>
              <a:gd name="T4" fmla="*/ 5 w 5"/>
              <a:gd name="T5" fmla="*/ 6 h 6"/>
              <a:gd name="T6" fmla="*/ 5 w 5"/>
              <a:gd name="T7" fmla="*/ 6 h 6"/>
              <a:gd name="T8" fmla="*/ 0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4"/>
                  <a:pt x="2" y="2"/>
                  <a:pt x="0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3843337" y="2482850"/>
            <a:ext cx="50800" cy="85725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1"/>
                  <a:pt x="2" y="3"/>
                  <a:pt x="3" y="5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0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1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5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6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7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30"/>
          <p:cNvSpPr>
            <a:spLocks/>
          </p:cNvSpPr>
          <p:nvPr userDrawn="1"/>
        </p:nvSpPr>
        <p:spPr bwMode="auto">
          <a:xfrm>
            <a:off x="3927475" y="2738438"/>
            <a:ext cx="0" cy="1746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31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32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3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4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35"/>
          <p:cNvSpPr>
            <a:spLocks noEditPoints="1"/>
          </p:cNvSpPr>
          <p:nvPr userDrawn="1"/>
        </p:nvSpPr>
        <p:spPr bwMode="auto">
          <a:xfrm>
            <a:off x="3927475" y="2755900"/>
            <a:ext cx="17463" cy="171450"/>
          </a:xfrm>
          <a:custGeom>
            <a:avLst/>
            <a:gdLst>
              <a:gd name="T0" fmla="*/ 0 w 1"/>
              <a:gd name="T1" fmla="*/ 10 h 10"/>
              <a:gd name="T2" fmla="*/ 0 w 1"/>
              <a:gd name="T3" fmla="*/ 10 h 10"/>
              <a:gd name="T4" fmla="*/ 0 w 1"/>
              <a:gd name="T5" fmla="*/ 10 h 10"/>
              <a:gd name="T6" fmla="*/ 0 w 1"/>
              <a:gd name="T7" fmla="*/ 10 h 10"/>
              <a:gd name="T8" fmla="*/ 0 w 1"/>
              <a:gd name="T9" fmla="*/ 10 h 10"/>
              <a:gd name="T10" fmla="*/ 0 w 1"/>
              <a:gd name="T11" fmla="*/ 10 h 10"/>
              <a:gd name="T12" fmla="*/ 0 w 1"/>
              <a:gd name="T13" fmla="*/ 10 h 10"/>
              <a:gd name="T14" fmla="*/ 0 w 1"/>
              <a:gd name="T15" fmla="*/ 10 h 10"/>
              <a:gd name="T16" fmla="*/ 0 w 1"/>
              <a:gd name="T17" fmla="*/ 10 h 10"/>
              <a:gd name="T18" fmla="*/ 0 w 1"/>
              <a:gd name="T19" fmla="*/ 10 h 10"/>
              <a:gd name="T20" fmla="*/ 0 w 1"/>
              <a:gd name="T21" fmla="*/ 10 h 10"/>
              <a:gd name="T22" fmla="*/ 0 w 1"/>
              <a:gd name="T23" fmla="*/ 10 h 10"/>
              <a:gd name="T24" fmla="*/ 0 w 1"/>
              <a:gd name="T25" fmla="*/ 9 h 10"/>
              <a:gd name="T26" fmla="*/ 0 w 1"/>
              <a:gd name="T27" fmla="*/ 10 h 10"/>
              <a:gd name="T28" fmla="*/ 0 w 1"/>
              <a:gd name="T29" fmla="*/ 9 h 10"/>
              <a:gd name="T30" fmla="*/ 0 w 1"/>
              <a:gd name="T31" fmla="*/ 9 h 10"/>
              <a:gd name="T32" fmla="*/ 0 w 1"/>
              <a:gd name="T33" fmla="*/ 9 h 10"/>
              <a:gd name="T34" fmla="*/ 0 w 1"/>
              <a:gd name="T35" fmla="*/ 9 h 10"/>
              <a:gd name="T36" fmla="*/ 0 w 1"/>
              <a:gd name="T37" fmla="*/ 9 h 10"/>
              <a:gd name="T38" fmla="*/ 0 w 1"/>
              <a:gd name="T39" fmla="*/ 9 h 10"/>
              <a:gd name="T40" fmla="*/ 0 w 1"/>
              <a:gd name="T41" fmla="*/ 9 h 10"/>
              <a:gd name="T42" fmla="*/ 0 w 1"/>
              <a:gd name="T43" fmla="*/ 9 h 10"/>
              <a:gd name="T44" fmla="*/ 0 w 1"/>
              <a:gd name="T45" fmla="*/ 9 h 10"/>
              <a:gd name="T46" fmla="*/ 0 w 1"/>
              <a:gd name="T47" fmla="*/ 9 h 10"/>
              <a:gd name="T48" fmla="*/ 0 w 1"/>
              <a:gd name="T49" fmla="*/ 9 h 10"/>
              <a:gd name="T50" fmla="*/ 0 w 1"/>
              <a:gd name="T51" fmla="*/ 9 h 10"/>
              <a:gd name="T52" fmla="*/ 0 w 1"/>
              <a:gd name="T53" fmla="*/ 9 h 10"/>
              <a:gd name="T54" fmla="*/ 0 w 1"/>
              <a:gd name="T55" fmla="*/ 9 h 10"/>
              <a:gd name="T56" fmla="*/ 0 w 1"/>
              <a:gd name="T57" fmla="*/ 9 h 10"/>
              <a:gd name="T58" fmla="*/ 0 w 1"/>
              <a:gd name="T59" fmla="*/ 9 h 10"/>
              <a:gd name="T60" fmla="*/ 0 w 1"/>
              <a:gd name="T61" fmla="*/ 9 h 10"/>
              <a:gd name="T62" fmla="*/ 0 w 1"/>
              <a:gd name="T63" fmla="*/ 9 h 10"/>
              <a:gd name="T64" fmla="*/ 0 w 1"/>
              <a:gd name="T65" fmla="*/ 9 h 10"/>
              <a:gd name="T66" fmla="*/ 0 w 1"/>
              <a:gd name="T67" fmla="*/ 9 h 10"/>
              <a:gd name="T68" fmla="*/ 0 w 1"/>
              <a:gd name="T69" fmla="*/ 9 h 10"/>
              <a:gd name="T70" fmla="*/ 0 w 1"/>
              <a:gd name="T71" fmla="*/ 9 h 10"/>
              <a:gd name="T72" fmla="*/ 0 w 1"/>
              <a:gd name="T73" fmla="*/ 9 h 10"/>
              <a:gd name="T74" fmla="*/ 0 w 1"/>
              <a:gd name="T75" fmla="*/ 9 h 10"/>
              <a:gd name="T76" fmla="*/ 0 w 1"/>
              <a:gd name="T77" fmla="*/ 9 h 10"/>
              <a:gd name="T78" fmla="*/ 0 w 1"/>
              <a:gd name="T79" fmla="*/ 8 h 10"/>
              <a:gd name="T80" fmla="*/ 0 w 1"/>
              <a:gd name="T81" fmla="*/ 9 h 10"/>
              <a:gd name="T82" fmla="*/ 0 w 1"/>
              <a:gd name="T83" fmla="*/ 8 h 10"/>
              <a:gd name="T84" fmla="*/ 0 w 1"/>
              <a:gd name="T85" fmla="*/ 8 h 10"/>
              <a:gd name="T86" fmla="*/ 0 w 1"/>
              <a:gd name="T87" fmla="*/ 8 h 10"/>
              <a:gd name="T88" fmla="*/ 0 w 1"/>
              <a:gd name="T89" fmla="*/ 8 h 10"/>
              <a:gd name="T90" fmla="*/ 0 w 1"/>
              <a:gd name="T91" fmla="*/ 8 h 10"/>
              <a:gd name="T92" fmla="*/ 0 w 1"/>
              <a:gd name="T93" fmla="*/ 8 h 10"/>
              <a:gd name="T94" fmla="*/ 0 w 1"/>
              <a:gd name="T95" fmla="*/ 8 h 10"/>
              <a:gd name="T96" fmla="*/ 0 w 1"/>
              <a:gd name="T97" fmla="*/ 8 h 10"/>
              <a:gd name="T98" fmla="*/ 0 w 1"/>
              <a:gd name="T99" fmla="*/ 8 h 10"/>
              <a:gd name="T100" fmla="*/ 0 w 1"/>
              <a:gd name="T101" fmla="*/ 8 h 10"/>
              <a:gd name="T102" fmla="*/ 0 w 1"/>
              <a:gd name="T103" fmla="*/ 8 h 10"/>
              <a:gd name="T104" fmla="*/ 0 w 1"/>
              <a:gd name="T105" fmla="*/ 8 h 10"/>
              <a:gd name="T106" fmla="*/ 0 w 1"/>
              <a:gd name="T107" fmla="*/ 8 h 10"/>
              <a:gd name="T108" fmla="*/ 0 w 1"/>
              <a:gd name="T109" fmla="*/ 0 h 10"/>
              <a:gd name="T110" fmla="*/ 0 w 1"/>
              <a:gd name="T111" fmla="*/ 8 h 10"/>
              <a:gd name="T112" fmla="*/ 1 w 1"/>
              <a:gd name="T113" fmla="*/ 3 h 10"/>
              <a:gd name="T114" fmla="*/ 0 w 1"/>
              <a:gd name="T1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0"/>
                </a:moveTo>
                <a:cubicBezTo>
                  <a:pt x="1" y="3"/>
                  <a:pt x="1" y="5"/>
                  <a:pt x="0" y="8"/>
                </a:cubicBezTo>
                <a:cubicBezTo>
                  <a:pt x="0" y="6"/>
                  <a:pt x="1" y="5"/>
                  <a:pt x="1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6"/>
          <p:cNvSpPr>
            <a:spLocks/>
          </p:cNvSpPr>
          <p:nvPr userDrawn="1"/>
        </p:nvSpPr>
        <p:spPr bwMode="auto">
          <a:xfrm>
            <a:off x="3705225" y="2927350"/>
            <a:ext cx="222250" cy="392113"/>
          </a:xfrm>
          <a:custGeom>
            <a:avLst/>
            <a:gdLst>
              <a:gd name="T0" fmla="*/ 13 w 13"/>
              <a:gd name="T1" fmla="*/ 0 h 23"/>
              <a:gd name="T2" fmla="*/ 13 w 13"/>
              <a:gd name="T3" fmla="*/ 0 h 23"/>
              <a:gd name="T4" fmla="*/ 0 w 13"/>
              <a:gd name="T5" fmla="*/ 23 h 23"/>
              <a:gd name="T6" fmla="*/ 0 w 13"/>
              <a:gd name="T7" fmla="*/ 23 h 23"/>
              <a:gd name="T8" fmla="*/ 13 w 13"/>
              <a:gd name="T9" fmla="*/ 0 h 23"/>
              <a:gd name="T10" fmla="*/ 13 w 13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3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1" y="14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1" y="14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8"/>
          <p:cNvSpPr>
            <a:spLocks/>
          </p:cNvSpPr>
          <p:nvPr userDrawn="1"/>
        </p:nvSpPr>
        <p:spPr bwMode="auto">
          <a:xfrm>
            <a:off x="3825875" y="4737100"/>
            <a:ext cx="222250" cy="171450"/>
          </a:xfrm>
          <a:custGeom>
            <a:avLst/>
            <a:gdLst>
              <a:gd name="T0" fmla="*/ 13 w 13"/>
              <a:gd name="T1" fmla="*/ 0 h 10"/>
              <a:gd name="T2" fmla="*/ 13 w 13"/>
              <a:gd name="T3" fmla="*/ 0 h 10"/>
              <a:gd name="T4" fmla="*/ 13 w 13"/>
              <a:gd name="T5" fmla="*/ 0 h 10"/>
              <a:gd name="T6" fmla="*/ 0 w 13"/>
              <a:gd name="T7" fmla="*/ 10 h 10"/>
              <a:gd name="T8" fmla="*/ 0 w 13"/>
              <a:gd name="T9" fmla="*/ 10 h 10"/>
              <a:gd name="T10" fmla="*/ 13 w 13"/>
              <a:gd name="T11" fmla="*/ 0 h 10"/>
              <a:gd name="T12" fmla="*/ 13 w 13"/>
              <a:gd name="T13" fmla="*/ 0 h 10"/>
              <a:gd name="T14" fmla="*/ 13 w 13"/>
              <a:gd name="T15" fmla="*/ 0 h 10"/>
              <a:gd name="T16" fmla="*/ 9 w 13"/>
              <a:gd name="T17" fmla="*/ 7 h 10"/>
              <a:gd name="T18" fmla="*/ 9 w 13"/>
              <a:gd name="T19" fmla="*/ 7 h 10"/>
              <a:gd name="T20" fmla="*/ 13 w 13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0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8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7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3"/>
                  <a:pt x="11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2" y="2"/>
                  <a:pt x="13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40"/>
          <p:cNvSpPr>
            <a:spLocks noEditPoints="1"/>
          </p:cNvSpPr>
          <p:nvPr userDrawn="1"/>
        </p:nvSpPr>
        <p:spPr bwMode="auto">
          <a:xfrm>
            <a:off x="3209925" y="4737100"/>
            <a:ext cx="838200" cy="222250"/>
          </a:xfrm>
          <a:custGeom>
            <a:avLst/>
            <a:gdLst>
              <a:gd name="T0" fmla="*/ 21 w 49"/>
              <a:gd name="T1" fmla="*/ 13 h 13"/>
              <a:gd name="T2" fmla="*/ 21 w 49"/>
              <a:gd name="T3" fmla="*/ 13 h 13"/>
              <a:gd name="T4" fmla="*/ 21 w 49"/>
              <a:gd name="T5" fmla="*/ 13 h 13"/>
              <a:gd name="T6" fmla="*/ 21 w 49"/>
              <a:gd name="T7" fmla="*/ 13 h 13"/>
              <a:gd name="T8" fmla="*/ 21 w 49"/>
              <a:gd name="T9" fmla="*/ 13 h 13"/>
              <a:gd name="T10" fmla="*/ 21 w 49"/>
              <a:gd name="T11" fmla="*/ 13 h 13"/>
              <a:gd name="T12" fmla="*/ 26 w 49"/>
              <a:gd name="T13" fmla="*/ 13 h 13"/>
              <a:gd name="T14" fmla="*/ 26 w 49"/>
              <a:gd name="T15" fmla="*/ 13 h 13"/>
              <a:gd name="T16" fmla="*/ 21 w 49"/>
              <a:gd name="T17" fmla="*/ 13 h 13"/>
              <a:gd name="T18" fmla="*/ 21 w 49"/>
              <a:gd name="T19" fmla="*/ 13 h 13"/>
              <a:gd name="T20" fmla="*/ 26 w 49"/>
              <a:gd name="T21" fmla="*/ 13 h 13"/>
              <a:gd name="T22" fmla="*/ 26 w 49"/>
              <a:gd name="T23" fmla="*/ 13 h 13"/>
              <a:gd name="T24" fmla="*/ 26 w 49"/>
              <a:gd name="T25" fmla="*/ 13 h 13"/>
              <a:gd name="T26" fmla="*/ 36 w 49"/>
              <a:gd name="T27" fmla="*/ 10 h 13"/>
              <a:gd name="T28" fmla="*/ 36 w 49"/>
              <a:gd name="T29" fmla="*/ 10 h 13"/>
              <a:gd name="T30" fmla="*/ 36 w 49"/>
              <a:gd name="T31" fmla="*/ 10 h 13"/>
              <a:gd name="T32" fmla="*/ 36 w 49"/>
              <a:gd name="T33" fmla="*/ 10 h 13"/>
              <a:gd name="T34" fmla="*/ 36 w 49"/>
              <a:gd name="T35" fmla="*/ 10 h 13"/>
              <a:gd name="T36" fmla="*/ 36 w 49"/>
              <a:gd name="T37" fmla="*/ 10 h 13"/>
              <a:gd name="T38" fmla="*/ 36 w 49"/>
              <a:gd name="T39" fmla="*/ 10 h 13"/>
              <a:gd name="T40" fmla="*/ 36 w 49"/>
              <a:gd name="T41" fmla="*/ 10 h 13"/>
              <a:gd name="T42" fmla="*/ 36 w 49"/>
              <a:gd name="T43" fmla="*/ 10 h 13"/>
              <a:gd name="T44" fmla="*/ 36 w 49"/>
              <a:gd name="T45" fmla="*/ 10 h 13"/>
              <a:gd name="T46" fmla="*/ 36 w 49"/>
              <a:gd name="T47" fmla="*/ 10 h 13"/>
              <a:gd name="T48" fmla="*/ 36 w 49"/>
              <a:gd name="T49" fmla="*/ 10 h 13"/>
              <a:gd name="T50" fmla="*/ 0 w 49"/>
              <a:gd name="T51" fmla="*/ 8 h 13"/>
              <a:gd name="T52" fmla="*/ 0 w 49"/>
              <a:gd name="T53" fmla="*/ 8 h 13"/>
              <a:gd name="T54" fmla="*/ 0 w 49"/>
              <a:gd name="T55" fmla="*/ 8 h 13"/>
              <a:gd name="T56" fmla="*/ 0 w 49"/>
              <a:gd name="T57" fmla="*/ 8 h 13"/>
              <a:gd name="T58" fmla="*/ 0 w 49"/>
              <a:gd name="T59" fmla="*/ 8 h 13"/>
              <a:gd name="T60" fmla="*/ 49 w 49"/>
              <a:gd name="T61" fmla="*/ 0 h 13"/>
              <a:gd name="T62" fmla="*/ 43 w 49"/>
              <a:gd name="T63" fmla="*/ 6 h 13"/>
              <a:gd name="T64" fmla="*/ 36 w 49"/>
              <a:gd name="T65" fmla="*/ 10 h 13"/>
              <a:gd name="T66" fmla="*/ 49 w 49"/>
              <a:gd name="T67" fmla="*/ 0 h 13"/>
              <a:gd name="T68" fmla="*/ 49 w 49"/>
              <a:gd name="T6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13"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2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4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49" y="0"/>
                </a:moveTo>
                <a:cubicBezTo>
                  <a:pt x="49" y="1"/>
                  <a:pt x="47" y="3"/>
                  <a:pt x="43" y="6"/>
                </a:cubicBezTo>
                <a:cubicBezTo>
                  <a:pt x="41" y="7"/>
                  <a:pt x="39" y="9"/>
                  <a:pt x="36" y="10"/>
                </a:cubicBezTo>
                <a:cubicBezTo>
                  <a:pt x="44" y="7"/>
                  <a:pt x="49" y="1"/>
                  <a:pt x="49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4D4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42"/>
          <p:cNvSpPr>
            <a:spLocks/>
          </p:cNvSpPr>
          <p:nvPr userDrawn="1"/>
        </p:nvSpPr>
        <p:spPr bwMode="auto">
          <a:xfrm>
            <a:off x="1568450" y="5010150"/>
            <a:ext cx="393700" cy="631825"/>
          </a:xfrm>
          <a:custGeom>
            <a:avLst/>
            <a:gdLst>
              <a:gd name="T0" fmla="*/ 0 w 23"/>
              <a:gd name="T1" fmla="*/ 0 h 37"/>
              <a:gd name="T2" fmla="*/ 0 w 23"/>
              <a:gd name="T3" fmla="*/ 0 h 37"/>
              <a:gd name="T4" fmla="*/ 4 w 23"/>
              <a:gd name="T5" fmla="*/ 18 h 37"/>
              <a:gd name="T6" fmla="*/ 23 w 23"/>
              <a:gd name="T7" fmla="*/ 37 h 37"/>
              <a:gd name="T8" fmla="*/ 23 w 23"/>
              <a:gd name="T9" fmla="*/ 37 h 37"/>
              <a:gd name="T10" fmla="*/ 23 w 23"/>
              <a:gd name="T11" fmla="*/ 37 h 37"/>
              <a:gd name="T12" fmla="*/ 23 w 23"/>
              <a:gd name="T13" fmla="*/ 37 h 37"/>
              <a:gd name="T14" fmla="*/ 16 w 23"/>
              <a:gd name="T15" fmla="*/ 33 h 37"/>
              <a:gd name="T16" fmla="*/ 4 w 23"/>
              <a:gd name="T17" fmla="*/ 18 h 37"/>
              <a:gd name="T18" fmla="*/ 0 w 23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1" y="12"/>
                  <a:pt x="4" y="18"/>
                </a:cubicBezTo>
                <a:cubicBezTo>
                  <a:pt x="11" y="32"/>
                  <a:pt x="22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0" y="36"/>
                  <a:pt x="16" y="33"/>
                </a:cubicBezTo>
                <a:cubicBezTo>
                  <a:pt x="12" y="30"/>
                  <a:pt x="7" y="26"/>
                  <a:pt x="4" y="18"/>
                </a:cubicBezTo>
                <a:cubicBezTo>
                  <a:pt x="1" y="12"/>
                  <a:pt x="0" y="5"/>
                  <a:pt x="0" y="0"/>
                </a:cubicBezTo>
              </a:path>
            </a:pathLst>
          </a:custGeom>
          <a:solidFill>
            <a:srgbClr val="8A8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46"/>
          <p:cNvSpPr>
            <a:spLocks noEditPoints="1"/>
          </p:cNvSpPr>
          <p:nvPr userDrawn="1"/>
        </p:nvSpPr>
        <p:spPr bwMode="auto">
          <a:xfrm>
            <a:off x="509587" y="3524250"/>
            <a:ext cx="153988" cy="222250"/>
          </a:xfrm>
          <a:custGeom>
            <a:avLst/>
            <a:gdLst>
              <a:gd name="T0" fmla="*/ 0 w 9"/>
              <a:gd name="T1" fmla="*/ 13 h 13"/>
              <a:gd name="T2" fmla="*/ 0 w 9"/>
              <a:gd name="T3" fmla="*/ 12 h 13"/>
              <a:gd name="T4" fmla="*/ 0 w 9"/>
              <a:gd name="T5" fmla="*/ 12 h 13"/>
              <a:gd name="T6" fmla="*/ 0 w 9"/>
              <a:gd name="T7" fmla="*/ 12 h 13"/>
              <a:gd name="T8" fmla="*/ 0 w 9"/>
              <a:gd name="T9" fmla="*/ 12 h 13"/>
              <a:gd name="T10" fmla="*/ 0 w 9"/>
              <a:gd name="T11" fmla="*/ 12 h 13"/>
              <a:gd name="T12" fmla="*/ 0 w 9"/>
              <a:gd name="T13" fmla="*/ 12 h 13"/>
              <a:gd name="T14" fmla="*/ 0 w 9"/>
              <a:gd name="T15" fmla="*/ 12 h 13"/>
              <a:gd name="T16" fmla="*/ 0 w 9"/>
              <a:gd name="T17" fmla="*/ 12 h 13"/>
              <a:gd name="T18" fmla="*/ 0 w 9"/>
              <a:gd name="T19" fmla="*/ 12 h 13"/>
              <a:gd name="T20" fmla="*/ 0 w 9"/>
              <a:gd name="T21" fmla="*/ 12 h 13"/>
              <a:gd name="T22" fmla="*/ 0 w 9"/>
              <a:gd name="T23" fmla="*/ 12 h 13"/>
              <a:gd name="T24" fmla="*/ 0 w 9"/>
              <a:gd name="T25" fmla="*/ 12 h 13"/>
              <a:gd name="T26" fmla="*/ 0 w 9"/>
              <a:gd name="T27" fmla="*/ 12 h 13"/>
              <a:gd name="T28" fmla="*/ 0 w 9"/>
              <a:gd name="T29" fmla="*/ 12 h 13"/>
              <a:gd name="T30" fmla="*/ 0 w 9"/>
              <a:gd name="T31" fmla="*/ 12 h 13"/>
              <a:gd name="T32" fmla="*/ 0 w 9"/>
              <a:gd name="T33" fmla="*/ 12 h 13"/>
              <a:gd name="T34" fmla="*/ 0 w 9"/>
              <a:gd name="T35" fmla="*/ 12 h 13"/>
              <a:gd name="T36" fmla="*/ 0 w 9"/>
              <a:gd name="T37" fmla="*/ 12 h 13"/>
              <a:gd name="T38" fmla="*/ 0 w 9"/>
              <a:gd name="T39" fmla="*/ 12 h 13"/>
              <a:gd name="T40" fmla="*/ 0 w 9"/>
              <a:gd name="T41" fmla="*/ 12 h 13"/>
              <a:gd name="T42" fmla="*/ 0 w 9"/>
              <a:gd name="T43" fmla="*/ 12 h 13"/>
              <a:gd name="T44" fmla="*/ 1 w 9"/>
              <a:gd name="T45" fmla="*/ 12 h 13"/>
              <a:gd name="T46" fmla="*/ 1 w 9"/>
              <a:gd name="T47" fmla="*/ 12 h 13"/>
              <a:gd name="T48" fmla="*/ 1 w 9"/>
              <a:gd name="T49" fmla="*/ 12 h 13"/>
              <a:gd name="T50" fmla="*/ 1 w 9"/>
              <a:gd name="T51" fmla="*/ 11 h 13"/>
              <a:gd name="T52" fmla="*/ 1 w 9"/>
              <a:gd name="T53" fmla="*/ 11 h 13"/>
              <a:gd name="T54" fmla="*/ 1 w 9"/>
              <a:gd name="T55" fmla="*/ 11 h 13"/>
              <a:gd name="T56" fmla="*/ 1 w 9"/>
              <a:gd name="T57" fmla="*/ 11 h 13"/>
              <a:gd name="T58" fmla="*/ 1 w 9"/>
              <a:gd name="T59" fmla="*/ 11 h 13"/>
              <a:gd name="T60" fmla="*/ 1 w 9"/>
              <a:gd name="T61" fmla="*/ 11 h 13"/>
              <a:gd name="T62" fmla="*/ 8 w 9"/>
              <a:gd name="T63" fmla="*/ 1 h 13"/>
              <a:gd name="T64" fmla="*/ 8 w 9"/>
              <a:gd name="T65" fmla="*/ 1 h 13"/>
              <a:gd name="T66" fmla="*/ 8 w 9"/>
              <a:gd name="T67" fmla="*/ 1 h 13"/>
              <a:gd name="T68" fmla="*/ 8 w 9"/>
              <a:gd name="T69" fmla="*/ 0 h 13"/>
              <a:gd name="T70" fmla="*/ 8 w 9"/>
              <a:gd name="T71" fmla="*/ 0 h 13"/>
              <a:gd name="T72" fmla="*/ 8 w 9"/>
              <a:gd name="T73" fmla="*/ 0 h 13"/>
              <a:gd name="T74" fmla="*/ 8 w 9"/>
              <a:gd name="T75" fmla="*/ 0 h 13"/>
              <a:gd name="T76" fmla="*/ 8 w 9"/>
              <a:gd name="T77" fmla="*/ 0 h 13"/>
              <a:gd name="T78" fmla="*/ 8 w 9"/>
              <a:gd name="T79" fmla="*/ 0 h 13"/>
              <a:gd name="T80" fmla="*/ 9 w 9"/>
              <a:gd name="T81" fmla="*/ 0 h 13"/>
              <a:gd name="T82" fmla="*/ 9 w 9"/>
              <a:gd name="T83" fmla="*/ 0 h 13"/>
              <a:gd name="T84" fmla="*/ 9 w 9"/>
              <a:gd name="T85" fmla="*/ 0 h 13"/>
              <a:gd name="T86" fmla="*/ 9 w 9"/>
              <a:gd name="T87" fmla="*/ 0 h 13"/>
              <a:gd name="T88" fmla="*/ 9 w 9"/>
              <a:gd name="T89" fmla="*/ 0 h 13"/>
              <a:gd name="T90" fmla="*/ 9 w 9"/>
              <a:gd name="T91" fmla="*/ 0 h 13"/>
              <a:gd name="T92" fmla="*/ 9 w 9"/>
              <a:gd name="T93" fmla="*/ 0 h 13"/>
              <a:gd name="T94" fmla="*/ 9 w 9"/>
              <a:gd name="T95" fmla="*/ 0 h 13"/>
              <a:gd name="T96" fmla="*/ 9 w 9"/>
              <a:gd name="T97" fmla="*/ 0 h 13"/>
              <a:gd name="T98" fmla="*/ 9 w 9"/>
              <a:gd name="T99" fmla="*/ 0 h 13"/>
              <a:gd name="T100" fmla="*/ 9 w 9"/>
              <a:gd name="T10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1" y="12"/>
                </a:moveTo>
                <a:cubicBezTo>
                  <a:pt x="1" y="12"/>
                  <a:pt x="1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8" y="1"/>
                </a:moveTo>
                <a:cubicBezTo>
                  <a:pt x="5" y="4"/>
                  <a:pt x="2" y="8"/>
                  <a:pt x="1" y="11"/>
                </a:cubicBezTo>
                <a:cubicBezTo>
                  <a:pt x="2" y="8"/>
                  <a:pt x="5" y="4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1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9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7A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49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5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50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37"/>
          <p:cNvSpPr>
            <a:spLocks noChangeAspect="1" noEditPoints="1"/>
          </p:cNvSpPr>
          <p:nvPr userDrawn="1"/>
        </p:nvSpPr>
        <p:spPr bwMode="auto">
          <a:xfrm>
            <a:off x="3279247" y="3914624"/>
            <a:ext cx="718222" cy="463432"/>
          </a:xfrm>
          <a:custGeom>
            <a:avLst/>
            <a:gdLst>
              <a:gd name="T0" fmla="*/ 2624 w 3316"/>
              <a:gd name="T1" fmla="*/ 780 h 2138"/>
              <a:gd name="T2" fmla="*/ 2576 w 3316"/>
              <a:gd name="T3" fmla="*/ 963 h 2138"/>
              <a:gd name="T4" fmla="*/ 2582 w 3316"/>
              <a:gd name="T5" fmla="*/ 1203 h 2138"/>
              <a:gd name="T6" fmla="*/ 2633 w 3316"/>
              <a:gd name="T7" fmla="*/ 1359 h 2138"/>
              <a:gd name="T8" fmla="*/ 2661 w 3316"/>
              <a:gd name="T9" fmla="*/ 1374 h 2138"/>
              <a:gd name="T10" fmla="*/ 2709 w 3316"/>
              <a:gd name="T11" fmla="*/ 1245 h 2138"/>
              <a:gd name="T12" fmla="*/ 2729 w 3316"/>
              <a:gd name="T13" fmla="*/ 1010 h 2138"/>
              <a:gd name="T14" fmla="*/ 2687 w 3316"/>
              <a:gd name="T15" fmla="*/ 803 h 2138"/>
              <a:gd name="T16" fmla="*/ 2651 w 3316"/>
              <a:gd name="T17" fmla="*/ 735 h 2138"/>
              <a:gd name="T18" fmla="*/ 1766 w 3316"/>
              <a:gd name="T19" fmla="*/ 24 h 2138"/>
              <a:gd name="T20" fmla="*/ 2091 w 3316"/>
              <a:gd name="T21" fmla="*/ 123 h 2138"/>
              <a:gd name="T22" fmla="*/ 2381 w 3316"/>
              <a:gd name="T23" fmla="*/ 303 h 2138"/>
              <a:gd name="T24" fmla="*/ 2356 w 3316"/>
              <a:gd name="T25" fmla="*/ 438 h 2138"/>
              <a:gd name="T26" fmla="*/ 2168 w 3316"/>
              <a:gd name="T27" fmla="*/ 558 h 2138"/>
              <a:gd name="T28" fmla="*/ 2035 w 3316"/>
              <a:gd name="T29" fmla="*/ 741 h 2138"/>
              <a:gd name="T30" fmla="*/ 1994 w 3316"/>
              <a:gd name="T31" fmla="*/ 987 h 2138"/>
              <a:gd name="T32" fmla="*/ 2030 w 3316"/>
              <a:gd name="T33" fmla="*/ 1011 h 2138"/>
              <a:gd name="T34" fmla="*/ 2130 w 3316"/>
              <a:gd name="T35" fmla="*/ 794 h 2138"/>
              <a:gd name="T36" fmla="*/ 2342 w 3316"/>
              <a:gd name="T37" fmla="*/ 650 h 2138"/>
              <a:gd name="T38" fmla="*/ 2591 w 3316"/>
              <a:gd name="T39" fmla="*/ 596 h 2138"/>
              <a:gd name="T40" fmla="*/ 2738 w 3316"/>
              <a:gd name="T41" fmla="*/ 610 h 2138"/>
              <a:gd name="T42" fmla="*/ 2845 w 3316"/>
              <a:gd name="T43" fmla="*/ 752 h 2138"/>
              <a:gd name="T44" fmla="*/ 2896 w 3316"/>
              <a:gd name="T45" fmla="*/ 1001 h 2138"/>
              <a:gd name="T46" fmla="*/ 2873 w 3316"/>
              <a:gd name="T47" fmla="*/ 1279 h 2138"/>
              <a:gd name="T48" fmla="*/ 2924 w 3316"/>
              <a:gd name="T49" fmla="*/ 1269 h 2138"/>
              <a:gd name="T50" fmla="*/ 2946 w 3316"/>
              <a:gd name="T51" fmla="*/ 1196 h 2138"/>
              <a:gd name="T52" fmla="*/ 3102 w 3316"/>
              <a:gd name="T53" fmla="*/ 1272 h 2138"/>
              <a:gd name="T54" fmla="*/ 3271 w 3316"/>
              <a:gd name="T55" fmla="*/ 1396 h 2138"/>
              <a:gd name="T56" fmla="*/ 3316 w 3316"/>
              <a:gd name="T57" fmla="*/ 1486 h 2138"/>
              <a:gd name="T58" fmla="*/ 3287 w 3316"/>
              <a:gd name="T59" fmla="*/ 1582 h 2138"/>
              <a:gd name="T60" fmla="*/ 3151 w 3316"/>
              <a:gd name="T61" fmla="*/ 1784 h 2138"/>
              <a:gd name="T62" fmla="*/ 2896 w 3316"/>
              <a:gd name="T63" fmla="*/ 2005 h 2138"/>
              <a:gd name="T64" fmla="*/ 2666 w 3316"/>
              <a:gd name="T65" fmla="*/ 2118 h 2138"/>
              <a:gd name="T66" fmla="*/ 2517 w 3316"/>
              <a:gd name="T67" fmla="*/ 2138 h 2138"/>
              <a:gd name="T68" fmla="*/ 2139 w 3316"/>
              <a:gd name="T69" fmla="*/ 2121 h 2138"/>
              <a:gd name="T70" fmla="*/ 1505 w 3316"/>
              <a:gd name="T71" fmla="*/ 2051 h 2138"/>
              <a:gd name="T72" fmla="*/ 908 w 3316"/>
              <a:gd name="T73" fmla="*/ 1929 h 2138"/>
              <a:gd name="T74" fmla="*/ 383 w 3316"/>
              <a:gd name="T75" fmla="*/ 1749 h 2138"/>
              <a:gd name="T76" fmla="*/ 91 w 3316"/>
              <a:gd name="T77" fmla="*/ 1593 h 2138"/>
              <a:gd name="T78" fmla="*/ 22 w 3316"/>
              <a:gd name="T79" fmla="*/ 1529 h 2138"/>
              <a:gd name="T80" fmla="*/ 3 w 3316"/>
              <a:gd name="T81" fmla="*/ 1437 h 2138"/>
              <a:gd name="T82" fmla="*/ 69 w 3316"/>
              <a:gd name="T83" fmla="*/ 1426 h 2138"/>
              <a:gd name="T84" fmla="*/ 394 w 3316"/>
              <a:gd name="T85" fmla="*/ 1632 h 2138"/>
              <a:gd name="T86" fmla="*/ 897 w 3316"/>
              <a:gd name="T87" fmla="*/ 1775 h 2138"/>
              <a:gd name="T88" fmla="*/ 1428 w 3316"/>
              <a:gd name="T89" fmla="*/ 1846 h 2138"/>
              <a:gd name="T90" fmla="*/ 1931 w 3316"/>
              <a:gd name="T91" fmla="*/ 1836 h 2138"/>
              <a:gd name="T92" fmla="*/ 2364 w 3316"/>
              <a:gd name="T93" fmla="*/ 1722 h 2138"/>
              <a:gd name="T94" fmla="*/ 2651 w 3316"/>
              <a:gd name="T95" fmla="*/ 1536 h 2138"/>
              <a:gd name="T96" fmla="*/ 2441 w 3316"/>
              <a:gd name="T97" fmla="*/ 1547 h 2138"/>
              <a:gd name="T98" fmla="*/ 2108 w 3316"/>
              <a:gd name="T99" fmla="*/ 1693 h 2138"/>
              <a:gd name="T100" fmla="*/ 1631 w 3316"/>
              <a:gd name="T101" fmla="*/ 1726 h 2138"/>
              <a:gd name="T102" fmla="*/ 1053 w 3316"/>
              <a:gd name="T103" fmla="*/ 1332 h 2138"/>
              <a:gd name="T104" fmla="*/ 475 w 3316"/>
              <a:gd name="T105" fmla="*/ 1539 h 2138"/>
              <a:gd name="T106" fmla="*/ 176 w 3316"/>
              <a:gd name="T107" fmla="*/ 1328 h 2138"/>
              <a:gd name="T108" fmla="*/ 230 w 3316"/>
              <a:gd name="T109" fmla="*/ 914 h 2138"/>
              <a:gd name="T110" fmla="*/ 382 w 3316"/>
              <a:gd name="T111" fmla="*/ 577 h 2138"/>
              <a:gd name="T112" fmla="*/ 612 w 3316"/>
              <a:gd name="T113" fmla="*/ 317 h 2138"/>
              <a:gd name="T114" fmla="*/ 898 w 3316"/>
              <a:gd name="T115" fmla="*/ 134 h 2138"/>
              <a:gd name="T116" fmla="*/ 1221 w 3316"/>
              <a:gd name="T117" fmla="*/ 29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6" h="2138">
                <a:moveTo>
                  <a:pt x="2651" y="735"/>
                </a:moveTo>
                <a:lnTo>
                  <a:pt x="2646" y="738"/>
                </a:lnTo>
                <a:lnTo>
                  <a:pt x="2640" y="748"/>
                </a:lnTo>
                <a:lnTo>
                  <a:pt x="2633" y="761"/>
                </a:lnTo>
                <a:lnTo>
                  <a:pt x="2624" y="780"/>
                </a:lnTo>
                <a:lnTo>
                  <a:pt x="2614" y="803"/>
                </a:lnTo>
                <a:lnTo>
                  <a:pt x="2601" y="838"/>
                </a:lnTo>
                <a:lnTo>
                  <a:pt x="2591" y="876"/>
                </a:lnTo>
                <a:lnTo>
                  <a:pt x="2582" y="917"/>
                </a:lnTo>
                <a:lnTo>
                  <a:pt x="2576" y="963"/>
                </a:lnTo>
                <a:lnTo>
                  <a:pt x="2572" y="1010"/>
                </a:lnTo>
                <a:lnTo>
                  <a:pt x="2571" y="1060"/>
                </a:lnTo>
                <a:lnTo>
                  <a:pt x="2572" y="1111"/>
                </a:lnTo>
                <a:lnTo>
                  <a:pt x="2576" y="1158"/>
                </a:lnTo>
                <a:lnTo>
                  <a:pt x="2582" y="1203"/>
                </a:lnTo>
                <a:lnTo>
                  <a:pt x="2591" y="1245"/>
                </a:lnTo>
                <a:lnTo>
                  <a:pt x="2601" y="1284"/>
                </a:lnTo>
                <a:lnTo>
                  <a:pt x="2614" y="1318"/>
                </a:lnTo>
                <a:lnTo>
                  <a:pt x="2624" y="1341"/>
                </a:lnTo>
                <a:lnTo>
                  <a:pt x="2633" y="1359"/>
                </a:lnTo>
                <a:lnTo>
                  <a:pt x="2640" y="1374"/>
                </a:lnTo>
                <a:lnTo>
                  <a:pt x="2646" y="1383"/>
                </a:lnTo>
                <a:lnTo>
                  <a:pt x="2651" y="1386"/>
                </a:lnTo>
                <a:lnTo>
                  <a:pt x="2655" y="1383"/>
                </a:lnTo>
                <a:lnTo>
                  <a:pt x="2661" y="1374"/>
                </a:lnTo>
                <a:lnTo>
                  <a:pt x="2669" y="1359"/>
                </a:lnTo>
                <a:lnTo>
                  <a:pt x="2677" y="1341"/>
                </a:lnTo>
                <a:lnTo>
                  <a:pt x="2687" y="1318"/>
                </a:lnTo>
                <a:lnTo>
                  <a:pt x="2699" y="1284"/>
                </a:lnTo>
                <a:lnTo>
                  <a:pt x="2709" y="1245"/>
                </a:lnTo>
                <a:lnTo>
                  <a:pt x="2718" y="1203"/>
                </a:lnTo>
                <a:lnTo>
                  <a:pt x="2725" y="1158"/>
                </a:lnTo>
                <a:lnTo>
                  <a:pt x="2729" y="1111"/>
                </a:lnTo>
                <a:lnTo>
                  <a:pt x="2730" y="1060"/>
                </a:lnTo>
                <a:lnTo>
                  <a:pt x="2729" y="1010"/>
                </a:lnTo>
                <a:lnTo>
                  <a:pt x="2725" y="963"/>
                </a:lnTo>
                <a:lnTo>
                  <a:pt x="2718" y="917"/>
                </a:lnTo>
                <a:lnTo>
                  <a:pt x="2709" y="876"/>
                </a:lnTo>
                <a:lnTo>
                  <a:pt x="2699" y="838"/>
                </a:lnTo>
                <a:lnTo>
                  <a:pt x="2687" y="803"/>
                </a:lnTo>
                <a:lnTo>
                  <a:pt x="2677" y="780"/>
                </a:lnTo>
                <a:lnTo>
                  <a:pt x="2669" y="761"/>
                </a:lnTo>
                <a:lnTo>
                  <a:pt x="2661" y="748"/>
                </a:lnTo>
                <a:lnTo>
                  <a:pt x="2655" y="738"/>
                </a:lnTo>
                <a:lnTo>
                  <a:pt x="2651" y="735"/>
                </a:lnTo>
                <a:close/>
                <a:moveTo>
                  <a:pt x="1493" y="0"/>
                </a:moveTo>
                <a:lnTo>
                  <a:pt x="1561" y="1"/>
                </a:lnTo>
                <a:lnTo>
                  <a:pt x="1630" y="5"/>
                </a:lnTo>
                <a:lnTo>
                  <a:pt x="1698" y="12"/>
                </a:lnTo>
                <a:lnTo>
                  <a:pt x="1766" y="24"/>
                </a:lnTo>
                <a:lnTo>
                  <a:pt x="1833" y="37"/>
                </a:lnTo>
                <a:lnTo>
                  <a:pt x="1898" y="54"/>
                </a:lnTo>
                <a:lnTo>
                  <a:pt x="1964" y="73"/>
                </a:lnTo>
                <a:lnTo>
                  <a:pt x="2028" y="96"/>
                </a:lnTo>
                <a:lnTo>
                  <a:pt x="2091" y="123"/>
                </a:lnTo>
                <a:lnTo>
                  <a:pt x="2152" y="152"/>
                </a:lnTo>
                <a:lnTo>
                  <a:pt x="2213" y="185"/>
                </a:lnTo>
                <a:lnTo>
                  <a:pt x="2270" y="221"/>
                </a:lnTo>
                <a:lnTo>
                  <a:pt x="2327" y="260"/>
                </a:lnTo>
                <a:lnTo>
                  <a:pt x="2381" y="303"/>
                </a:lnTo>
                <a:lnTo>
                  <a:pt x="2434" y="348"/>
                </a:lnTo>
                <a:lnTo>
                  <a:pt x="2483" y="397"/>
                </a:lnTo>
                <a:lnTo>
                  <a:pt x="2440" y="408"/>
                </a:lnTo>
                <a:lnTo>
                  <a:pt x="2398" y="422"/>
                </a:lnTo>
                <a:lnTo>
                  <a:pt x="2356" y="438"/>
                </a:lnTo>
                <a:lnTo>
                  <a:pt x="2315" y="457"/>
                </a:lnTo>
                <a:lnTo>
                  <a:pt x="2276" y="479"/>
                </a:lnTo>
                <a:lnTo>
                  <a:pt x="2238" y="503"/>
                </a:lnTo>
                <a:lnTo>
                  <a:pt x="2202" y="529"/>
                </a:lnTo>
                <a:lnTo>
                  <a:pt x="2168" y="558"/>
                </a:lnTo>
                <a:lnTo>
                  <a:pt x="2135" y="591"/>
                </a:lnTo>
                <a:lnTo>
                  <a:pt x="2106" y="624"/>
                </a:lnTo>
                <a:lnTo>
                  <a:pt x="2080" y="662"/>
                </a:lnTo>
                <a:lnTo>
                  <a:pt x="2056" y="700"/>
                </a:lnTo>
                <a:lnTo>
                  <a:pt x="2035" y="741"/>
                </a:lnTo>
                <a:lnTo>
                  <a:pt x="2019" y="786"/>
                </a:lnTo>
                <a:lnTo>
                  <a:pt x="2006" y="832"/>
                </a:lnTo>
                <a:lnTo>
                  <a:pt x="1998" y="882"/>
                </a:lnTo>
                <a:lnTo>
                  <a:pt x="1994" y="933"/>
                </a:lnTo>
                <a:lnTo>
                  <a:pt x="1994" y="987"/>
                </a:lnTo>
                <a:lnTo>
                  <a:pt x="1999" y="1043"/>
                </a:lnTo>
                <a:lnTo>
                  <a:pt x="2010" y="1101"/>
                </a:lnTo>
                <a:lnTo>
                  <a:pt x="2028" y="1094"/>
                </a:lnTo>
                <a:lnTo>
                  <a:pt x="2027" y="1060"/>
                </a:lnTo>
                <a:lnTo>
                  <a:pt x="2030" y="1011"/>
                </a:lnTo>
                <a:lnTo>
                  <a:pt x="2039" y="964"/>
                </a:lnTo>
                <a:lnTo>
                  <a:pt x="2055" y="917"/>
                </a:lnTo>
                <a:lnTo>
                  <a:pt x="2075" y="874"/>
                </a:lnTo>
                <a:lnTo>
                  <a:pt x="2100" y="834"/>
                </a:lnTo>
                <a:lnTo>
                  <a:pt x="2130" y="794"/>
                </a:lnTo>
                <a:lnTo>
                  <a:pt x="2166" y="759"/>
                </a:lnTo>
                <a:lnTo>
                  <a:pt x="2204" y="726"/>
                </a:lnTo>
                <a:lnTo>
                  <a:pt x="2246" y="697"/>
                </a:lnTo>
                <a:lnTo>
                  <a:pt x="2293" y="672"/>
                </a:lnTo>
                <a:lnTo>
                  <a:pt x="2342" y="650"/>
                </a:lnTo>
                <a:lnTo>
                  <a:pt x="2395" y="633"/>
                </a:lnTo>
                <a:lnTo>
                  <a:pt x="2449" y="620"/>
                </a:lnTo>
                <a:lnTo>
                  <a:pt x="2506" y="613"/>
                </a:lnTo>
                <a:lnTo>
                  <a:pt x="2564" y="610"/>
                </a:lnTo>
                <a:lnTo>
                  <a:pt x="2591" y="596"/>
                </a:lnTo>
                <a:lnTo>
                  <a:pt x="2620" y="588"/>
                </a:lnTo>
                <a:lnTo>
                  <a:pt x="2651" y="585"/>
                </a:lnTo>
                <a:lnTo>
                  <a:pt x="2681" y="588"/>
                </a:lnTo>
                <a:lnTo>
                  <a:pt x="2710" y="597"/>
                </a:lnTo>
                <a:lnTo>
                  <a:pt x="2738" y="610"/>
                </a:lnTo>
                <a:lnTo>
                  <a:pt x="2763" y="629"/>
                </a:lnTo>
                <a:lnTo>
                  <a:pt x="2787" y="654"/>
                </a:lnTo>
                <a:lnTo>
                  <a:pt x="2808" y="682"/>
                </a:lnTo>
                <a:lnTo>
                  <a:pt x="2827" y="715"/>
                </a:lnTo>
                <a:lnTo>
                  <a:pt x="2845" y="752"/>
                </a:lnTo>
                <a:lnTo>
                  <a:pt x="2860" y="794"/>
                </a:lnTo>
                <a:lnTo>
                  <a:pt x="2873" y="841"/>
                </a:lnTo>
                <a:lnTo>
                  <a:pt x="2883" y="891"/>
                </a:lnTo>
                <a:lnTo>
                  <a:pt x="2891" y="946"/>
                </a:lnTo>
                <a:lnTo>
                  <a:pt x="2896" y="1001"/>
                </a:lnTo>
                <a:lnTo>
                  <a:pt x="2898" y="1060"/>
                </a:lnTo>
                <a:lnTo>
                  <a:pt x="2896" y="1119"/>
                </a:lnTo>
                <a:lnTo>
                  <a:pt x="2891" y="1175"/>
                </a:lnTo>
                <a:lnTo>
                  <a:pt x="2883" y="1229"/>
                </a:lnTo>
                <a:lnTo>
                  <a:pt x="2873" y="1279"/>
                </a:lnTo>
                <a:lnTo>
                  <a:pt x="2860" y="1326"/>
                </a:lnTo>
                <a:lnTo>
                  <a:pt x="2845" y="1368"/>
                </a:lnTo>
                <a:lnTo>
                  <a:pt x="2844" y="1372"/>
                </a:lnTo>
                <a:lnTo>
                  <a:pt x="2885" y="1322"/>
                </a:lnTo>
                <a:lnTo>
                  <a:pt x="2924" y="1269"/>
                </a:lnTo>
                <a:lnTo>
                  <a:pt x="2934" y="1251"/>
                </a:lnTo>
                <a:lnTo>
                  <a:pt x="2942" y="1235"/>
                </a:lnTo>
                <a:lnTo>
                  <a:pt x="2946" y="1221"/>
                </a:lnTo>
                <a:lnTo>
                  <a:pt x="2947" y="1207"/>
                </a:lnTo>
                <a:lnTo>
                  <a:pt x="2946" y="1196"/>
                </a:lnTo>
                <a:lnTo>
                  <a:pt x="2944" y="1184"/>
                </a:lnTo>
                <a:lnTo>
                  <a:pt x="2940" y="1175"/>
                </a:lnTo>
                <a:lnTo>
                  <a:pt x="2993" y="1205"/>
                </a:lnTo>
                <a:lnTo>
                  <a:pt x="3047" y="1238"/>
                </a:lnTo>
                <a:lnTo>
                  <a:pt x="3102" y="1272"/>
                </a:lnTo>
                <a:lnTo>
                  <a:pt x="3154" y="1307"/>
                </a:lnTo>
                <a:lnTo>
                  <a:pt x="3203" y="1341"/>
                </a:lnTo>
                <a:lnTo>
                  <a:pt x="3230" y="1360"/>
                </a:lnTo>
                <a:lnTo>
                  <a:pt x="3252" y="1379"/>
                </a:lnTo>
                <a:lnTo>
                  <a:pt x="3271" y="1396"/>
                </a:lnTo>
                <a:lnTo>
                  <a:pt x="3288" y="1413"/>
                </a:lnTo>
                <a:lnTo>
                  <a:pt x="3301" y="1430"/>
                </a:lnTo>
                <a:lnTo>
                  <a:pt x="3309" y="1447"/>
                </a:lnTo>
                <a:lnTo>
                  <a:pt x="3315" y="1467"/>
                </a:lnTo>
                <a:lnTo>
                  <a:pt x="3316" y="1486"/>
                </a:lnTo>
                <a:lnTo>
                  <a:pt x="3316" y="1486"/>
                </a:lnTo>
                <a:lnTo>
                  <a:pt x="3314" y="1507"/>
                </a:lnTo>
                <a:lnTo>
                  <a:pt x="3309" y="1529"/>
                </a:lnTo>
                <a:lnTo>
                  <a:pt x="3300" y="1555"/>
                </a:lnTo>
                <a:lnTo>
                  <a:pt x="3287" y="1582"/>
                </a:lnTo>
                <a:lnTo>
                  <a:pt x="3270" y="1612"/>
                </a:lnTo>
                <a:lnTo>
                  <a:pt x="3250" y="1646"/>
                </a:lnTo>
                <a:lnTo>
                  <a:pt x="3227" y="1683"/>
                </a:lnTo>
                <a:lnTo>
                  <a:pt x="3191" y="1735"/>
                </a:lnTo>
                <a:lnTo>
                  <a:pt x="3151" y="1784"/>
                </a:lnTo>
                <a:lnTo>
                  <a:pt x="3109" y="1832"/>
                </a:lnTo>
                <a:lnTo>
                  <a:pt x="3062" y="1878"/>
                </a:lnTo>
                <a:lnTo>
                  <a:pt x="3011" y="1923"/>
                </a:lnTo>
                <a:lnTo>
                  <a:pt x="2956" y="1964"/>
                </a:lnTo>
                <a:lnTo>
                  <a:pt x="2896" y="2005"/>
                </a:lnTo>
                <a:lnTo>
                  <a:pt x="2832" y="2043"/>
                </a:lnTo>
                <a:lnTo>
                  <a:pt x="2762" y="2078"/>
                </a:lnTo>
                <a:lnTo>
                  <a:pt x="2728" y="2095"/>
                </a:lnTo>
                <a:lnTo>
                  <a:pt x="2695" y="2108"/>
                </a:lnTo>
                <a:lnTo>
                  <a:pt x="2666" y="2118"/>
                </a:lnTo>
                <a:lnTo>
                  <a:pt x="2637" y="2126"/>
                </a:lnTo>
                <a:lnTo>
                  <a:pt x="2609" y="2131"/>
                </a:lnTo>
                <a:lnTo>
                  <a:pt x="2579" y="2135"/>
                </a:lnTo>
                <a:lnTo>
                  <a:pt x="2549" y="2137"/>
                </a:lnTo>
                <a:lnTo>
                  <a:pt x="2517" y="2138"/>
                </a:lnTo>
                <a:lnTo>
                  <a:pt x="2481" y="2138"/>
                </a:lnTo>
                <a:lnTo>
                  <a:pt x="2441" y="2137"/>
                </a:lnTo>
                <a:lnTo>
                  <a:pt x="2397" y="2135"/>
                </a:lnTo>
                <a:lnTo>
                  <a:pt x="2268" y="2129"/>
                </a:lnTo>
                <a:lnTo>
                  <a:pt x="2139" y="2121"/>
                </a:lnTo>
                <a:lnTo>
                  <a:pt x="2011" y="2111"/>
                </a:lnTo>
                <a:lnTo>
                  <a:pt x="1883" y="2099"/>
                </a:lnTo>
                <a:lnTo>
                  <a:pt x="1756" y="2084"/>
                </a:lnTo>
                <a:lnTo>
                  <a:pt x="1630" y="2069"/>
                </a:lnTo>
                <a:lnTo>
                  <a:pt x="1505" y="2051"/>
                </a:lnTo>
                <a:lnTo>
                  <a:pt x="1381" y="2031"/>
                </a:lnTo>
                <a:lnTo>
                  <a:pt x="1259" y="2009"/>
                </a:lnTo>
                <a:lnTo>
                  <a:pt x="1140" y="1984"/>
                </a:lnTo>
                <a:lnTo>
                  <a:pt x="1023" y="1958"/>
                </a:lnTo>
                <a:lnTo>
                  <a:pt x="908" y="1929"/>
                </a:lnTo>
                <a:lnTo>
                  <a:pt x="796" y="1897"/>
                </a:lnTo>
                <a:lnTo>
                  <a:pt x="688" y="1864"/>
                </a:lnTo>
                <a:lnTo>
                  <a:pt x="582" y="1829"/>
                </a:lnTo>
                <a:lnTo>
                  <a:pt x="481" y="1789"/>
                </a:lnTo>
                <a:lnTo>
                  <a:pt x="383" y="1749"/>
                </a:lnTo>
                <a:lnTo>
                  <a:pt x="290" y="1705"/>
                </a:lnTo>
                <a:lnTo>
                  <a:pt x="201" y="1659"/>
                </a:lnTo>
                <a:lnTo>
                  <a:pt x="117" y="1610"/>
                </a:lnTo>
                <a:lnTo>
                  <a:pt x="104" y="1602"/>
                </a:lnTo>
                <a:lnTo>
                  <a:pt x="91" y="1593"/>
                </a:lnTo>
                <a:lnTo>
                  <a:pt x="76" y="1583"/>
                </a:lnTo>
                <a:lnTo>
                  <a:pt x="62" y="1571"/>
                </a:lnTo>
                <a:lnTo>
                  <a:pt x="47" y="1558"/>
                </a:lnTo>
                <a:lnTo>
                  <a:pt x="34" y="1544"/>
                </a:lnTo>
                <a:lnTo>
                  <a:pt x="22" y="1529"/>
                </a:lnTo>
                <a:lnTo>
                  <a:pt x="13" y="1513"/>
                </a:lnTo>
                <a:lnTo>
                  <a:pt x="5" y="1495"/>
                </a:lnTo>
                <a:lnTo>
                  <a:pt x="1" y="1477"/>
                </a:lnTo>
                <a:lnTo>
                  <a:pt x="0" y="1457"/>
                </a:lnTo>
                <a:lnTo>
                  <a:pt x="3" y="1437"/>
                </a:lnTo>
                <a:lnTo>
                  <a:pt x="11" y="1415"/>
                </a:lnTo>
                <a:lnTo>
                  <a:pt x="24" y="1393"/>
                </a:lnTo>
                <a:lnTo>
                  <a:pt x="42" y="1369"/>
                </a:lnTo>
                <a:lnTo>
                  <a:pt x="66" y="1344"/>
                </a:lnTo>
                <a:lnTo>
                  <a:pt x="69" y="1426"/>
                </a:lnTo>
                <a:lnTo>
                  <a:pt x="72" y="1489"/>
                </a:lnTo>
                <a:lnTo>
                  <a:pt x="128" y="1518"/>
                </a:lnTo>
                <a:lnTo>
                  <a:pt x="213" y="1559"/>
                </a:lnTo>
                <a:lnTo>
                  <a:pt x="302" y="1597"/>
                </a:lnTo>
                <a:lnTo>
                  <a:pt x="394" y="1632"/>
                </a:lnTo>
                <a:lnTo>
                  <a:pt x="489" y="1667"/>
                </a:lnTo>
                <a:lnTo>
                  <a:pt x="588" y="1698"/>
                </a:lnTo>
                <a:lnTo>
                  <a:pt x="689" y="1726"/>
                </a:lnTo>
                <a:lnTo>
                  <a:pt x="792" y="1752"/>
                </a:lnTo>
                <a:lnTo>
                  <a:pt x="897" y="1775"/>
                </a:lnTo>
                <a:lnTo>
                  <a:pt x="1002" y="1795"/>
                </a:lnTo>
                <a:lnTo>
                  <a:pt x="1109" y="1812"/>
                </a:lnTo>
                <a:lnTo>
                  <a:pt x="1216" y="1827"/>
                </a:lnTo>
                <a:lnTo>
                  <a:pt x="1322" y="1839"/>
                </a:lnTo>
                <a:lnTo>
                  <a:pt x="1428" y="1846"/>
                </a:lnTo>
                <a:lnTo>
                  <a:pt x="1533" y="1851"/>
                </a:lnTo>
                <a:lnTo>
                  <a:pt x="1636" y="1853"/>
                </a:lnTo>
                <a:lnTo>
                  <a:pt x="1737" y="1850"/>
                </a:lnTo>
                <a:lnTo>
                  <a:pt x="1836" y="1845"/>
                </a:lnTo>
                <a:lnTo>
                  <a:pt x="1931" y="1836"/>
                </a:lnTo>
                <a:lnTo>
                  <a:pt x="2024" y="1822"/>
                </a:lnTo>
                <a:lnTo>
                  <a:pt x="2113" y="1805"/>
                </a:lnTo>
                <a:lnTo>
                  <a:pt x="2198" y="1784"/>
                </a:lnTo>
                <a:lnTo>
                  <a:pt x="2282" y="1756"/>
                </a:lnTo>
                <a:lnTo>
                  <a:pt x="2364" y="1722"/>
                </a:lnTo>
                <a:lnTo>
                  <a:pt x="2445" y="1682"/>
                </a:lnTo>
                <a:lnTo>
                  <a:pt x="2524" y="1637"/>
                </a:lnTo>
                <a:lnTo>
                  <a:pt x="2599" y="1588"/>
                </a:lnTo>
                <a:lnTo>
                  <a:pt x="2671" y="1534"/>
                </a:lnTo>
                <a:lnTo>
                  <a:pt x="2651" y="1536"/>
                </a:lnTo>
                <a:lnTo>
                  <a:pt x="2620" y="1533"/>
                </a:lnTo>
                <a:lnTo>
                  <a:pt x="2590" y="1524"/>
                </a:lnTo>
                <a:lnTo>
                  <a:pt x="2563" y="1510"/>
                </a:lnTo>
                <a:lnTo>
                  <a:pt x="2504" y="1507"/>
                </a:lnTo>
                <a:lnTo>
                  <a:pt x="2441" y="1547"/>
                </a:lnTo>
                <a:lnTo>
                  <a:pt x="2376" y="1585"/>
                </a:lnTo>
                <a:lnTo>
                  <a:pt x="2311" y="1618"/>
                </a:lnTo>
                <a:lnTo>
                  <a:pt x="2243" y="1648"/>
                </a:lnTo>
                <a:lnTo>
                  <a:pt x="2177" y="1673"/>
                </a:lnTo>
                <a:lnTo>
                  <a:pt x="2108" y="1693"/>
                </a:lnTo>
                <a:lnTo>
                  <a:pt x="2040" y="1707"/>
                </a:lnTo>
                <a:lnTo>
                  <a:pt x="1974" y="1716"/>
                </a:lnTo>
                <a:lnTo>
                  <a:pt x="1939" y="1385"/>
                </a:lnTo>
                <a:lnTo>
                  <a:pt x="1673" y="1376"/>
                </a:lnTo>
                <a:lnTo>
                  <a:pt x="1631" y="1726"/>
                </a:lnTo>
                <a:lnTo>
                  <a:pt x="1489" y="1720"/>
                </a:lnTo>
                <a:lnTo>
                  <a:pt x="1348" y="1710"/>
                </a:lnTo>
                <a:lnTo>
                  <a:pt x="1208" y="1696"/>
                </a:lnTo>
                <a:lnTo>
                  <a:pt x="1070" y="1677"/>
                </a:lnTo>
                <a:lnTo>
                  <a:pt x="1053" y="1332"/>
                </a:lnTo>
                <a:lnTo>
                  <a:pt x="809" y="1301"/>
                </a:lnTo>
                <a:lnTo>
                  <a:pt x="749" y="1615"/>
                </a:lnTo>
                <a:lnTo>
                  <a:pt x="654" y="1591"/>
                </a:lnTo>
                <a:lnTo>
                  <a:pt x="562" y="1566"/>
                </a:lnTo>
                <a:lnTo>
                  <a:pt x="475" y="1539"/>
                </a:lnTo>
                <a:lnTo>
                  <a:pt x="393" y="1511"/>
                </a:lnTo>
                <a:lnTo>
                  <a:pt x="315" y="1482"/>
                </a:lnTo>
                <a:lnTo>
                  <a:pt x="243" y="1451"/>
                </a:lnTo>
                <a:lnTo>
                  <a:pt x="178" y="1420"/>
                </a:lnTo>
                <a:lnTo>
                  <a:pt x="176" y="1328"/>
                </a:lnTo>
                <a:lnTo>
                  <a:pt x="178" y="1239"/>
                </a:lnTo>
                <a:lnTo>
                  <a:pt x="185" y="1153"/>
                </a:lnTo>
                <a:lnTo>
                  <a:pt x="196" y="1071"/>
                </a:lnTo>
                <a:lnTo>
                  <a:pt x="211" y="991"/>
                </a:lnTo>
                <a:lnTo>
                  <a:pt x="230" y="914"/>
                </a:lnTo>
                <a:lnTo>
                  <a:pt x="253" y="841"/>
                </a:lnTo>
                <a:lnTo>
                  <a:pt x="281" y="770"/>
                </a:lnTo>
                <a:lnTo>
                  <a:pt x="312" y="703"/>
                </a:lnTo>
                <a:lnTo>
                  <a:pt x="345" y="638"/>
                </a:lnTo>
                <a:lnTo>
                  <a:pt x="382" y="577"/>
                </a:lnTo>
                <a:lnTo>
                  <a:pt x="423" y="519"/>
                </a:lnTo>
                <a:lnTo>
                  <a:pt x="466" y="463"/>
                </a:lnTo>
                <a:lnTo>
                  <a:pt x="513" y="412"/>
                </a:lnTo>
                <a:lnTo>
                  <a:pt x="561" y="362"/>
                </a:lnTo>
                <a:lnTo>
                  <a:pt x="612" y="317"/>
                </a:lnTo>
                <a:lnTo>
                  <a:pt x="665" y="273"/>
                </a:lnTo>
                <a:lnTo>
                  <a:pt x="720" y="234"/>
                </a:lnTo>
                <a:lnTo>
                  <a:pt x="778" y="197"/>
                </a:lnTo>
                <a:lnTo>
                  <a:pt x="838" y="164"/>
                </a:lnTo>
                <a:lnTo>
                  <a:pt x="898" y="134"/>
                </a:lnTo>
                <a:lnTo>
                  <a:pt x="961" y="106"/>
                </a:lnTo>
                <a:lnTo>
                  <a:pt x="1024" y="82"/>
                </a:lnTo>
                <a:lnTo>
                  <a:pt x="1089" y="61"/>
                </a:lnTo>
                <a:lnTo>
                  <a:pt x="1154" y="43"/>
                </a:lnTo>
                <a:lnTo>
                  <a:pt x="1221" y="29"/>
                </a:lnTo>
                <a:lnTo>
                  <a:pt x="1289" y="16"/>
                </a:lnTo>
                <a:lnTo>
                  <a:pt x="1356" y="8"/>
                </a:lnTo>
                <a:lnTo>
                  <a:pt x="1425" y="2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010918" y="4751916"/>
            <a:ext cx="781493" cy="836084"/>
            <a:chOff x="2136775" y="4718050"/>
            <a:chExt cx="863600" cy="923926"/>
          </a:xfrm>
          <a:solidFill>
            <a:schemeClr val="bg1"/>
          </a:solidFill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136775" y="5624513"/>
              <a:ext cx="33338" cy="174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auto">
            <a:xfrm>
              <a:off x="2511425" y="4919663"/>
              <a:ext cx="161925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422525" y="5143500"/>
              <a:ext cx="339725" cy="198438"/>
            </a:xfrm>
            <a:custGeom>
              <a:avLst/>
              <a:gdLst>
                <a:gd name="T0" fmla="*/ 52 w 89"/>
                <a:gd name="T1" fmla="*/ 52 h 52"/>
                <a:gd name="T2" fmla="*/ 89 w 89"/>
                <a:gd name="T3" fmla="*/ 36 h 52"/>
                <a:gd name="T4" fmla="*/ 87 w 89"/>
                <a:gd name="T5" fmla="*/ 12 h 52"/>
                <a:gd name="T6" fmla="*/ 75 w 89"/>
                <a:gd name="T7" fmla="*/ 0 h 52"/>
                <a:gd name="T8" fmla="*/ 64 w 89"/>
                <a:gd name="T9" fmla="*/ 0 h 52"/>
                <a:gd name="T10" fmla="*/ 26 w 89"/>
                <a:gd name="T11" fmla="*/ 0 h 52"/>
                <a:gd name="T12" fmla="*/ 15 w 89"/>
                <a:gd name="T13" fmla="*/ 0 h 52"/>
                <a:gd name="T14" fmla="*/ 15 w 89"/>
                <a:gd name="T15" fmla="*/ 0 h 52"/>
                <a:gd name="T16" fmla="*/ 2 w 89"/>
                <a:gd name="T17" fmla="*/ 12 h 52"/>
                <a:gd name="T18" fmla="*/ 0 w 89"/>
                <a:gd name="T19" fmla="*/ 37 h 52"/>
                <a:gd name="T20" fmla="*/ 38 w 89"/>
                <a:gd name="T21" fmla="*/ 52 h 52"/>
                <a:gd name="T22" fmla="*/ 52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52" y="52"/>
                  </a:moveTo>
                  <a:cubicBezTo>
                    <a:pt x="66" y="50"/>
                    <a:pt x="79" y="45"/>
                    <a:pt x="89" y="36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75" y="0"/>
                    <a:pt x="70" y="0"/>
                    <a:pt x="64" y="0"/>
                  </a:cubicBezTo>
                  <a:cubicBezTo>
                    <a:pt x="45" y="18"/>
                    <a:pt x="26" y="0"/>
                    <a:pt x="26" y="0"/>
                  </a:cubicBezTo>
                  <a:cubicBezTo>
                    <a:pt x="19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1" y="45"/>
                    <a:pt x="24" y="50"/>
                    <a:pt x="38" y="52"/>
                  </a:cubicBezTo>
                  <a:lnTo>
                    <a:pt x="5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2241550" y="5072063"/>
              <a:ext cx="682625" cy="349250"/>
            </a:xfrm>
            <a:custGeom>
              <a:avLst/>
              <a:gdLst>
                <a:gd name="T0" fmla="*/ 93 w 180"/>
                <a:gd name="T1" fmla="*/ 92 h 92"/>
                <a:gd name="T2" fmla="*/ 0 w 180"/>
                <a:gd name="T3" fmla="*/ 0 h 92"/>
                <a:gd name="T4" fmla="*/ 23 w 180"/>
                <a:gd name="T5" fmla="*/ 0 h 92"/>
                <a:gd name="T6" fmla="*/ 93 w 180"/>
                <a:gd name="T7" fmla="*/ 69 h 92"/>
                <a:gd name="T8" fmla="*/ 159 w 180"/>
                <a:gd name="T9" fmla="*/ 22 h 92"/>
                <a:gd name="T10" fmla="*/ 180 w 180"/>
                <a:gd name="T11" fmla="*/ 29 h 92"/>
                <a:gd name="T12" fmla="*/ 93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93" y="92"/>
                  </a:moveTo>
                  <a:cubicBezTo>
                    <a:pt x="41" y="92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8"/>
                    <a:pt x="54" y="69"/>
                    <a:pt x="93" y="69"/>
                  </a:cubicBezTo>
                  <a:cubicBezTo>
                    <a:pt x="123" y="69"/>
                    <a:pt x="149" y="50"/>
                    <a:pt x="159" y="22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8" y="67"/>
                    <a:pt x="132" y="92"/>
                    <a:pt x="9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184400" y="4987925"/>
              <a:ext cx="201613" cy="103188"/>
            </a:xfrm>
            <a:custGeom>
              <a:avLst/>
              <a:gdLst>
                <a:gd name="T0" fmla="*/ 127 w 127"/>
                <a:gd name="T1" fmla="*/ 65 h 65"/>
                <a:gd name="T2" fmla="*/ 62 w 127"/>
                <a:gd name="T3" fmla="*/ 0 h 65"/>
                <a:gd name="T4" fmla="*/ 0 w 127"/>
                <a:gd name="T5" fmla="*/ 65 h 65"/>
                <a:gd name="T6" fmla="*/ 127 w 12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5">
                  <a:moveTo>
                    <a:pt x="127" y="65"/>
                  </a:moveTo>
                  <a:lnTo>
                    <a:pt x="62" y="0"/>
                  </a:lnTo>
                  <a:lnTo>
                    <a:pt x="0" y="65"/>
                  </a:lnTo>
                  <a:lnTo>
                    <a:pt x="12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260600" y="4718050"/>
              <a:ext cx="682625" cy="354013"/>
            </a:xfrm>
            <a:custGeom>
              <a:avLst/>
              <a:gdLst>
                <a:gd name="T0" fmla="*/ 180 w 180"/>
                <a:gd name="T1" fmla="*/ 93 h 93"/>
                <a:gd name="T2" fmla="*/ 157 w 180"/>
                <a:gd name="T3" fmla="*/ 93 h 93"/>
                <a:gd name="T4" fmla="*/ 88 w 180"/>
                <a:gd name="T5" fmla="*/ 23 h 93"/>
                <a:gd name="T6" fmla="*/ 22 w 180"/>
                <a:gd name="T7" fmla="*/ 71 h 93"/>
                <a:gd name="T8" fmla="*/ 0 w 180"/>
                <a:gd name="T9" fmla="*/ 63 h 93"/>
                <a:gd name="T10" fmla="*/ 88 w 180"/>
                <a:gd name="T11" fmla="*/ 0 h 93"/>
                <a:gd name="T12" fmla="*/ 180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180" y="93"/>
                  </a:moveTo>
                  <a:cubicBezTo>
                    <a:pt x="157" y="93"/>
                    <a:pt x="157" y="93"/>
                    <a:pt x="157" y="93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8" y="23"/>
                    <a:pt x="31" y="42"/>
                    <a:pt x="22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26"/>
                    <a:pt x="48" y="0"/>
                    <a:pt x="88" y="0"/>
                  </a:cubicBezTo>
                  <a:cubicBezTo>
                    <a:pt x="139" y="0"/>
                    <a:pt x="180" y="42"/>
                    <a:pt x="18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2803525" y="5053013"/>
              <a:ext cx="196850" cy="98425"/>
            </a:xfrm>
            <a:custGeom>
              <a:avLst/>
              <a:gdLst>
                <a:gd name="T0" fmla="*/ 0 w 124"/>
                <a:gd name="T1" fmla="*/ 0 h 62"/>
                <a:gd name="T2" fmla="*/ 62 w 124"/>
                <a:gd name="T3" fmla="*/ 62 h 62"/>
                <a:gd name="T4" fmla="*/ 124 w 124"/>
                <a:gd name="T5" fmla="*/ 0 h 62"/>
                <a:gd name="T6" fmla="*/ 0 w 12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2">
                  <a:moveTo>
                    <a:pt x="0" y="0"/>
                  </a:moveTo>
                  <a:lnTo>
                    <a:pt x="62" y="62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47136" y="3959226"/>
            <a:ext cx="657815" cy="561974"/>
            <a:chOff x="1095375" y="3959226"/>
            <a:chExt cx="719138" cy="614363"/>
          </a:xfrm>
          <a:solidFill>
            <a:srgbClr val="FFFFFF"/>
          </a:solidFill>
        </p:grpSpPr>
        <p:sp>
          <p:nvSpPr>
            <p:cNvPr id="49" name="Freeform 63"/>
            <p:cNvSpPr>
              <a:spLocks noEditPoints="1"/>
            </p:cNvSpPr>
            <p:nvPr/>
          </p:nvSpPr>
          <p:spPr bwMode="auto">
            <a:xfrm>
              <a:off x="1095375" y="3959226"/>
              <a:ext cx="673100" cy="614363"/>
            </a:xfrm>
            <a:custGeom>
              <a:avLst/>
              <a:gdLst>
                <a:gd name="T0" fmla="*/ 629 w 908"/>
                <a:gd name="T1" fmla="*/ 246 h 827"/>
                <a:gd name="T2" fmla="*/ 802 w 908"/>
                <a:gd name="T3" fmla="*/ 405 h 827"/>
                <a:gd name="T4" fmla="*/ 813 w 908"/>
                <a:gd name="T5" fmla="*/ 414 h 827"/>
                <a:gd name="T6" fmla="*/ 846 w 908"/>
                <a:gd name="T7" fmla="*/ 444 h 827"/>
                <a:gd name="T8" fmla="*/ 864 w 908"/>
                <a:gd name="T9" fmla="*/ 463 h 827"/>
                <a:gd name="T10" fmla="*/ 843 w 908"/>
                <a:gd name="T11" fmla="*/ 594 h 827"/>
                <a:gd name="T12" fmla="*/ 769 w 908"/>
                <a:gd name="T13" fmla="*/ 692 h 827"/>
                <a:gd name="T14" fmla="*/ 678 w 908"/>
                <a:gd name="T15" fmla="*/ 753 h 827"/>
                <a:gd name="T16" fmla="*/ 553 w 908"/>
                <a:gd name="T17" fmla="*/ 797 h 827"/>
                <a:gd name="T18" fmla="*/ 545 w 908"/>
                <a:gd name="T19" fmla="*/ 792 h 827"/>
                <a:gd name="T20" fmla="*/ 565 w 908"/>
                <a:gd name="T21" fmla="*/ 748 h 827"/>
                <a:gd name="T22" fmla="*/ 606 w 908"/>
                <a:gd name="T23" fmla="*/ 763 h 827"/>
                <a:gd name="T24" fmla="*/ 631 w 908"/>
                <a:gd name="T25" fmla="*/ 745 h 827"/>
                <a:gd name="T26" fmla="*/ 631 w 908"/>
                <a:gd name="T27" fmla="*/ 727 h 827"/>
                <a:gd name="T28" fmla="*/ 569 w 908"/>
                <a:gd name="T29" fmla="*/ 677 h 827"/>
                <a:gd name="T30" fmla="*/ 565 w 908"/>
                <a:gd name="T31" fmla="*/ 643 h 827"/>
                <a:gd name="T32" fmla="*/ 599 w 908"/>
                <a:gd name="T33" fmla="*/ 640 h 827"/>
                <a:gd name="T34" fmla="*/ 667 w 908"/>
                <a:gd name="T35" fmla="*/ 694 h 827"/>
                <a:gd name="T36" fmla="*/ 713 w 908"/>
                <a:gd name="T37" fmla="*/ 702 h 827"/>
                <a:gd name="T38" fmla="*/ 720 w 908"/>
                <a:gd name="T39" fmla="*/ 691 h 827"/>
                <a:gd name="T40" fmla="*/ 718 w 908"/>
                <a:gd name="T41" fmla="*/ 669 h 827"/>
                <a:gd name="T42" fmla="*/ 637 w 908"/>
                <a:gd name="T43" fmla="*/ 606 h 827"/>
                <a:gd name="T44" fmla="*/ 633 w 908"/>
                <a:gd name="T45" fmla="*/ 572 h 827"/>
                <a:gd name="T46" fmla="*/ 667 w 908"/>
                <a:gd name="T47" fmla="*/ 568 h 827"/>
                <a:gd name="T48" fmla="*/ 751 w 908"/>
                <a:gd name="T49" fmla="*/ 634 h 827"/>
                <a:gd name="T50" fmla="*/ 753 w 908"/>
                <a:gd name="T51" fmla="*/ 636 h 827"/>
                <a:gd name="T52" fmla="*/ 781 w 908"/>
                <a:gd name="T53" fmla="*/ 588 h 827"/>
                <a:gd name="T54" fmla="*/ 692 w 908"/>
                <a:gd name="T55" fmla="*/ 522 h 827"/>
                <a:gd name="T56" fmla="*/ 687 w 908"/>
                <a:gd name="T57" fmla="*/ 488 h 827"/>
                <a:gd name="T58" fmla="*/ 721 w 908"/>
                <a:gd name="T59" fmla="*/ 484 h 827"/>
                <a:gd name="T60" fmla="*/ 809 w 908"/>
                <a:gd name="T61" fmla="*/ 550 h 827"/>
                <a:gd name="T62" fmla="*/ 835 w 908"/>
                <a:gd name="T63" fmla="*/ 541 h 827"/>
                <a:gd name="T64" fmla="*/ 830 w 908"/>
                <a:gd name="T65" fmla="*/ 496 h 827"/>
                <a:gd name="T66" fmla="*/ 812 w 908"/>
                <a:gd name="T67" fmla="*/ 477 h 827"/>
                <a:gd name="T68" fmla="*/ 576 w 908"/>
                <a:gd name="T69" fmla="*/ 263 h 827"/>
                <a:gd name="T70" fmla="*/ 582 w 908"/>
                <a:gd name="T71" fmla="*/ 249 h 827"/>
                <a:gd name="T72" fmla="*/ 625 w 908"/>
                <a:gd name="T73" fmla="*/ 247 h 827"/>
                <a:gd name="T74" fmla="*/ 629 w 908"/>
                <a:gd name="T75" fmla="*/ 246 h 827"/>
                <a:gd name="T76" fmla="*/ 108 w 908"/>
                <a:gd name="T77" fmla="*/ 447 h 827"/>
                <a:gd name="T78" fmla="*/ 74 w 908"/>
                <a:gd name="T79" fmla="*/ 330 h 827"/>
                <a:gd name="T80" fmla="*/ 44 w 908"/>
                <a:gd name="T81" fmla="*/ 301 h 827"/>
                <a:gd name="T82" fmla="*/ 0 w 908"/>
                <a:gd name="T83" fmla="*/ 222 h 827"/>
                <a:gd name="T84" fmla="*/ 21 w 908"/>
                <a:gd name="T85" fmla="*/ 170 h 827"/>
                <a:gd name="T86" fmla="*/ 146 w 908"/>
                <a:gd name="T87" fmla="*/ 34 h 827"/>
                <a:gd name="T88" fmla="*/ 251 w 908"/>
                <a:gd name="T89" fmla="*/ 25 h 827"/>
                <a:gd name="T90" fmla="*/ 304 w 908"/>
                <a:gd name="T91" fmla="*/ 58 h 827"/>
                <a:gd name="T92" fmla="*/ 321 w 908"/>
                <a:gd name="T93" fmla="*/ 63 h 827"/>
                <a:gd name="T94" fmla="*/ 441 w 908"/>
                <a:gd name="T95" fmla="*/ 41 h 827"/>
                <a:gd name="T96" fmla="*/ 358 w 908"/>
                <a:gd name="T97" fmla="*/ 104 h 827"/>
                <a:gd name="T98" fmla="*/ 327 w 908"/>
                <a:gd name="T99" fmla="*/ 110 h 827"/>
                <a:gd name="T100" fmla="*/ 246 w 908"/>
                <a:gd name="T101" fmla="*/ 81 h 827"/>
                <a:gd name="T102" fmla="*/ 222 w 908"/>
                <a:gd name="T103" fmla="*/ 63 h 827"/>
                <a:gd name="T104" fmla="*/ 181 w 908"/>
                <a:gd name="T105" fmla="*/ 67 h 827"/>
                <a:gd name="T106" fmla="*/ 56 w 908"/>
                <a:gd name="T107" fmla="*/ 202 h 827"/>
                <a:gd name="T108" fmla="*/ 56 w 908"/>
                <a:gd name="T109" fmla="*/ 243 h 827"/>
                <a:gd name="T110" fmla="*/ 87 w 908"/>
                <a:gd name="T111" fmla="*/ 277 h 827"/>
                <a:gd name="T112" fmla="*/ 122 w 908"/>
                <a:gd name="T113" fmla="*/ 323 h 827"/>
                <a:gd name="T114" fmla="*/ 145 w 908"/>
                <a:gd name="T115" fmla="*/ 416 h 827"/>
                <a:gd name="T116" fmla="*/ 108 w 908"/>
                <a:gd name="T117" fmla="*/ 44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827">
                  <a:moveTo>
                    <a:pt x="629" y="246"/>
                  </a:moveTo>
                  <a:cubicBezTo>
                    <a:pt x="687" y="299"/>
                    <a:pt x="745" y="351"/>
                    <a:pt x="802" y="405"/>
                  </a:cubicBezTo>
                  <a:cubicBezTo>
                    <a:pt x="806" y="409"/>
                    <a:pt x="809" y="412"/>
                    <a:pt x="813" y="414"/>
                  </a:cubicBezTo>
                  <a:cubicBezTo>
                    <a:pt x="846" y="444"/>
                    <a:pt x="846" y="444"/>
                    <a:pt x="846" y="444"/>
                  </a:cubicBezTo>
                  <a:cubicBezTo>
                    <a:pt x="864" y="463"/>
                    <a:pt x="864" y="463"/>
                    <a:pt x="864" y="463"/>
                  </a:cubicBezTo>
                  <a:cubicBezTo>
                    <a:pt x="908" y="508"/>
                    <a:pt x="890" y="574"/>
                    <a:pt x="843" y="594"/>
                  </a:cubicBezTo>
                  <a:cubicBezTo>
                    <a:pt x="862" y="646"/>
                    <a:pt x="821" y="695"/>
                    <a:pt x="769" y="692"/>
                  </a:cubicBezTo>
                  <a:cubicBezTo>
                    <a:pt x="764" y="735"/>
                    <a:pt x="722" y="764"/>
                    <a:pt x="678" y="753"/>
                  </a:cubicBezTo>
                  <a:cubicBezTo>
                    <a:pt x="667" y="807"/>
                    <a:pt x="603" y="827"/>
                    <a:pt x="553" y="797"/>
                  </a:cubicBezTo>
                  <a:cubicBezTo>
                    <a:pt x="545" y="792"/>
                    <a:pt x="545" y="792"/>
                    <a:pt x="545" y="792"/>
                  </a:cubicBezTo>
                  <a:cubicBezTo>
                    <a:pt x="556" y="779"/>
                    <a:pt x="562" y="764"/>
                    <a:pt x="565" y="748"/>
                  </a:cubicBezTo>
                  <a:cubicBezTo>
                    <a:pt x="579" y="756"/>
                    <a:pt x="589" y="764"/>
                    <a:pt x="606" y="763"/>
                  </a:cubicBezTo>
                  <a:cubicBezTo>
                    <a:pt x="617" y="762"/>
                    <a:pt x="628" y="756"/>
                    <a:pt x="631" y="745"/>
                  </a:cubicBezTo>
                  <a:cubicBezTo>
                    <a:pt x="633" y="740"/>
                    <a:pt x="633" y="734"/>
                    <a:pt x="631" y="727"/>
                  </a:cubicBezTo>
                  <a:cubicBezTo>
                    <a:pt x="569" y="677"/>
                    <a:pt x="569" y="677"/>
                    <a:pt x="569" y="677"/>
                  </a:cubicBezTo>
                  <a:cubicBezTo>
                    <a:pt x="559" y="669"/>
                    <a:pt x="557" y="654"/>
                    <a:pt x="565" y="643"/>
                  </a:cubicBezTo>
                  <a:cubicBezTo>
                    <a:pt x="573" y="633"/>
                    <a:pt x="588" y="631"/>
                    <a:pt x="599" y="640"/>
                  </a:cubicBezTo>
                  <a:cubicBezTo>
                    <a:pt x="667" y="694"/>
                    <a:pt x="667" y="694"/>
                    <a:pt x="667" y="694"/>
                  </a:cubicBezTo>
                  <a:cubicBezTo>
                    <a:pt x="683" y="707"/>
                    <a:pt x="700" y="713"/>
                    <a:pt x="713" y="702"/>
                  </a:cubicBezTo>
                  <a:cubicBezTo>
                    <a:pt x="716" y="699"/>
                    <a:pt x="719" y="695"/>
                    <a:pt x="720" y="691"/>
                  </a:cubicBezTo>
                  <a:cubicBezTo>
                    <a:pt x="723" y="685"/>
                    <a:pt x="725" y="675"/>
                    <a:pt x="718" y="669"/>
                  </a:cubicBezTo>
                  <a:cubicBezTo>
                    <a:pt x="637" y="606"/>
                    <a:pt x="637" y="606"/>
                    <a:pt x="637" y="606"/>
                  </a:cubicBezTo>
                  <a:cubicBezTo>
                    <a:pt x="627" y="598"/>
                    <a:pt x="625" y="583"/>
                    <a:pt x="633" y="572"/>
                  </a:cubicBezTo>
                  <a:cubicBezTo>
                    <a:pt x="641" y="562"/>
                    <a:pt x="656" y="560"/>
                    <a:pt x="667" y="568"/>
                  </a:cubicBezTo>
                  <a:cubicBezTo>
                    <a:pt x="751" y="634"/>
                    <a:pt x="751" y="634"/>
                    <a:pt x="751" y="634"/>
                  </a:cubicBezTo>
                  <a:cubicBezTo>
                    <a:pt x="752" y="635"/>
                    <a:pt x="752" y="635"/>
                    <a:pt x="753" y="636"/>
                  </a:cubicBezTo>
                  <a:cubicBezTo>
                    <a:pt x="781" y="661"/>
                    <a:pt x="825" y="625"/>
                    <a:pt x="781" y="588"/>
                  </a:cubicBezTo>
                  <a:cubicBezTo>
                    <a:pt x="692" y="522"/>
                    <a:pt x="692" y="522"/>
                    <a:pt x="692" y="522"/>
                  </a:cubicBezTo>
                  <a:cubicBezTo>
                    <a:pt x="681" y="514"/>
                    <a:pt x="679" y="499"/>
                    <a:pt x="687" y="488"/>
                  </a:cubicBezTo>
                  <a:cubicBezTo>
                    <a:pt x="695" y="478"/>
                    <a:pt x="710" y="476"/>
                    <a:pt x="721" y="484"/>
                  </a:cubicBezTo>
                  <a:cubicBezTo>
                    <a:pt x="809" y="550"/>
                    <a:pt x="809" y="550"/>
                    <a:pt x="809" y="550"/>
                  </a:cubicBezTo>
                  <a:cubicBezTo>
                    <a:pt x="818" y="555"/>
                    <a:pt x="829" y="549"/>
                    <a:pt x="835" y="541"/>
                  </a:cubicBezTo>
                  <a:cubicBezTo>
                    <a:pt x="845" y="527"/>
                    <a:pt x="844" y="510"/>
                    <a:pt x="830" y="496"/>
                  </a:cubicBezTo>
                  <a:cubicBezTo>
                    <a:pt x="812" y="477"/>
                    <a:pt x="812" y="477"/>
                    <a:pt x="812" y="477"/>
                  </a:cubicBezTo>
                  <a:cubicBezTo>
                    <a:pt x="576" y="263"/>
                    <a:pt x="576" y="263"/>
                    <a:pt x="576" y="263"/>
                  </a:cubicBezTo>
                  <a:cubicBezTo>
                    <a:pt x="570" y="258"/>
                    <a:pt x="574" y="249"/>
                    <a:pt x="582" y="249"/>
                  </a:cubicBezTo>
                  <a:cubicBezTo>
                    <a:pt x="596" y="250"/>
                    <a:pt x="611" y="249"/>
                    <a:pt x="625" y="247"/>
                  </a:cubicBezTo>
                  <a:cubicBezTo>
                    <a:pt x="626" y="246"/>
                    <a:pt x="627" y="246"/>
                    <a:pt x="629" y="246"/>
                  </a:cubicBezTo>
                  <a:close/>
                  <a:moveTo>
                    <a:pt x="108" y="447"/>
                  </a:moveTo>
                  <a:cubicBezTo>
                    <a:pt x="84" y="415"/>
                    <a:pt x="80" y="372"/>
                    <a:pt x="74" y="33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21" y="276"/>
                    <a:pt x="0" y="258"/>
                    <a:pt x="0" y="222"/>
                  </a:cubicBezTo>
                  <a:cubicBezTo>
                    <a:pt x="0" y="203"/>
                    <a:pt x="7" y="185"/>
                    <a:pt x="21" y="17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73" y="5"/>
                    <a:pt x="219" y="0"/>
                    <a:pt x="251" y="25"/>
                  </a:cubicBezTo>
                  <a:cubicBezTo>
                    <a:pt x="270" y="39"/>
                    <a:pt x="279" y="48"/>
                    <a:pt x="304" y="58"/>
                  </a:cubicBezTo>
                  <a:cubicBezTo>
                    <a:pt x="312" y="61"/>
                    <a:pt x="318" y="63"/>
                    <a:pt x="321" y="63"/>
                  </a:cubicBezTo>
                  <a:cubicBezTo>
                    <a:pt x="358" y="57"/>
                    <a:pt x="398" y="41"/>
                    <a:pt x="441" y="41"/>
                  </a:cubicBezTo>
                  <a:cubicBezTo>
                    <a:pt x="424" y="53"/>
                    <a:pt x="360" y="103"/>
                    <a:pt x="358" y="104"/>
                  </a:cubicBezTo>
                  <a:cubicBezTo>
                    <a:pt x="347" y="106"/>
                    <a:pt x="337" y="109"/>
                    <a:pt x="327" y="110"/>
                  </a:cubicBezTo>
                  <a:cubicBezTo>
                    <a:pt x="304" y="113"/>
                    <a:pt x="262" y="93"/>
                    <a:pt x="246" y="81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0" y="53"/>
                    <a:pt x="192" y="55"/>
                    <a:pt x="181" y="67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46" y="214"/>
                    <a:pt x="45" y="231"/>
                    <a:pt x="56" y="243"/>
                  </a:cubicBezTo>
                  <a:cubicBezTo>
                    <a:pt x="67" y="255"/>
                    <a:pt x="75" y="265"/>
                    <a:pt x="87" y="277"/>
                  </a:cubicBezTo>
                  <a:cubicBezTo>
                    <a:pt x="101" y="289"/>
                    <a:pt x="119" y="307"/>
                    <a:pt x="122" y="323"/>
                  </a:cubicBezTo>
                  <a:cubicBezTo>
                    <a:pt x="126" y="352"/>
                    <a:pt x="129" y="394"/>
                    <a:pt x="145" y="416"/>
                  </a:cubicBezTo>
                  <a:cubicBezTo>
                    <a:pt x="128" y="424"/>
                    <a:pt x="120" y="433"/>
                    <a:pt x="108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1173163" y="3959226"/>
              <a:ext cx="641350" cy="595313"/>
            </a:xfrm>
            <a:custGeom>
              <a:avLst/>
              <a:gdLst>
                <a:gd name="T0" fmla="*/ 401 w 866"/>
                <a:gd name="T1" fmla="*/ 682 h 802"/>
                <a:gd name="T2" fmla="*/ 329 w 866"/>
                <a:gd name="T3" fmla="*/ 676 h 802"/>
                <a:gd name="T4" fmla="*/ 325 w 866"/>
                <a:gd name="T5" fmla="*/ 676 h 802"/>
                <a:gd name="T6" fmla="*/ 323 w 866"/>
                <a:gd name="T7" fmla="*/ 672 h 802"/>
                <a:gd name="T8" fmla="*/ 303 w 866"/>
                <a:gd name="T9" fmla="*/ 614 h 802"/>
                <a:gd name="T10" fmla="*/ 303 w 866"/>
                <a:gd name="T11" fmla="*/ 614 h 802"/>
                <a:gd name="T12" fmla="*/ 232 w 866"/>
                <a:gd name="T13" fmla="*/ 608 h 802"/>
                <a:gd name="T14" fmla="*/ 228 w 866"/>
                <a:gd name="T15" fmla="*/ 608 h 802"/>
                <a:gd name="T16" fmla="*/ 226 w 866"/>
                <a:gd name="T17" fmla="*/ 604 h 802"/>
                <a:gd name="T18" fmla="*/ 206 w 866"/>
                <a:gd name="T19" fmla="*/ 546 h 802"/>
                <a:gd name="T20" fmla="*/ 206 w 866"/>
                <a:gd name="T21" fmla="*/ 546 h 802"/>
                <a:gd name="T22" fmla="*/ 147 w 866"/>
                <a:gd name="T23" fmla="*/ 535 h 802"/>
                <a:gd name="T24" fmla="*/ 142 w 866"/>
                <a:gd name="T25" fmla="*/ 534 h 802"/>
                <a:gd name="T26" fmla="*/ 142 w 866"/>
                <a:gd name="T27" fmla="*/ 529 h 802"/>
                <a:gd name="T28" fmla="*/ 126 w 866"/>
                <a:gd name="T29" fmla="*/ 458 h 802"/>
                <a:gd name="T30" fmla="*/ 126 w 866"/>
                <a:gd name="T31" fmla="*/ 458 h 802"/>
                <a:gd name="T32" fmla="*/ 39 w 866"/>
                <a:gd name="T33" fmla="*/ 465 h 802"/>
                <a:gd name="T34" fmla="*/ 22 w 866"/>
                <a:gd name="T35" fmla="*/ 485 h 802"/>
                <a:gd name="T36" fmla="*/ 28 w 866"/>
                <a:gd name="T37" fmla="*/ 571 h 802"/>
                <a:gd name="T38" fmla="*/ 28 w 866"/>
                <a:gd name="T39" fmla="*/ 571 h 802"/>
                <a:gd name="T40" fmla="*/ 83 w 866"/>
                <a:gd name="T41" fmla="*/ 584 h 802"/>
                <a:gd name="T42" fmla="*/ 87 w 866"/>
                <a:gd name="T43" fmla="*/ 586 h 802"/>
                <a:gd name="T44" fmla="*/ 87 w 866"/>
                <a:gd name="T45" fmla="*/ 591 h 802"/>
                <a:gd name="T46" fmla="*/ 95 w 866"/>
                <a:gd name="T47" fmla="*/ 674 h 802"/>
                <a:gd name="T48" fmla="*/ 95 w 866"/>
                <a:gd name="T49" fmla="*/ 674 h 802"/>
                <a:gd name="T50" fmla="*/ 178 w 866"/>
                <a:gd name="T51" fmla="*/ 672 h 802"/>
                <a:gd name="T52" fmla="*/ 183 w 866"/>
                <a:gd name="T53" fmla="*/ 671 h 802"/>
                <a:gd name="T54" fmla="*/ 185 w 866"/>
                <a:gd name="T55" fmla="*/ 675 h 802"/>
                <a:gd name="T56" fmla="*/ 206 w 866"/>
                <a:gd name="T57" fmla="*/ 727 h 802"/>
                <a:gd name="T58" fmla="*/ 206 w 866"/>
                <a:gd name="T59" fmla="*/ 727 h 802"/>
                <a:gd name="T60" fmla="*/ 289 w 866"/>
                <a:gd name="T61" fmla="*/ 725 h 802"/>
                <a:gd name="T62" fmla="*/ 293 w 866"/>
                <a:gd name="T63" fmla="*/ 724 h 802"/>
                <a:gd name="T64" fmla="*/ 296 w 866"/>
                <a:gd name="T65" fmla="*/ 728 h 802"/>
                <a:gd name="T66" fmla="*/ 316 w 866"/>
                <a:gd name="T67" fmla="*/ 780 h 802"/>
                <a:gd name="T68" fmla="*/ 402 w 866"/>
                <a:gd name="T69" fmla="*/ 774 h 802"/>
                <a:gd name="T70" fmla="*/ 407 w 866"/>
                <a:gd name="T71" fmla="*/ 769 h 802"/>
                <a:gd name="T72" fmla="*/ 401 w 866"/>
                <a:gd name="T73" fmla="*/ 682 h 802"/>
                <a:gd name="T74" fmla="*/ 565 w 866"/>
                <a:gd name="T75" fmla="*/ 222 h 802"/>
                <a:gd name="T76" fmla="*/ 725 w 866"/>
                <a:gd name="T77" fmla="*/ 375 h 802"/>
                <a:gd name="T78" fmla="*/ 751 w 866"/>
                <a:gd name="T79" fmla="*/ 384 h 802"/>
                <a:gd name="T80" fmla="*/ 775 w 866"/>
                <a:gd name="T81" fmla="*/ 368 h 802"/>
                <a:gd name="T82" fmla="*/ 800 w 866"/>
                <a:gd name="T83" fmla="*/ 294 h 802"/>
                <a:gd name="T84" fmla="*/ 816 w 866"/>
                <a:gd name="T85" fmla="*/ 263 h 802"/>
                <a:gd name="T86" fmla="*/ 844 w 866"/>
                <a:gd name="T87" fmla="*/ 233 h 802"/>
                <a:gd name="T88" fmla="*/ 845 w 866"/>
                <a:gd name="T89" fmla="*/ 151 h 802"/>
                <a:gd name="T90" fmla="*/ 730 w 866"/>
                <a:gd name="T91" fmla="*/ 26 h 802"/>
                <a:gd name="T92" fmla="*/ 648 w 866"/>
                <a:gd name="T93" fmla="*/ 20 h 802"/>
                <a:gd name="T94" fmla="*/ 621 w 866"/>
                <a:gd name="T95" fmla="*/ 41 h 802"/>
                <a:gd name="T96" fmla="*/ 576 w 866"/>
                <a:gd name="T97" fmla="*/ 54 h 802"/>
                <a:gd name="T98" fmla="*/ 490 w 866"/>
                <a:gd name="T99" fmla="*/ 44 h 802"/>
                <a:gd name="T100" fmla="*/ 345 w 866"/>
                <a:gd name="T101" fmla="*/ 83 h 802"/>
                <a:gd name="T102" fmla="*/ 175 w 866"/>
                <a:gd name="T103" fmla="*/ 215 h 802"/>
                <a:gd name="T104" fmla="*/ 255 w 866"/>
                <a:gd name="T105" fmla="*/ 279 h 802"/>
                <a:gd name="T106" fmla="*/ 379 w 866"/>
                <a:gd name="T107" fmla="*/ 202 h 802"/>
                <a:gd name="T108" fmla="*/ 435 w 866"/>
                <a:gd name="T109" fmla="*/ 199 h 802"/>
                <a:gd name="T110" fmla="*/ 513 w 866"/>
                <a:gd name="T111" fmla="*/ 206 h 802"/>
                <a:gd name="T112" fmla="*/ 565 w 866"/>
                <a:gd name="T113" fmla="*/ 22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6" h="802">
                  <a:moveTo>
                    <a:pt x="401" y="682"/>
                  </a:moveTo>
                  <a:cubicBezTo>
                    <a:pt x="380" y="665"/>
                    <a:pt x="351" y="663"/>
                    <a:pt x="329" y="676"/>
                  </a:cubicBezTo>
                  <a:cubicBezTo>
                    <a:pt x="328" y="677"/>
                    <a:pt x="326" y="677"/>
                    <a:pt x="325" y="676"/>
                  </a:cubicBezTo>
                  <a:cubicBezTo>
                    <a:pt x="324" y="675"/>
                    <a:pt x="323" y="674"/>
                    <a:pt x="323" y="672"/>
                  </a:cubicBezTo>
                  <a:cubicBezTo>
                    <a:pt x="327" y="651"/>
                    <a:pt x="320" y="629"/>
                    <a:pt x="303" y="614"/>
                  </a:cubicBezTo>
                  <a:cubicBezTo>
                    <a:pt x="303" y="614"/>
                    <a:pt x="303" y="614"/>
                    <a:pt x="303" y="614"/>
                  </a:cubicBezTo>
                  <a:cubicBezTo>
                    <a:pt x="283" y="597"/>
                    <a:pt x="254" y="595"/>
                    <a:pt x="232" y="608"/>
                  </a:cubicBezTo>
                  <a:cubicBezTo>
                    <a:pt x="231" y="609"/>
                    <a:pt x="229" y="609"/>
                    <a:pt x="228" y="608"/>
                  </a:cubicBezTo>
                  <a:cubicBezTo>
                    <a:pt x="226" y="607"/>
                    <a:pt x="226" y="606"/>
                    <a:pt x="226" y="604"/>
                  </a:cubicBezTo>
                  <a:cubicBezTo>
                    <a:pt x="230" y="583"/>
                    <a:pt x="223" y="561"/>
                    <a:pt x="206" y="546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189" y="532"/>
                    <a:pt x="166" y="528"/>
                    <a:pt x="147" y="535"/>
                  </a:cubicBezTo>
                  <a:cubicBezTo>
                    <a:pt x="145" y="535"/>
                    <a:pt x="143" y="535"/>
                    <a:pt x="142" y="534"/>
                  </a:cubicBezTo>
                  <a:cubicBezTo>
                    <a:pt x="141" y="532"/>
                    <a:pt x="141" y="531"/>
                    <a:pt x="142" y="529"/>
                  </a:cubicBezTo>
                  <a:cubicBezTo>
                    <a:pt x="152" y="505"/>
                    <a:pt x="146" y="476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00" y="436"/>
                    <a:pt x="61" y="439"/>
                    <a:pt x="39" y="465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0" y="511"/>
                    <a:pt x="3" y="549"/>
                    <a:pt x="28" y="571"/>
                  </a:cubicBezTo>
                  <a:cubicBezTo>
                    <a:pt x="28" y="571"/>
                    <a:pt x="28" y="571"/>
                    <a:pt x="28" y="571"/>
                  </a:cubicBezTo>
                  <a:cubicBezTo>
                    <a:pt x="44" y="585"/>
                    <a:pt x="64" y="589"/>
                    <a:pt x="83" y="584"/>
                  </a:cubicBezTo>
                  <a:cubicBezTo>
                    <a:pt x="85" y="584"/>
                    <a:pt x="86" y="585"/>
                    <a:pt x="87" y="586"/>
                  </a:cubicBezTo>
                  <a:cubicBezTo>
                    <a:pt x="88" y="587"/>
                    <a:pt x="88" y="589"/>
                    <a:pt x="87" y="591"/>
                  </a:cubicBezTo>
                  <a:cubicBezTo>
                    <a:pt x="67" y="616"/>
                    <a:pt x="71" y="653"/>
                    <a:pt x="95" y="674"/>
                  </a:cubicBezTo>
                  <a:cubicBezTo>
                    <a:pt x="95" y="674"/>
                    <a:pt x="95" y="674"/>
                    <a:pt x="95" y="674"/>
                  </a:cubicBezTo>
                  <a:cubicBezTo>
                    <a:pt x="120" y="695"/>
                    <a:pt x="156" y="694"/>
                    <a:pt x="178" y="672"/>
                  </a:cubicBezTo>
                  <a:cubicBezTo>
                    <a:pt x="180" y="670"/>
                    <a:pt x="181" y="670"/>
                    <a:pt x="183" y="671"/>
                  </a:cubicBezTo>
                  <a:cubicBezTo>
                    <a:pt x="184" y="672"/>
                    <a:pt x="185" y="673"/>
                    <a:pt x="185" y="675"/>
                  </a:cubicBezTo>
                  <a:cubicBezTo>
                    <a:pt x="183" y="694"/>
                    <a:pt x="190" y="714"/>
                    <a:pt x="206" y="727"/>
                  </a:cubicBezTo>
                  <a:cubicBezTo>
                    <a:pt x="206" y="727"/>
                    <a:pt x="206" y="727"/>
                    <a:pt x="206" y="727"/>
                  </a:cubicBezTo>
                  <a:cubicBezTo>
                    <a:pt x="230" y="748"/>
                    <a:pt x="266" y="747"/>
                    <a:pt x="289" y="725"/>
                  </a:cubicBezTo>
                  <a:cubicBezTo>
                    <a:pt x="290" y="723"/>
                    <a:pt x="292" y="723"/>
                    <a:pt x="293" y="724"/>
                  </a:cubicBezTo>
                  <a:cubicBezTo>
                    <a:pt x="295" y="724"/>
                    <a:pt x="296" y="726"/>
                    <a:pt x="296" y="728"/>
                  </a:cubicBezTo>
                  <a:cubicBezTo>
                    <a:pt x="294" y="747"/>
                    <a:pt x="301" y="767"/>
                    <a:pt x="316" y="780"/>
                  </a:cubicBezTo>
                  <a:cubicBezTo>
                    <a:pt x="342" y="802"/>
                    <a:pt x="381" y="799"/>
                    <a:pt x="402" y="774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429" y="743"/>
                    <a:pt x="426" y="704"/>
                    <a:pt x="401" y="682"/>
                  </a:cubicBezTo>
                  <a:close/>
                  <a:moveTo>
                    <a:pt x="565" y="222"/>
                  </a:moveTo>
                  <a:cubicBezTo>
                    <a:pt x="616" y="271"/>
                    <a:pt x="673" y="326"/>
                    <a:pt x="725" y="375"/>
                  </a:cubicBezTo>
                  <a:cubicBezTo>
                    <a:pt x="732" y="382"/>
                    <a:pt x="741" y="385"/>
                    <a:pt x="751" y="384"/>
                  </a:cubicBezTo>
                  <a:cubicBezTo>
                    <a:pt x="762" y="382"/>
                    <a:pt x="770" y="377"/>
                    <a:pt x="775" y="368"/>
                  </a:cubicBezTo>
                  <a:cubicBezTo>
                    <a:pt x="787" y="346"/>
                    <a:pt x="796" y="321"/>
                    <a:pt x="800" y="294"/>
                  </a:cubicBezTo>
                  <a:cubicBezTo>
                    <a:pt x="803" y="282"/>
                    <a:pt x="807" y="272"/>
                    <a:pt x="816" y="263"/>
                  </a:cubicBezTo>
                  <a:cubicBezTo>
                    <a:pt x="844" y="233"/>
                    <a:pt x="844" y="233"/>
                    <a:pt x="844" y="233"/>
                  </a:cubicBezTo>
                  <a:cubicBezTo>
                    <a:pt x="866" y="210"/>
                    <a:pt x="866" y="174"/>
                    <a:pt x="845" y="151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08" y="3"/>
                    <a:pt x="672" y="0"/>
                    <a:pt x="648" y="20"/>
                  </a:cubicBezTo>
                  <a:cubicBezTo>
                    <a:pt x="621" y="41"/>
                    <a:pt x="621" y="41"/>
                    <a:pt x="621" y="41"/>
                  </a:cubicBezTo>
                  <a:cubicBezTo>
                    <a:pt x="607" y="52"/>
                    <a:pt x="592" y="56"/>
                    <a:pt x="576" y="54"/>
                  </a:cubicBezTo>
                  <a:cubicBezTo>
                    <a:pt x="547" y="51"/>
                    <a:pt x="519" y="47"/>
                    <a:pt x="490" y="44"/>
                  </a:cubicBezTo>
                  <a:cubicBezTo>
                    <a:pt x="436" y="37"/>
                    <a:pt x="388" y="50"/>
                    <a:pt x="345" y="83"/>
                  </a:cubicBezTo>
                  <a:cubicBezTo>
                    <a:pt x="288" y="127"/>
                    <a:pt x="231" y="170"/>
                    <a:pt x="175" y="215"/>
                  </a:cubicBezTo>
                  <a:cubicBezTo>
                    <a:pt x="119" y="259"/>
                    <a:pt x="189" y="320"/>
                    <a:pt x="255" y="279"/>
                  </a:cubicBezTo>
                  <a:cubicBezTo>
                    <a:pt x="379" y="202"/>
                    <a:pt x="379" y="202"/>
                    <a:pt x="379" y="202"/>
                  </a:cubicBezTo>
                  <a:cubicBezTo>
                    <a:pt x="396" y="192"/>
                    <a:pt x="416" y="190"/>
                    <a:pt x="435" y="199"/>
                  </a:cubicBezTo>
                  <a:cubicBezTo>
                    <a:pt x="458" y="209"/>
                    <a:pt x="488" y="211"/>
                    <a:pt x="513" y="206"/>
                  </a:cubicBezTo>
                  <a:cubicBezTo>
                    <a:pt x="532" y="203"/>
                    <a:pt x="550" y="208"/>
                    <a:pt x="565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1555253" y="2358790"/>
            <a:ext cx="285718" cy="709369"/>
            <a:chOff x="1725613" y="2130562"/>
            <a:chExt cx="441192" cy="1095374"/>
          </a:xfrm>
          <a:solidFill>
            <a:srgbClr val="FFFFFF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725613" y="2396214"/>
              <a:ext cx="441192" cy="231714"/>
            </a:xfrm>
            <a:custGeom>
              <a:avLst/>
              <a:gdLst>
                <a:gd name="T0" fmla="*/ 1344 w 1510"/>
                <a:gd name="T1" fmla="*/ 0 h 791"/>
                <a:gd name="T2" fmla="*/ 1371 w 1510"/>
                <a:gd name="T3" fmla="*/ 0 h 791"/>
                <a:gd name="T4" fmla="*/ 1397 w 1510"/>
                <a:gd name="T5" fmla="*/ 5 h 791"/>
                <a:gd name="T6" fmla="*/ 1422 w 1510"/>
                <a:gd name="T7" fmla="*/ 15 h 791"/>
                <a:gd name="T8" fmla="*/ 1444 w 1510"/>
                <a:gd name="T9" fmla="*/ 28 h 791"/>
                <a:gd name="T10" fmla="*/ 1463 w 1510"/>
                <a:gd name="T11" fmla="*/ 45 h 791"/>
                <a:gd name="T12" fmla="*/ 1480 w 1510"/>
                <a:gd name="T13" fmla="*/ 65 h 791"/>
                <a:gd name="T14" fmla="*/ 1492 w 1510"/>
                <a:gd name="T15" fmla="*/ 87 h 791"/>
                <a:gd name="T16" fmla="*/ 1503 w 1510"/>
                <a:gd name="T17" fmla="*/ 109 h 791"/>
                <a:gd name="T18" fmla="*/ 1509 w 1510"/>
                <a:gd name="T19" fmla="*/ 134 h 791"/>
                <a:gd name="T20" fmla="*/ 1510 w 1510"/>
                <a:gd name="T21" fmla="*/ 160 h 791"/>
                <a:gd name="T22" fmla="*/ 1507 w 1510"/>
                <a:gd name="T23" fmla="*/ 186 h 791"/>
                <a:gd name="T24" fmla="*/ 1499 w 1510"/>
                <a:gd name="T25" fmla="*/ 211 h 791"/>
                <a:gd name="T26" fmla="*/ 1488 w 1510"/>
                <a:gd name="T27" fmla="*/ 235 h 791"/>
                <a:gd name="T28" fmla="*/ 1471 w 1510"/>
                <a:gd name="T29" fmla="*/ 258 h 791"/>
                <a:gd name="T30" fmla="*/ 1448 w 1510"/>
                <a:gd name="T31" fmla="*/ 278 h 791"/>
                <a:gd name="T32" fmla="*/ 1402 w 1510"/>
                <a:gd name="T33" fmla="*/ 316 h 791"/>
                <a:gd name="T34" fmla="*/ 1362 w 1510"/>
                <a:gd name="T35" fmla="*/ 356 h 791"/>
                <a:gd name="T36" fmla="*/ 1327 w 1510"/>
                <a:gd name="T37" fmla="*/ 399 h 791"/>
                <a:gd name="T38" fmla="*/ 1296 w 1510"/>
                <a:gd name="T39" fmla="*/ 445 h 791"/>
                <a:gd name="T40" fmla="*/ 1269 w 1510"/>
                <a:gd name="T41" fmla="*/ 493 h 791"/>
                <a:gd name="T42" fmla="*/ 1246 w 1510"/>
                <a:gd name="T43" fmla="*/ 544 h 791"/>
                <a:gd name="T44" fmla="*/ 1226 w 1510"/>
                <a:gd name="T45" fmla="*/ 601 h 791"/>
                <a:gd name="T46" fmla="*/ 1211 w 1510"/>
                <a:gd name="T47" fmla="*/ 662 h 791"/>
                <a:gd name="T48" fmla="*/ 1199 w 1510"/>
                <a:gd name="T49" fmla="*/ 725 h 791"/>
                <a:gd name="T50" fmla="*/ 1191 w 1510"/>
                <a:gd name="T51" fmla="*/ 790 h 791"/>
                <a:gd name="T52" fmla="*/ 880 w 1510"/>
                <a:gd name="T53" fmla="*/ 790 h 791"/>
                <a:gd name="T54" fmla="*/ 886 w 1510"/>
                <a:gd name="T55" fmla="*/ 720 h 791"/>
                <a:gd name="T56" fmla="*/ 896 w 1510"/>
                <a:gd name="T57" fmla="*/ 651 h 791"/>
                <a:gd name="T58" fmla="*/ 910 w 1510"/>
                <a:gd name="T59" fmla="*/ 583 h 791"/>
                <a:gd name="T60" fmla="*/ 928 w 1510"/>
                <a:gd name="T61" fmla="*/ 515 h 791"/>
                <a:gd name="T62" fmla="*/ 950 w 1510"/>
                <a:gd name="T63" fmla="*/ 448 h 791"/>
                <a:gd name="T64" fmla="*/ 977 w 1510"/>
                <a:gd name="T65" fmla="*/ 385 h 791"/>
                <a:gd name="T66" fmla="*/ 459 w 1510"/>
                <a:gd name="T67" fmla="*/ 482 h 791"/>
                <a:gd name="T68" fmla="*/ 493 w 1510"/>
                <a:gd name="T69" fmla="*/ 539 h 791"/>
                <a:gd name="T70" fmla="*/ 525 w 1510"/>
                <a:gd name="T71" fmla="*/ 599 h 791"/>
                <a:gd name="T72" fmla="*/ 552 w 1510"/>
                <a:gd name="T73" fmla="*/ 662 h 791"/>
                <a:gd name="T74" fmla="*/ 575 w 1510"/>
                <a:gd name="T75" fmla="*/ 726 h 791"/>
                <a:gd name="T76" fmla="*/ 593 w 1510"/>
                <a:gd name="T77" fmla="*/ 790 h 791"/>
                <a:gd name="T78" fmla="*/ 268 w 1510"/>
                <a:gd name="T79" fmla="*/ 791 h 791"/>
                <a:gd name="T80" fmla="*/ 245 w 1510"/>
                <a:gd name="T81" fmla="*/ 736 h 791"/>
                <a:gd name="T82" fmla="*/ 219 w 1510"/>
                <a:gd name="T83" fmla="*/ 685 h 791"/>
                <a:gd name="T84" fmla="*/ 187 w 1510"/>
                <a:gd name="T85" fmla="*/ 636 h 791"/>
                <a:gd name="T86" fmla="*/ 151 w 1510"/>
                <a:gd name="T87" fmla="*/ 590 h 791"/>
                <a:gd name="T88" fmla="*/ 110 w 1510"/>
                <a:gd name="T89" fmla="*/ 548 h 791"/>
                <a:gd name="T90" fmla="*/ 66 w 1510"/>
                <a:gd name="T91" fmla="*/ 508 h 791"/>
                <a:gd name="T92" fmla="*/ 42 w 1510"/>
                <a:gd name="T93" fmla="*/ 488 h 791"/>
                <a:gd name="T94" fmla="*/ 25 w 1510"/>
                <a:gd name="T95" fmla="*/ 466 h 791"/>
                <a:gd name="T96" fmla="*/ 11 w 1510"/>
                <a:gd name="T97" fmla="*/ 442 h 791"/>
                <a:gd name="T98" fmla="*/ 3 w 1510"/>
                <a:gd name="T99" fmla="*/ 416 h 791"/>
                <a:gd name="T100" fmla="*/ 0 w 1510"/>
                <a:gd name="T101" fmla="*/ 389 h 791"/>
                <a:gd name="T102" fmla="*/ 1 w 1510"/>
                <a:gd name="T103" fmla="*/ 363 h 791"/>
                <a:gd name="T104" fmla="*/ 7 w 1510"/>
                <a:gd name="T105" fmla="*/ 338 h 791"/>
                <a:gd name="T106" fmla="*/ 16 w 1510"/>
                <a:gd name="T107" fmla="*/ 313 h 791"/>
                <a:gd name="T108" fmla="*/ 31 w 1510"/>
                <a:gd name="T109" fmla="*/ 290 h 791"/>
                <a:gd name="T110" fmla="*/ 49 w 1510"/>
                <a:gd name="T111" fmla="*/ 269 h 791"/>
                <a:gd name="T112" fmla="*/ 71 w 1510"/>
                <a:gd name="T113" fmla="*/ 251 h 791"/>
                <a:gd name="T114" fmla="*/ 97 w 1510"/>
                <a:gd name="T115" fmla="*/ 237 h 791"/>
                <a:gd name="T116" fmla="*/ 128 w 1510"/>
                <a:gd name="T117" fmla="*/ 228 h 791"/>
                <a:gd name="T118" fmla="*/ 1314 w 1510"/>
                <a:gd name="T119" fmla="*/ 4 h 791"/>
                <a:gd name="T120" fmla="*/ 1344 w 1510"/>
                <a:gd name="T1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0" h="791">
                  <a:moveTo>
                    <a:pt x="1344" y="0"/>
                  </a:moveTo>
                  <a:lnTo>
                    <a:pt x="1371" y="0"/>
                  </a:lnTo>
                  <a:lnTo>
                    <a:pt x="1397" y="5"/>
                  </a:lnTo>
                  <a:lnTo>
                    <a:pt x="1422" y="15"/>
                  </a:lnTo>
                  <a:lnTo>
                    <a:pt x="1444" y="28"/>
                  </a:lnTo>
                  <a:lnTo>
                    <a:pt x="1463" y="45"/>
                  </a:lnTo>
                  <a:lnTo>
                    <a:pt x="1480" y="65"/>
                  </a:lnTo>
                  <a:lnTo>
                    <a:pt x="1492" y="87"/>
                  </a:lnTo>
                  <a:lnTo>
                    <a:pt x="1503" y="109"/>
                  </a:lnTo>
                  <a:lnTo>
                    <a:pt x="1509" y="134"/>
                  </a:lnTo>
                  <a:lnTo>
                    <a:pt x="1510" y="160"/>
                  </a:lnTo>
                  <a:lnTo>
                    <a:pt x="1507" y="186"/>
                  </a:lnTo>
                  <a:lnTo>
                    <a:pt x="1499" y="211"/>
                  </a:lnTo>
                  <a:lnTo>
                    <a:pt x="1488" y="235"/>
                  </a:lnTo>
                  <a:lnTo>
                    <a:pt x="1471" y="258"/>
                  </a:lnTo>
                  <a:lnTo>
                    <a:pt x="1448" y="278"/>
                  </a:lnTo>
                  <a:lnTo>
                    <a:pt x="1402" y="316"/>
                  </a:lnTo>
                  <a:lnTo>
                    <a:pt x="1362" y="356"/>
                  </a:lnTo>
                  <a:lnTo>
                    <a:pt x="1327" y="399"/>
                  </a:lnTo>
                  <a:lnTo>
                    <a:pt x="1296" y="445"/>
                  </a:lnTo>
                  <a:lnTo>
                    <a:pt x="1269" y="493"/>
                  </a:lnTo>
                  <a:lnTo>
                    <a:pt x="1246" y="544"/>
                  </a:lnTo>
                  <a:lnTo>
                    <a:pt x="1226" y="601"/>
                  </a:lnTo>
                  <a:lnTo>
                    <a:pt x="1211" y="662"/>
                  </a:lnTo>
                  <a:lnTo>
                    <a:pt x="1199" y="725"/>
                  </a:lnTo>
                  <a:lnTo>
                    <a:pt x="1191" y="790"/>
                  </a:lnTo>
                  <a:lnTo>
                    <a:pt x="880" y="790"/>
                  </a:lnTo>
                  <a:lnTo>
                    <a:pt x="886" y="720"/>
                  </a:lnTo>
                  <a:lnTo>
                    <a:pt x="896" y="651"/>
                  </a:lnTo>
                  <a:lnTo>
                    <a:pt x="910" y="583"/>
                  </a:lnTo>
                  <a:lnTo>
                    <a:pt x="928" y="515"/>
                  </a:lnTo>
                  <a:lnTo>
                    <a:pt x="950" y="448"/>
                  </a:lnTo>
                  <a:lnTo>
                    <a:pt x="977" y="385"/>
                  </a:lnTo>
                  <a:lnTo>
                    <a:pt x="459" y="482"/>
                  </a:lnTo>
                  <a:lnTo>
                    <a:pt x="493" y="539"/>
                  </a:lnTo>
                  <a:lnTo>
                    <a:pt x="525" y="599"/>
                  </a:lnTo>
                  <a:lnTo>
                    <a:pt x="552" y="662"/>
                  </a:lnTo>
                  <a:lnTo>
                    <a:pt x="575" y="726"/>
                  </a:lnTo>
                  <a:lnTo>
                    <a:pt x="593" y="790"/>
                  </a:lnTo>
                  <a:lnTo>
                    <a:pt x="268" y="791"/>
                  </a:lnTo>
                  <a:lnTo>
                    <a:pt x="245" y="736"/>
                  </a:lnTo>
                  <a:lnTo>
                    <a:pt x="219" y="685"/>
                  </a:lnTo>
                  <a:lnTo>
                    <a:pt x="187" y="636"/>
                  </a:lnTo>
                  <a:lnTo>
                    <a:pt x="151" y="590"/>
                  </a:lnTo>
                  <a:lnTo>
                    <a:pt x="110" y="548"/>
                  </a:lnTo>
                  <a:lnTo>
                    <a:pt x="66" y="508"/>
                  </a:lnTo>
                  <a:lnTo>
                    <a:pt x="42" y="488"/>
                  </a:lnTo>
                  <a:lnTo>
                    <a:pt x="25" y="466"/>
                  </a:lnTo>
                  <a:lnTo>
                    <a:pt x="11" y="442"/>
                  </a:lnTo>
                  <a:lnTo>
                    <a:pt x="3" y="416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7" y="338"/>
                  </a:lnTo>
                  <a:lnTo>
                    <a:pt x="16" y="313"/>
                  </a:lnTo>
                  <a:lnTo>
                    <a:pt x="31" y="290"/>
                  </a:lnTo>
                  <a:lnTo>
                    <a:pt x="49" y="269"/>
                  </a:lnTo>
                  <a:lnTo>
                    <a:pt x="71" y="251"/>
                  </a:lnTo>
                  <a:lnTo>
                    <a:pt x="97" y="237"/>
                  </a:lnTo>
                  <a:lnTo>
                    <a:pt x="128" y="228"/>
                  </a:lnTo>
                  <a:lnTo>
                    <a:pt x="1314" y="4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729124" y="2670057"/>
              <a:ext cx="435340" cy="555879"/>
            </a:xfrm>
            <a:custGeom>
              <a:avLst/>
              <a:gdLst>
                <a:gd name="T0" fmla="*/ 1211 w 1487"/>
                <a:gd name="T1" fmla="*/ 0 h 1900"/>
                <a:gd name="T2" fmla="*/ 1250 w 1487"/>
                <a:gd name="T3" fmla="*/ 14 h 1900"/>
                <a:gd name="T4" fmla="*/ 1274 w 1487"/>
                <a:gd name="T5" fmla="*/ 47 h 1900"/>
                <a:gd name="T6" fmla="*/ 1278 w 1487"/>
                <a:gd name="T7" fmla="*/ 103 h 1900"/>
                <a:gd name="T8" fmla="*/ 1394 w 1487"/>
                <a:gd name="T9" fmla="*/ 106 h 1900"/>
                <a:gd name="T10" fmla="*/ 1443 w 1487"/>
                <a:gd name="T11" fmla="*/ 129 h 1900"/>
                <a:gd name="T12" fmla="*/ 1475 w 1487"/>
                <a:gd name="T13" fmla="*/ 170 h 1900"/>
                <a:gd name="T14" fmla="*/ 1487 w 1487"/>
                <a:gd name="T15" fmla="*/ 223 h 1900"/>
                <a:gd name="T16" fmla="*/ 1486 w 1487"/>
                <a:gd name="T17" fmla="*/ 740 h 1900"/>
                <a:gd name="T18" fmla="*/ 1477 w 1487"/>
                <a:gd name="T19" fmla="*/ 789 h 1900"/>
                <a:gd name="T20" fmla="*/ 1453 w 1487"/>
                <a:gd name="T21" fmla="*/ 834 h 1900"/>
                <a:gd name="T22" fmla="*/ 1121 w 1487"/>
                <a:gd name="T23" fmla="*/ 1174 h 1900"/>
                <a:gd name="T24" fmla="*/ 1107 w 1487"/>
                <a:gd name="T25" fmla="*/ 1192 h 1900"/>
                <a:gd name="T26" fmla="*/ 1100 w 1487"/>
                <a:gd name="T27" fmla="*/ 1216 h 1900"/>
                <a:gd name="T28" fmla="*/ 1092 w 1487"/>
                <a:gd name="T29" fmla="*/ 1294 h 1900"/>
                <a:gd name="T30" fmla="*/ 1071 w 1487"/>
                <a:gd name="T31" fmla="*/ 1318 h 1900"/>
                <a:gd name="T32" fmla="*/ 1067 w 1487"/>
                <a:gd name="T33" fmla="*/ 1674 h 1900"/>
                <a:gd name="T34" fmla="*/ 1040 w 1487"/>
                <a:gd name="T35" fmla="*/ 1717 h 1900"/>
                <a:gd name="T36" fmla="*/ 996 w 1487"/>
                <a:gd name="T37" fmla="*/ 1753 h 1900"/>
                <a:gd name="T38" fmla="*/ 936 w 1487"/>
                <a:gd name="T39" fmla="*/ 1836 h 1900"/>
                <a:gd name="T40" fmla="*/ 906 w 1487"/>
                <a:gd name="T41" fmla="*/ 1866 h 1900"/>
                <a:gd name="T42" fmla="*/ 857 w 1487"/>
                <a:gd name="T43" fmla="*/ 1886 h 1900"/>
                <a:gd name="T44" fmla="*/ 795 w 1487"/>
                <a:gd name="T45" fmla="*/ 1898 h 1900"/>
                <a:gd name="T46" fmla="*/ 727 w 1487"/>
                <a:gd name="T47" fmla="*/ 1900 h 1900"/>
                <a:gd name="T48" fmla="*/ 661 w 1487"/>
                <a:gd name="T49" fmla="*/ 1893 h 1900"/>
                <a:gd name="T50" fmla="*/ 605 w 1487"/>
                <a:gd name="T51" fmla="*/ 1877 h 1900"/>
                <a:gd name="T52" fmla="*/ 565 w 1487"/>
                <a:gd name="T53" fmla="*/ 1852 h 1900"/>
                <a:gd name="T54" fmla="*/ 517 w 1487"/>
                <a:gd name="T55" fmla="*/ 1765 h 1900"/>
                <a:gd name="T56" fmla="*/ 469 w 1487"/>
                <a:gd name="T57" fmla="*/ 1737 h 1900"/>
                <a:gd name="T58" fmla="*/ 432 w 1487"/>
                <a:gd name="T59" fmla="*/ 1697 h 1900"/>
                <a:gd name="T60" fmla="*/ 417 w 1487"/>
                <a:gd name="T61" fmla="*/ 1650 h 1900"/>
                <a:gd name="T62" fmla="*/ 404 w 1487"/>
                <a:gd name="T63" fmla="*/ 1307 h 1900"/>
                <a:gd name="T64" fmla="*/ 392 w 1487"/>
                <a:gd name="T65" fmla="*/ 1278 h 1900"/>
                <a:gd name="T66" fmla="*/ 385 w 1487"/>
                <a:gd name="T67" fmla="*/ 1203 h 1900"/>
                <a:gd name="T68" fmla="*/ 375 w 1487"/>
                <a:gd name="T69" fmla="*/ 1183 h 1900"/>
                <a:gd name="T70" fmla="*/ 55 w 1487"/>
                <a:gd name="T71" fmla="*/ 856 h 1900"/>
                <a:gd name="T72" fmla="*/ 21 w 1487"/>
                <a:gd name="T73" fmla="*/ 811 h 1900"/>
                <a:gd name="T74" fmla="*/ 5 w 1487"/>
                <a:gd name="T75" fmla="*/ 765 h 1900"/>
                <a:gd name="T76" fmla="*/ 0 w 1487"/>
                <a:gd name="T77" fmla="*/ 710 h 1900"/>
                <a:gd name="T78" fmla="*/ 4 w 1487"/>
                <a:gd name="T79" fmla="*/ 195 h 1900"/>
                <a:gd name="T80" fmla="*/ 27 w 1487"/>
                <a:gd name="T81" fmla="*/ 148 h 1900"/>
                <a:gd name="T82" fmla="*/ 68 w 1487"/>
                <a:gd name="T83" fmla="*/ 115 h 1900"/>
                <a:gd name="T84" fmla="*/ 121 w 1487"/>
                <a:gd name="T85" fmla="*/ 103 h 1900"/>
                <a:gd name="T86" fmla="*/ 210 w 1487"/>
                <a:gd name="T87" fmla="*/ 67 h 1900"/>
                <a:gd name="T88" fmla="*/ 222 w 1487"/>
                <a:gd name="T89" fmla="*/ 27 h 1900"/>
                <a:gd name="T90" fmla="*/ 256 w 1487"/>
                <a:gd name="T91" fmla="*/ 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7" h="1900">
                  <a:moveTo>
                    <a:pt x="277" y="0"/>
                  </a:moveTo>
                  <a:lnTo>
                    <a:pt x="1211" y="0"/>
                  </a:lnTo>
                  <a:lnTo>
                    <a:pt x="1232" y="3"/>
                  </a:lnTo>
                  <a:lnTo>
                    <a:pt x="1250" y="14"/>
                  </a:lnTo>
                  <a:lnTo>
                    <a:pt x="1265" y="27"/>
                  </a:lnTo>
                  <a:lnTo>
                    <a:pt x="1274" y="47"/>
                  </a:lnTo>
                  <a:lnTo>
                    <a:pt x="1278" y="67"/>
                  </a:lnTo>
                  <a:lnTo>
                    <a:pt x="1278" y="103"/>
                  </a:lnTo>
                  <a:lnTo>
                    <a:pt x="1367" y="103"/>
                  </a:lnTo>
                  <a:lnTo>
                    <a:pt x="1394" y="106"/>
                  </a:lnTo>
                  <a:lnTo>
                    <a:pt x="1420" y="115"/>
                  </a:lnTo>
                  <a:lnTo>
                    <a:pt x="1443" y="129"/>
                  </a:lnTo>
                  <a:lnTo>
                    <a:pt x="1461" y="148"/>
                  </a:lnTo>
                  <a:lnTo>
                    <a:pt x="1475" y="170"/>
                  </a:lnTo>
                  <a:lnTo>
                    <a:pt x="1484" y="195"/>
                  </a:lnTo>
                  <a:lnTo>
                    <a:pt x="1487" y="223"/>
                  </a:lnTo>
                  <a:lnTo>
                    <a:pt x="1487" y="710"/>
                  </a:lnTo>
                  <a:lnTo>
                    <a:pt x="1486" y="740"/>
                  </a:lnTo>
                  <a:lnTo>
                    <a:pt x="1483" y="765"/>
                  </a:lnTo>
                  <a:lnTo>
                    <a:pt x="1477" y="789"/>
                  </a:lnTo>
                  <a:lnTo>
                    <a:pt x="1467" y="811"/>
                  </a:lnTo>
                  <a:lnTo>
                    <a:pt x="1453" y="834"/>
                  </a:lnTo>
                  <a:lnTo>
                    <a:pt x="1432" y="856"/>
                  </a:lnTo>
                  <a:lnTo>
                    <a:pt x="1121" y="1174"/>
                  </a:lnTo>
                  <a:lnTo>
                    <a:pt x="1113" y="1183"/>
                  </a:lnTo>
                  <a:lnTo>
                    <a:pt x="1107" y="1192"/>
                  </a:lnTo>
                  <a:lnTo>
                    <a:pt x="1103" y="1203"/>
                  </a:lnTo>
                  <a:lnTo>
                    <a:pt x="1100" y="1216"/>
                  </a:lnTo>
                  <a:lnTo>
                    <a:pt x="1096" y="1278"/>
                  </a:lnTo>
                  <a:lnTo>
                    <a:pt x="1092" y="1294"/>
                  </a:lnTo>
                  <a:lnTo>
                    <a:pt x="1083" y="1307"/>
                  </a:lnTo>
                  <a:lnTo>
                    <a:pt x="1071" y="1318"/>
                  </a:lnTo>
                  <a:lnTo>
                    <a:pt x="1071" y="1650"/>
                  </a:lnTo>
                  <a:lnTo>
                    <a:pt x="1067" y="1674"/>
                  </a:lnTo>
                  <a:lnTo>
                    <a:pt x="1056" y="1697"/>
                  </a:lnTo>
                  <a:lnTo>
                    <a:pt x="1040" y="1717"/>
                  </a:lnTo>
                  <a:lnTo>
                    <a:pt x="1019" y="1737"/>
                  </a:lnTo>
                  <a:lnTo>
                    <a:pt x="996" y="1753"/>
                  </a:lnTo>
                  <a:lnTo>
                    <a:pt x="971" y="1764"/>
                  </a:lnTo>
                  <a:lnTo>
                    <a:pt x="936" y="1836"/>
                  </a:lnTo>
                  <a:lnTo>
                    <a:pt x="924" y="1852"/>
                  </a:lnTo>
                  <a:lnTo>
                    <a:pt x="906" y="1866"/>
                  </a:lnTo>
                  <a:lnTo>
                    <a:pt x="883" y="1877"/>
                  </a:lnTo>
                  <a:lnTo>
                    <a:pt x="857" y="1886"/>
                  </a:lnTo>
                  <a:lnTo>
                    <a:pt x="827" y="1893"/>
                  </a:lnTo>
                  <a:lnTo>
                    <a:pt x="795" y="1898"/>
                  </a:lnTo>
                  <a:lnTo>
                    <a:pt x="760" y="1900"/>
                  </a:lnTo>
                  <a:lnTo>
                    <a:pt x="727" y="1900"/>
                  </a:lnTo>
                  <a:lnTo>
                    <a:pt x="693" y="1898"/>
                  </a:lnTo>
                  <a:lnTo>
                    <a:pt x="661" y="1893"/>
                  </a:lnTo>
                  <a:lnTo>
                    <a:pt x="631" y="1886"/>
                  </a:lnTo>
                  <a:lnTo>
                    <a:pt x="605" y="1877"/>
                  </a:lnTo>
                  <a:lnTo>
                    <a:pt x="582" y="1866"/>
                  </a:lnTo>
                  <a:lnTo>
                    <a:pt x="565" y="1852"/>
                  </a:lnTo>
                  <a:lnTo>
                    <a:pt x="552" y="1836"/>
                  </a:lnTo>
                  <a:lnTo>
                    <a:pt x="517" y="1765"/>
                  </a:lnTo>
                  <a:lnTo>
                    <a:pt x="491" y="1753"/>
                  </a:lnTo>
                  <a:lnTo>
                    <a:pt x="469" y="1737"/>
                  </a:lnTo>
                  <a:lnTo>
                    <a:pt x="448" y="1718"/>
                  </a:lnTo>
                  <a:lnTo>
                    <a:pt x="432" y="1697"/>
                  </a:lnTo>
                  <a:lnTo>
                    <a:pt x="420" y="1674"/>
                  </a:lnTo>
                  <a:lnTo>
                    <a:pt x="417" y="1650"/>
                  </a:lnTo>
                  <a:lnTo>
                    <a:pt x="417" y="1318"/>
                  </a:lnTo>
                  <a:lnTo>
                    <a:pt x="404" y="1307"/>
                  </a:lnTo>
                  <a:lnTo>
                    <a:pt x="395" y="1294"/>
                  </a:lnTo>
                  <a:lnTo>
                    <a:pt x="392" y="1278"/>
                  </a:lnTo>
                  <a:lnTo>
                    <a:pt x="387" y="1216"/>
                  </a:lnTo>
                  <a:lnTo>
                    <a:pt x="385" y="1203"/>
                  </a:lnTo>
                  <a:lnTo>
                    <a:pt x="380" y="1192"/>
                  </a:lnTo>
                  <a:lnTo>
                    <a:pt x="375" y="1183"/>
                  </a:lnTo>
                  <a:lnTo>
                    <a:pt x="367" y="1174"/>
                  </a:lnTo>
                  <a:lnTo>
                    <a:pt x="55" y="856"/>
                  </a:lnTo>
                  <a:lnTo>
                    <a:pt x="36" y="834"/>
                  </a:lnTo>
                  <a:lnTo>
                    <a:pt x="21" y="811"/>
                  </a:lnTo>
                  <a:lnTo>
                    <a:pt x="11" y="789"/>
                  </a:lnTo>
                  <a:lnTo>
                    <a:pt x="5" y="765"/>
                  </a:lnTo>
                  <a:lnTo>
                    <a:pt x="2" y="740"/>
                  </a:lnTo>
                  <a:lnTo>
                    <a:pt x="0" y="710"/>
                  </a:lnTo>
                  <a:lnTo>
                    <a:pt x="0" y="223"/>
                  </a:lnTo>
                  <a:lnTo>
                    <a:pt x="4" y="195"/>
                  </a:lnTo>
                  <a:lnTo>
                    <a:pt x="13" y="170"/>
                  </a:lnTo>
                  <a:lnTo>
                    <a:pt x="27" y="148"/>
                  </a:lnTo>
                  <a:lnTo>
                    <a:pt x="46" y="129"/>
                  </a:lnTo>
                  <a:lnTo>
                    <a:pt x="68" y="115"/>
                  </a:lnTo>
                  <a:lnTo>
                    <a:pt x="93" y="106"/>
                  </a:lnTo>
                  <a:lnTo>
                    <a:pt x="121" y="103"/>
                  </a:lnTo>
                  <a:lnTo>
                    <a:pt x="210" y="103"/>
                  </a:lnTo>
                  <a:lnTo>
                    <a:pt x="210" y="67"/>
                  </a:lnTo>
                  <a:lnTo>
                    <a:pt x="213" y="47"/>
                  </a:lnTo>
                  <a:lnTo>
                    <a:pt x="222" y="27"/>
                  </a:lnTo>
                  <a:lnTo>
                    <a:pt x="237" y="14"/>
                  </a:lnTo>
                  <a:lnTo>
                    <a:pt x="256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725613" y="2130562"/>
              <a:ext cx="306611" cy="131070"/>
            </a:xfrm>
            <a:custGeom>
              <a:avLst/>
              <a:gdLst>
                <a:gd name="T0" fmla="*/ 895 w 1049"/>
                <a:gd name="T1" fmla="*/ 0 h 449"/>
                <a:gd name="T2" fmla="*/ 926 w 1049"/>
                <a:gd name="T3" fmla="*/ 3 h 449"/>
                <a:gd name="T4" fmla="*/ 955 w 1049"/>
                <a:gd name="T5" fmla="*/ 12 h 449"/>
                <a:gd name="T6" fmla="*/ 981 w 1049"/>
                <a:gd name="T7" fmla="*/ 26 h 449"/>
                <a:gd name="T8" fmla="*/ 1004 w 1049"/>
                <a:gd name="T9" fmla="*/ 46 h 449"/>
                <a:gd name="T10" fmla="*/ 1022 w 1049"/>
                <a:gd name="T11" fmla="*/ 68 h 449"/>
                <a:gd name="T12" fmla="*/ 1037 w 1049"/>
                <a:gd name="T13" fmla="*/ 96 h 449"/>
                <a:gd name="T14" fmla="*/ 1046 w 1049"/>
                <a:gd name="T15" fmla="*/ 127 h 449"/>
                <a:gd name="T16" fmla="*/ 1049 w 1049"/>
                <a:gd name="T17" fmla="*/ 157 h 449"/>
                <a:gd name="T18" fmla="*/ 1045 w 1049"/>
                <a:gd name="T19" fmla="*/ 187 h 449"/>
                <a:gd name="T20" fmla="*/ 1036 w 1049"/>
                <a:gd name="T21" fmla="*/ 217 h 449"/>
                <a:gd name="T22" fmla="*/ 1021 w 1049"/>
                <a:gd name="T23" fmla="*/ 242 h 449"/>
                <a:gd name="T24" fmla="*/ 1002 w 1049"/>
                <a:gd name="T25" fmla="*/ 265 h 449"/>
                <a:gd name="T26" fmla="*/ 979 w 1049"/>
                <a:gd name="T27" fmla="*/ 284 h 449"/>
                <a:gd name="T28" fmla="*/ 951 w 1049"/>
                <a:gd name="T29" fmla="*/ 298 h 449"/>
                <a:gd name="T30" fmla="*/ 922 w 1049"/>
                <a:gd name="T31" fmla="*/ 307 h 449"/>
                <a:gd name="T32" fmla="*/ 184 w 1049"/>
                <a:gd name="T33" fmla="*/ 446 h 449"/>
                <a:gd name="T34" fmla="*/ 152 w 1049"/>
                <a:gd name="T35" fmla="*/ 449 h 449"/>
                <a:gd name="T36" fmla="*/ 123 w 1049"/>
                <a:gd name="T37" fmla="*/ 445 h 449"/>
                <a:gd name="T38" fmla="*/ 94 w 1049"/>
                <a:gd name="T39" fmla="*/ 436 h 449"/>
                <a:gd name="T40" fmla="*/ 68 w 1049"/>
                <a:gd name="T41" fmla="*/ 422 h 449"/>
                <a:gd name="T42" fmla="*/ 45 w 1049"/>
                <a:gd name="T43" fmla="*/ 403 h 449"/>
                <a:gd name="T44" fmla="*/ 25 w 1049"/>
                <a:gd name="T45" fmla="*/ 379 h 449"/>
                <a:gd name="T46" fmla="*/ 12 w 1049"/>
                <a:gd name="T47" fmla="*/ 353 h 449"/>
                <a:gd name="T48" fmla="*/ 2 w 1049"/>
                <a:gd name="T49" fmla="*/ 322 h 449"/>
                <a:gd name="T50" fmla="*/ 0 w 1049"/>
                <a:gd name="T51" fmla="*/ 291 h 449"/>
                <a:gd name="T52" fmla="*/ 4 w 1049"/>
                <a:gd name="T53" fmla="*/ 260 h 449"/>
                <a:gd name="T54" fmla="*/ 13 w 1049"/>
                <a:gd name="T55" fmla="*/ 232 h 449"/>
                <a:gd name="T56" fmla="*/ 26 w 1049"/>
                <a:gd name="T57" fmla="*/ 207 h 449"/>
                <a:gd name="T58" fmla="*/ 46 w 1049"/>
                <a:gd name="T59" fmla="*/ 183 h 449"/>
                <a:gd name="T60" fmla="*/ 69 w 1049"/>
                <a:gd name="T61" fmla="*/ 164 h 449"/>
                <a:gd name="T62" fmla="*/ 96 w 1049"/>
                <a:gd name="T63" fmla="*/ 149 h 449"/>
                <a:gd name="T64" fmla="*/ 127 w 1049"/>
                <a:gd name="T65" fmla="*/ 141 h 449"/>
                <a:gd name="T66" fmla="*/ 864 w 1049"/>
                <a:gd name="T67" fmla="*/ 2 h 449"/>
                <a:gd name="T68" fmla="*/ 895 w 1049"/>
                <a:gd name="T6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9" h="449">
                  <a:moveTo>
                    <a:pt x="895" y="0"/>
                  </a:moveTo>
                  <a:lnTo>
                    <a:pt x="926" y="3"/>
                  </a:lnTo>
                  <a:lnTo>
                    <a:pt x="955" y="12"/>
                  </a:lnTo>
                  <a:lnTo>
                    <a:pt x="981" y="26"/>
                  </a:lnTo>
                  <a:lnTo>
                    <a:pt x="1004" y="46"/>
                  </a:lnTo>
                  <a:lnTo>
                    <a:pt x="1022" y="68"/>
                  </a:lnTo>
                  <a:lnTo>
                    <a:pt x="1037" y="96"/>
                  </a:lnTo>
                  <a:lnTo>
                    <a:pt x="1046" y="127"/>
                  </a:lnTo>
                  <a:lnTo>
                    <a:pt x="1049" y="157"/>
                  </a:lnTo>
                  <a:lnTo>
                    <a:pt x="1045" y="187"/>
                  </a:lnTo>
                  <a:lnTo>
                    <a:pt x="1036" y="217"/>
                  </a:lnTo>
                  <a:lnTo>
                    <a:pt x="1021" y="242"/>
                  </a:lnTo>
                  <a:lnTo>
                    <a:pt x="1002" y="265"/>
                  </a:lnTo>
                  <a:lnTo>
                    <a:pt x="979" y="284"/>
                  </a:lnTo>
                  <a:lnTo>
                    <a:pt x="951" y="298"/>
                  </a:lnTo>
                  <a:lnTo>
                    <a:pt x="922" y="307"/>
                  </a:lnTo>
                  <a:lnTo>
                    <a:pt x="184" y="446"/>
                  </a:lnTo>
                  <a:lnTo>
                    <a:pt x="152" y="449"/>
                  </a:lnTo>
                  <a:lnTo>
                    <a:pt x="123" y="445"/>
                  </a:lnTo>
                  <a:lnTo>
                    <a:pt x="94" y="436"/>
                  </a:lnTo>
                  <a:lnTo>
                    <a:pt x="68" y="422"/>
                  </a:lnTo>
                  <a:lnTo>
                    <a:pt x="45" y="403"/>
                  </a:lnTo>
                  <a:lnTo>
                    <a:pt x="25" y="379"/>
                  </a:lnTo>
                  <a:lnTo>
                    <a:pt x="12" y="353"/>
                  </a:lnTo>
                  <a:lnTo>
                    <a:pt x="2" y="322"/>
                  </a:lnTo>
                  <a:lnTo>
                    <a:pt x="0" y="291"/>
                  </a:lnTo>
                  <a:lnTo>
                    <a:pt x="4" y="260"/>
                  </a:lnTo>
                  <a:lnTo>
                    <a:pt x="13" y="232"/>
                  </a:lnTo>
                  <a:lnTo>
                    <a:pt x="26" y="207"/>
                  </a:lnTo>
                  <a:lnTo>
                    <a:pt x="46" y="183"/>
                  </a:lnTo>
                  <a:lnTo>
                    <a:pt x="69" y="164"/>
                  </a:lnTo>
                  <a:lnTo>
                    <a:pt x="96" y="149"/>
                  </a:lnTo>
                  <a:lnTo>
                    <a:pt x="127" y="141"/>
                  </a:lnTo>
                  <a:lnTo>
                    <a:pt x="864" y="2"/>
                  </a:lnTo>
                  <a:lnTo>
                    <a:pt x="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725613" y="2249930"/>
              <a:ext cx="441192" cy="157987"/>
            </a:xfrm>
            <a:custGeom>
              <a:avLst/>
              <a:gdLst>
                <a:gd name="T0" fmla="*/ 1355 w 1509"/>
                <a:gd name="T1" fmla="*/ 0 h 537"/>
                <a:gd name="T2" fmla="*/ 1386 w 1509"/>
                <a:gd name="T3" fmla="*/ 3 h 537"/>
                <a:gd name="T4" fmla="*/ 1415 w 1509"/>
                <a:gd name="T5" fmla="*/ 12 h 537"/>
                <a:gd name="T6" fmla="*/ 1440 w 1509"/>
                <a:gd name="T7" fmla="*/ 27 h 537"/>
                <a:gd name="T8" fmla="*/ 1463 w 1509"/>
                <a:gd name="T9" fmla="*/ 46 h 537"/>
                <a:gd name="T10" fmla="*/ 1482 w 1509"/>
                <a:gd name="T11" fmla="*/ 70 h 537"/>
                <a:gd name="T12" fmla="*/ 1497 w 1509"/>
                <a:gd name="T13" fmla="*/ 96 h 537"/>
                <a:gd name="T14" fmla="*/ 1505 w 1509"/>
                <a:gd name="T15" fmla="*/ 127 h 537"/>
                <a:gd name="T16" fmla="*/ 1509 w 1509"/>
                <a:gd name="T17" fmla="*/ 157 h 537"/>
                <a:gd name="T18" fmla="*/ 1505 w 1509"/>
                <a:gd name="T19" fmla="*/ 188 h 537"/>
                <a:gd name="T20" fmla="*/ 1495 w 1509"/>
                <a:gd name="T21" fmla="*/ 217 h 537"/>
                <a:gd name="T22" fmla="*/ 1481 w 1509"/>
                <a:gd name="T23" fmla="*/ 243 h 537"/>
                <a:gd name="T24" fmla="*/ 1462 w 1509"/>
                <a:gd name="T25" fmla="*/ 266 h 537"/>
                <a:gd name="T26" fmla="*/ 1439 w 1509"/>
                <a:gd name="T27" fmla="*/ 284 h 537"/>
                <a:gd name="T28" fmla="*/ 1411 w 1509"/>
                <a:gd name="T29" fmla="*/ 299 h 537"/>
                <a:gd name="T30" fmla="*/ 1382 w 1509"/>
                <a:gd name="T31" fmla="*/ 308 h 537"/>
                <a:gd name="T32" fmla="*/ 184 w 1509"/>
                <a:gd name="T33" fmla="*/ 533 h 537"/>
                <a:gd name="T34" fmla="*/ 152 w 1509"/>
                <a:gd name="T35" fmla="*/ 537 h 537"/>
                <a:gd name="T36" fmla="*/ 123 w 1509"/>
                <a:gd name="T37" fmla="*/ 532 h 537"/>
                <a:gd name="T38" fmla="*/ 94 w 1509"/>
                <a:gd name="T39" fmla="*/ 523 h 537"/>
                <a:gd name="T40" fmla="*/ 68 w 1509"/>
                <a:gd name="T41" fmla="*/ 509 h 537"/>
                <a:gd name="T42" fmla="*/ 45 w 1509"/>
                <a:gd name="T43" fmla="*/ 490 h 537"/>
                <a:gd name="T44" fmla="*/ 25 w 1509"/>
                <a:gd name="T45" fmla="*/ 467 h 537"/>
                <a:gd name="T46" fmla="*/ 12 w 1509"/>
                <a:gd name="T47" fmla="*/ 439 h 537"/>
                <a:gd name="T48" fmla="*/ 2 w 1509"/>
                <a:gd name="T49" fmla="*/ 410 h 537"/>
                <a:gd name="T50" fmla="*/ 0 w 1509"/>
                <a:gd name="T51" fmla="*/ 378 h 537"/>
                <a:gd name="T52" fmla="*/ 4 w 1509"/>
                <a:gd name="T53" fmla="*/ 348 h 537"/>
                <a:gd name="T54" fmla="*/ 13 w 1509"/>
                <a:gd name="T55" fmla="*/ 320 h 537"/>
                <a:gd name="T56" fmla="*/ 26 w 1509"/>
                <a:gd name="T57" fmla="*/ 293 h 537"/>
                <a:gd name="T58" fmla="*/ 46 w 1509"/>
                <a:gd name="T59" fmla="*/ 271 h 537"/>
                <a:gd name="T60" fmla="*/ 69 w 1509"/>
                <a:gd name="T61" fmla="*/ 251 h 537"/>
                <a:gd name="T62" fmla="*/ 96 w 1509"/>
                <a:gd name="T63" fmla="*/ 237 h 537"/>
                <a:gd name="T64" fmla="*/ 127 w 1509"/>
                <a:gd name="T65" fmla="*/ 228 h 537"/>
                <a:gd name="T66" fmla="*/ 1324 w 1509"/>
                <a:gd name="T67" fmla="*/ 2 h 537"/>
                <a:gd name="T68" fmla="*/ 1355 w 1509"/>
                <a:gd name="T6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9" h="537">
                  <a:moveTo>
                    <a:pt x="1355" y="0"/>
                  </a:moveTo>
                  <a:lnTo>
                    <a:pt x="1386" y="3"/>
                  </a:lnTo>
                  <a:lnTo>
                    <a:pt x="1415" y="12"/>
                  </a:lnTo>
                  <a:lnTo>
                    <a:pt x="1440" y="27"/>
                  </a:lnTo>
                  <a:lnTo>
                    <a:pt x="1463" y="46"/>
                  </a:lnTo>
                  <a:lnTo>
                    <a:pt x="1482" y="70"/>
                  </a:lnTo>
                  <a:lnTo>
                    <a:pt x="1497" y="96"/>
                  </a:lnTo>
                  <a:lnTo>
                    <a:pt x="1505" y="127"/>
                  </a:lnTo>
                  <a:lnTo>
                    <a:pt x="1509" y="157"/>
                  </a:lnTo>
                  <a:lnTo>
                    <a:pt x="1505" y="188"/>
                  </a:lnTo>
                  <a:lnTo>
                    <a:pt x="1495" y="217"/>
                  </a:lnTo>
                  <a:lnTo>
                    <a:pt x="1481" y="243"/>
                  </a:lnTo>
                  <a:lnTo>
                    <a:pt x="1462" y="266"/>
                  </a:lnTo>
                  <a:lnTo>
                    <a:pt x="1439" y="284"/>
                  </a:lnTo>
                  <a:lnTo>
                    <a:pt x="1411" y="299"/>
                  </a:lnTo>
                  <a:lnTo>
                    <a:pt x="1382" y="308"/>
                  </a:lnTo>
                  <a:lnTo>
                    <a:pt x="184" y="533"/>
                  </a:lnTo>
                  <a:lnTo>
                    <a:pt x="152" y="537"/>
                  </a:lnTo>
                  <a:lnTo>
                    <a:pt x="123" y="532"/>
                  </a:lnTo>
                  <a:lnTo>
                    <a:pt x="94" y="523"/>
                  </a:lnTo>
                  <a:lnTo>
                    <a:pt x="68" y="509"/>
                  </a:lnTo>
                  <a:lnTo>
                    <a:pt x="45" y="490"/>
                  </a:lnTo>
                  <a:lnTo>
                    <a:pt x="25" y="467"/>
                  </a:lnTo>
                  <a:lnTo>
                    <a:pt x="12" y="439"/>
                  </a:lnTo>
                  <a:lnTo>
                    <a:pt x="2" y="410"/>
                  </a:lnTo>
                  <a:lnTo>
                    <a:pt x="0" y="378"/>
                  </a:lnTo>
                  <a:lnTo>
                    <a:pt x="4" y="348"/>
                  </a:lnTo>
                  <a:lnTo>
                    <a:pt x="13" y="320"/>
                  </a:lnTo>
                  <a:lnTo>
                    <a:pt x="26" y="293"/>
                  </a:lnTo>
                  <a:lnTo>
                    <a:pt x="46" y="271"/>
                  </a:lnTo>
                  <a:lnTo>
                    <a:pt x="69" y="251"/>
                  </a:lnTo>
                  <a:lnTo>
                    <a:pt x="96" y="237"/>
                  </a:lnTo>
                  <a:lnTo>
                    <a:pt x="127" y="228"/>
                  </a:lnTo>
                  <a:lnTo>
                    <a:pt x="1324" y="2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77"/>
          <p:cNvSpPr>
            <a:spLocks noEditPoints="1"/>
          </p:cNvSpPr>
          <p:nvPr userDrawn="1"/>
        </p:nvSpPr>
        <p:spPr bwMode="auto">
          <a:xfrm>
            <a:off x="2832241" y="2358791"/>
            <a:ext cx="669784" cy="682492"/>
          </a:xfrm>
          <a:custGeom>
            <a:avLst/>
            <a:gdLst>
              <a:gd name="T0" fmla="*/ 70 w 336"/>
              <a:gd name="T1" fmla="*/ 15 h 343"/>
              <a:gd name="T2" fmla="*/ 300 w 336"/>
              <a:gd name="T3" fmla="*/ 56 h 343"/>
              <a:gd name="T4" fmla="*/ 279 w 336"/>
              <a:gd name="T5" fmla="*/ 209 h 343"/>
              <a:gd name="T6" fmla="*/ 284 w 336"/>
              <a:gd name="T7" fmla="*/ 70 h 343"/>
              <a:gd name="T8" fmla="*/ 251 w 336"/>
              <a:gd name="T9" fmla="*/ 28 h 343"/>
              <a:gd name="T10" fmla="*/ 69 w 336"/>
              <a:gd name="T11" fmla="*/ 64 h 343"/>
              <a:gd name="T12" fmla="*/ 53 w 336"/>
              <a:gd name="T13" fmla="*/ 164 h 343"/>
              <a:gd name="T14" fmla="*/ 41 w 336"/>
              <a:gd name="T15" fmla="*/ 211 h 343"/>
              <a:gd name="T16" fmla="*/ 40 w 336"/>
              <a:gd name="T17" fmla="*/ 222 h 343"/>
              <a:gd name="T18" fmla="*/ 297 w 336"/>
              <a:gd name="T19" fmla="*/ 282 h 343"/>
              <a:gd name="T20" fmla="*/ 40 w 336"/>
              <a:gd name="T21" fmla="*/ 222 h 343"/>
              <a:gd name="T22" fmla="*/ 33 w 336"/>
              <a:gd name="T23" fmla="*/ 242 h 343"/>
              <a:gd name="T24" fmla="*/ 33 w 336"/>
              <a:gd name="T25" fmla="*/ 290 h 343"/>
              <a:gd name="T26" fmla="*/ 65 w 336"/>
              <a:gd name="T27" fmla="*/ 287 h 343"/>
              <a:gd name="T28" fmla="*/ 0 w 336"/>
              <a:gd name="T29" fmla="*/ 303 h 343"/>
              <a:gd name="T30" fmla="*/ 0 w 336"/>
              <a:gd name="T31" fmla="*/ 242 h 343"/>
              <a:gd name="T32" fmla="*/ 318 w 336"/>
              <a:gd name="T33" fmla="*/ 286 h 343"/>
              <a:gd name="T34" fmla="*/ 271 w 336"/>
              <a:gd name="T35" fmla="*/ 303 h 343"/>
              <a:gd name="T36" fmla="*/ 295 w 336"/>
              <a:gd name="T37" fmla="*/ 289 h 343"/>
              <a:gd name="T38" fmla="*/ 304 w 336"/>
              <a:gd name="T39" fmla="*/ 282 h 343"/>
              <a:gd name="T40" fmla="*/ 336 w 336"/>
              <a:gd name="T41" fmla="*/ 242 h 343"/>
              <a:gd name="T42" fmla="*/ 169 w 336"/>
              <a:gd name="T43" fmla="*/ 343 h 343"/>
              <a:gd name="T44" fmla="*/ 99 w 336"/>
              <a:gd name="T45" fmla="*/ 288 h 343"/>
              <a:gd name="T46" fmla="*/ 238 w 336"/>
              <a:gd name="T47" fmla="*/ 288 h 343"/>
              <a:gd name="T48" fmla="*/ 260 w 336"/>
              <a:gd name="T49" fmla="*/ 290 h 343"/>
              <a:gd name="T50" fmla="*/ 75 w 336"/>
              <a:gd name="T51" fmla="*/ 73 h 343"/>
              <a:gd name="T52" fmla="*/ 64 w 336"/>
              <a:gd name="T53" fmla="*/ 164 h 343"/>
              <a:gd name="T54" fmla="*/ 268 w 336"/>
              <a:gd name="T55" fmla="*/ 207 h 343"/>
              <a:gd name="T56" fmla="*/ 273 w 336"/>
              <a:gd name="T57" fmla="*/ 77 h 343"/>
              <a:gd name="T58" fmla="*/ 241 w 336"/>
              <a:gd name="T59" fmla="*/ 38 h 343"/>
              <a:gd name="T60" fmla="*/ 115 w 336"/>
              <a:gd name="T61" fmla="*/ 287 h 343"/>
              <a:gd name="T62" fmla="*/ 222 w 336"/>
              <a:gd name="T63" fmla="*/ 28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ig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7536" y="1040118"/>
            <a:ext cx="9258794" cy="5616714"/>
            <a:chOff x="1246911" y="1241286"/>
            <a:chExt cx="9258794" cy="561671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764889541"/>
                </p:ext>
              </p:extLst>
            </p:nvPr>
          </p:nvGraphicFramePr>
          <p:xfrm>
            <a:off x="1246911" y="1241286"/>
            <a:ext cx="9258794" cy="5616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476995" y="1805044"/>
              <a:ext cx="285007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800" dirty="0"/>
                <a:t>Actions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10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ALIGNMENT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ommitment To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COMMITMENT TO YOU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775" r:id="rId3"/>
    <p:sldLayoutId id="2147483803" r:id="rId4"/>
    <p:sldLayoutId id="2147483824" r:id="rId5"/>
    <p:sldLayoutId id="2147483825" r:id="rId6"/>
    <p:sldLayoutId id="2147483826" r:id="rId7"/>
    <p:sldLayoutId id="2147483795" r:id="rId8"/>
    <p:sldLayoutId id="2147483811" r:id="rId9"/>
    <p:sldLayoutId id="2147483796" r:id="rId10"/>
    <p:sldLayoutId id="2147483797" r:id="rId11"/>
    <p:sldLayoutId id="2147483809" r:id="rId12"/>
    <p:sldLayoutId id="2147483808" r:id="rId13"/>
    <p:sldLayoutId id="2147483804" r:id="rId14"/>
    <p:sldLayoutId id="2147483672" r:id="rId15"/>
    <p:sldLayoutId id="2147483789" r:id="rId16"/>
    <p:sldLayoutId id="2147483805" r:id="rId17"/>
    <p:sldLayoutId id="2147483787" r:id="rId18"/>
    <p:sldLayoutId id="2147483799" r:id="rId19"/>
    <p:sldLayoutId id="2147483788" r:id="rId20"/>
    <p:sldLayoutId id="2147483800" r:id="rId21"/>
    <p:sldLayoutId id="2147483801" r:id="rId22"/>
    <p:sldLayoutId id="2147483779" r:id="rId23"/>
    <p:sldLayoutId id="2147483780" r:id="rId24"/>
    <p:sldLayoutId id="2147483781" r:id="rId25"/>
    <p:sldLayoutId id="2147483783" r:id="rId26"/>
    <p:sldLayoutId id="2147483786" r:id="rId27"/>
    <p:sldLayoutId id="2147483784" r:id="rId28"/>
    <p:sldLayoutId id="2147483662" r:id="rId29"/>
    <p:sldLayoutId id="2147483671" r:id="rId30"/>
    <p:sldLayoutId id="2147483785" r:id="rId31"/>
    <p:sldLayoutId id="2147483670" r:id="rId32"/>
    <p:sldLayoutId id="2147483806" r:id="rId33"/>
    <p:sldLayoutId id="2147483810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21" r:id="rId42"/>
    <p:sldLayoutId id="2147483819" r:id="rId43"/>
    <p:sldLayoutId id="2147483820" r:id="rId44"/>
    <p:sldLayoutId id="2147483822" r:id="rId45"/>
    <p:sldLayoutId id="2147483823" r:id="rId46"/>
    <p:sldLayoutId id="2147483728" r:id="rId47"/>
    <p:sldLayoutId id="2147483742" r:id="rId48"/>
    <p:sldLayoutId id="2147483827" r:id="rId49"/>
    <p:sldLayoutId id="2147483791" r:id="rId50"/>
    <p:sldLayoutId id="2147483727" r:id="rId51"/>
    <p:sldLayoutId id="2147483696" r:id="rId52"/>
    <p:sldLayoutId id="2147483790" r:id="rId53"/>
    <p:sldLayoutId id="2147483654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782" y="4473822"/>
            <a:ext cx="5603966" cy="566928"/>
          </a:xfrm>
        </p:spPr>
        <p:txBody>
          <a:bodyPr>
            <a:noAutofit/>
          </a:bodyPr>
          <a:lstStyle/>
          <a:p>
            <a:r>
              <a:rPr lang="en-US" sz="2800" dirty="0"/>
              <a:t>2017 Attachment O True-up </a:t>
            </a:r>
            <a:br>
              <a:rPr lang="en-US" sz="2800" dirty="0"/>
            </a:br>
            <a:r>
              <a:rPr lang="en-US" sz="2800" dirty="0"/>
              <a:t>customer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45E58-623D-4327-993A-F05C9E64C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August 17, 2018</a:t>
            </a:r>
          </a:p>
        </p:txBody>
      </p:sp>
    </p:spTree>
    <p:extLst>
      <p:ext uri="{BB962C8B-B14F-4D97-AF65-F5344CB8AC3E}">
        <p14:creationId xmlns:p14="http://schemas.microsoft.com/office/powerpoint/2010/main" val="106925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Actual Year Rate Requirements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Rate Base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Operating Expenses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Revenue Requirement and Rate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Network Rate 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2017 Actual year attachment 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94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>
                <a:solidFill>
                  <a:srgbClr val="000C96"/>
                </a:solidFill>
              </a:rPr>
              <a:t>Ex. 2018 Forward Looking Attachment O will be trued-up by June 1, 2019 with a corresponding Customer Meeting to be held by September 1, 2019.</a:t>
            </a:r>
            <a:endParaRPr lang="en-US" sz="1800" dirty="0">
              <a:solidFill>
                <a:srgbClr val="000C96"/>
              </a:solidFill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21785" y="1399032"/>
            <a:ext cx="5432803" cy="4741180"/>
          </a:xfrm>
        </p:spPr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post on OASIS its projected Net Revenue Requirement, including the True-Up Adjustment, and load for the upcoming year with all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C96"/>
                </a:solidFill>
              </a:rPr>
              <a:t>The MISO Transmission Owners will hold a Joint Informational Meeting on </a:t>
            </a:r>
          </a:p>
          <a:p>
            <a:pPr algn="ctr"/>
            <a:r>
              <a:rPr lang="en-US" dirty="0">
                <a:solidFill>
                  <a:srgbClr val="000C96"/>
                </a:solidFill>
              </a:rPr>
              <a:t>Regional Cost Shared Projects by November 1 of each year.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9193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11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A17A451-A199-43BB-A94A-8EEF106C5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470" y="909625"/>
            <a:ext cx="11377060" cy="58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Operating Expenses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615F75-4AFB-46FE-8183-5938A19D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399032"/>
            <a:ext cx="11244166" cy="39466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9B4360-9B65-49B0-89AD-45AF4DE3D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34710"/>
              </p:ext>
            </p:extLst>
          </p:nvPr>
        </p:nvGraphicFramePr>
        <p:xfrm>
          <a:off x="493775" y="1399032"/>
          <a:ext cx="11244166" cy="371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9639329" imgH="3371850" progId="Excel.Sheet.12">
                  <p:embed/>
                </p:oleObj>
              </mc:Choice>
              <mc:Fallback>
                <p:oleObj name="Worksheet" r:id="rId4" imgW="9639329" imgH="337185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39B4360-9B65-49B0-89AD-45AF4DE3D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775" y="1399032"/>
                        <a:ext cx="11244166" cy="3714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17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Revenue requirement and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13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28B4FF9-699E-4D53-936F-E045BE3BB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410" y="755651"/>
            <a:ext cx="11117179" cy="60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2017 Attachment o True-up Calculation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1D883B-E70B-4E8C-AFA9-6BBA6ABDB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9" y="2155095"/>
            <a:ext cx="11752226" cy="31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698198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6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24808"/>
            <a:ext cx="11618013" cy="658368"/>
          </a:xfrm>
        </p:spPr>
        <p:txBody>
          <a:bodyPr>
            <a:noAutofit/>
          </a:bodyPr>
          <a:lstStyle/>
          <a:p>
            <a:r>
              <a:rPr lang="en-US" sz="2400" dirty="0"/>
              <a:t>Total transmission revenue requirement breakdown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772005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084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2017 transmission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6121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48870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 o capital projects: </a:t>
            </a:r>
            <a:br>
              <a:rPr lang="en-US" sz="2400" dirty="0"/>
            </a:br>
            <a:r>
              <a:rPr lang="en-US" sz="2400" dirty="0"/>
              <a:t>transmission line projects &gt; $250k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4C6ED-B286-42E5-A8E6-E5B5CA0C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2" y="1194237"/>
            <a:ext cx="11957616" cy="46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Meeting Purpose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2017 Transmission Projects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Question/Answer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443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457E3-797F-41A9-9576-1C2EBBF4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5" y="36576"/>
            <a:ext cx="10219143" cy="752696"/>
          </a:xfrm>
        </p:spPr>
        <p:txBody>
          <a:bodyPr>
            <a:noAutofit/>
          </a:bodyPr>
          <a:lstStyle/>
          <a:p>
            <a:r>
              <a:rPr lang="en-US" sz="2400" dirty="0"/>
              <a:t>Attachment O Capital Projects: </a:t>
            </a:r>
            <a:br>
              <a:rPr lang="en-US" sz="2400" dirty="0"/>
            </a:br>
            <a:r>
              <a:rPr lang="en-US" sz="2400" dirty="0"/>
              <a:t>Transmission Line projects &gt; $250K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3A893-B907-4870-90B3-E6C4416D2871}"/>
              </a:ext>
            </a:extLst>
          </p:cNvPr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AD2F6F-CCCC-4BBE-A0EA-9DD8B0392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78" y="1542879"/>
            <a:ext cx="11819823" cy="45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065" y="197295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Attachments gg and mm capital projects: </a:t>
            </a:r>
            <a:br>
              <a:rPr lang="en-US" sz="2400" dirty="0"/>
            </a:br>
            <a:r>
              <a:rPr lang="en-US" sz="2400" dirty="0"/>
              <a:t>Total project costs &gt; $250k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20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27875D-27AA-4B0D-9E9E-5EBF51D88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49602"/>
              </p:ext>
            </p:extLst>
          </p:nvPr>
        </p:nvGraphicFramePr>
        <p:xfrm>
          <a:off x="289083" y="1532171"/>
          <a:ext cx="11613833" cy="379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11401403" imgH="3724275" progId="Excel.Sheet.12">
                  <p:embed/>
                </p:oleObj>
              </mc:Choice>
              <mc:Fallback>
                <p:oleObj name="Worksheet" r:id="rId3" imgW="11401403" imgH="3724275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F27875D-27AA-4B0D-9E9E-5EBF51D887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083" y="1532171"/>
                        <a:ext cx="11613833" cy="3793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13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534400" cy="3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please submit via e-mail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Stuart Tommerdahl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000" kern="0" dirty="0">
                <a:ea typeface="ＭＳ Ｐゴシック" pitchFamily="-65" charset="-128"/>
                <a:cs typeface="ＭＳ Ｐゴシック" pitchFamily="-65" charset="-128"/>
              </a:rPr>
              <a:t>Manager – Regulatory Administration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stommerdahl@otpco.com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C96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 Additionally, the questions and answers will be posted on Otter Tail’s OASIS </a:t>
            </a: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website (http://www.oasis.oati.com/OTP/index.html)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3390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C96"/>
                </a:solidFill>
              </a:rPr>
              <a:t>To provide an informational forum regarding Otter Tail’s 2017 Attachment O True-up.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The 2017 Actual Year Attachment O is calculated via the FERC Form 1 Attachment O template under the MISO Tariff utilizing actual data as reported in Otter Tail’s 2017 FERC Form 1.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Any True-up for 2017 will be included in the 2019 FLTY Attachment O Calculation for rates effective January 1, 2019.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63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271" y="2358499"/>
            <a:ext cx="5220743" cy="1316736"/>
          </a:xfrm>
        </p:spPr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417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1919" y="391287"/>
            <a:ext cx="4097067" cy="5816977"/>
          </a:xfrm>
          <a:prstGeom prst="rect">
            <a:avLst/>
          </a:prstGeom>
          <a:solidFill>
            <a:srgbClr val="00499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70,000 Square Miles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131,551 Customers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422 Communities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Avg. population about 400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796 Employees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472 Minnesota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205 North Dakota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119 South Dakota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800 MW owned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245 MW wind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5,940 miles of transmission lines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5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394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774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4719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14029"/>
      </p:ext>
    </p:extLst>
  </p:cSld>
  <p:clrMapOvr>
    <a:masterClrMapping/>
  </p:clrMapOvr>
</p:sld>
</file>

<file path=ppt/theme/theme1.xml><?xml version="1.0" encoding="utf-8"?>
<a:theme xmlns:a="http://schemas.openxmlformats.org/drawingml/2006/main" name="OTPCo PowerPoint Template">
  <a:themeElements>
    <a:clrScheme name="Utility PowerPoint Template Colors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TPCo_PP_Template.potx [Read-Only]" id="{1F8959CA-F14F-4F45-839D-799681911EF2}" vid="{364C9DD3-A63F-4BC9-87AB-63FDBE944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A93238BA5CE46A61BC17313CDEB82" ma:contentTypeVersion="" ma:contentTypeDescription="Create a new document." ma:contentTypeScope="" ma:versionID="d08c83ff010ccac18791f68cc0e3788e">
  <xsd:schema xmlns:xsd="http://www.w3.org/2001/XMLSchema" xmlns:xs="http://www.w3.org/2001/XMLSchema" xmlns:p="http://schemas.microsoft.com/office/2006/metadata/properties" xmlns:ns2="$ListId:Library;" targetNamespace="http://schemas.microsoft.com/office/2006/metadata/properties" ma:root="true" ma:fieldsID="f0a7ed3631af1f39076cc3123727656e" ns2:_="">
    <xsd:import namespace="$ListId:Library;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Library;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$ListId:Library;" xsi:nil="true"/>
  </documentManagement>
</p:properties>
</file>

<file path=customXml/itemProps1.xml><?xml version="1.0" encoding="utf-8"?>
<ds:datastoreItem xmlns:ds="http://schemas.openxmlformats.org/officeDocument/2006/customXml" ds:itemID="{D5D30518-0040-496C-A30B-DFB7CEDFA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60F56-8231-450C-9897-EC3991E58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44FAE5-376F-42CF-9BF2-B70E50757A67}">
  <ds:schemaRefs>
    <ds:schemaRef ds:uri="$ListId:Library;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522</Words>
  <Application>Microsoft Office PowerPoint</Application>
  <PresentationFormat>Widescreen</PresentationFormat>
  <Paragraphs>95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OTPCo PowerPoint Template</vt:lpstr>
      <vt:lpstr>Worksheet</vt:lpstr>
      <vt:lpstr>2017 Attachment O True-up  customer meeting</vt:lpstr>
      <vt:lpstr>Agenda</vt:lpstr>
      <vt:lpstr>Meeting purpose</vt:lpstr>
      <vt:lpstr>Otter tail power company profile</vt:lpstr>
      <vt:lpstr>PowerPoint Presentation</vt:lpstr>
      <vt:lpstr>PowerPoint Presentation</vt:lpstr>
      <vt:lpstr>PowerPoint Presentation</vt:lpstr>
      <vt:lpstr>PowerPoint Presentation</vt:lpstr>
      <vt:lpstr>Attachment o Calculation</vt:lpstr>
      <vt:lpstr>2017 Actual year attachment o</vt:lpstr>
      <vt:lpstr>Rate requirements</vt:lpstr>
      <vt:lpstr>Rate base</vt:lpstr>
      <vt:lpstr>Operating Expenses</vt:lpstr>
      <vt:lpstr>Revenue requirement and rate</vt:lpstr>
      <vt:lpstr>2017 Attachment o True-up Calculation</vt:lpstr>
      <vt:lpstr>Rate summary</vt:lpstr>
      <vt:lpstr>Total transmission revenue requirement breakdown</vt:lpstr>
      <vt:lpstr>2017 transmission projects</vt:lpstr>
      <vt:lpstr>Attachment o capital projects:  transmission line projects &gt; $250k</vt:lpstr>
      <vt:lpstr>Attachment O Capital Projects:  Transmission Line projects &gt; $250K (Continued)</vt:lpstr>
      <vt:lpstr>Attachments gg and mm capital projects:  Total project costs &gt; $250k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Overview - (hidden)</dc:title>
  <dc:creator>Ice, Gina</dc:creator>
  <cp:lastModifiedBy>Ice, Gina</cp:lastModifiedBy>
  <cp:revision>34</cp:revision>
  <cp:lastPrinted>2018-08-07T14:18:31Z</cp:lastPrinted>
  <dcterms:created xsi:type="dcterms:W3CDTF">2017-07-06T15:16:21Z</dcterms:created>
  <dcterms:modified xsi:type="dcterms:W3CDTF">2018-08-16T15:00:16Z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cf245825-0d90-465b-b3fa-9249ef2ee641</vt:lpwstr>
  </property>
  <property fmtid="{D5CDD505-2E9C-101B-9397-08002B2CF9AE}" pid="3" name="ContentTypeId">
    <vt:lpwstr>0x010100D07A93238BA5CE46A61BC17313CDEB82</vt:lpwstr>
  </property>
</Properties>
</file>