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3" r:id="rId5"/>
  </p:sldMasterIdLst>
  <p:notesMasterIdLst>
    <p:notesMasterId r:id="rId27"/>
  </p:notesMasterIdLst>
  <p:handoutMasterIdLst>
    <p:handoutMasterId r:id="rId28"/>
  </p:handoutMasterIdLst>
  <p:sldIdLst>
    <p:sldId id="404" r:id="rId6"/>
    <p:sldId id="374" r:id="rId7"/>
    <p:sldId id="375" r:id="rId8"/>
    <p:sldId id="376" r:id="rId9"/>
    <p:sldId id="402" r:id="rId10"/>
    <p:sldId id="405" r:id="rId11"/>
    <p:sldId id="406" r:id="rId12"/>
    <p:sldId id="407" r:id="rId13"/>
    <p:sldId id="408" r:id="rId14"/>
    <p:sldId id="378" r:id="rId15"/>
    <p:sldId id="409" r:id="rId16"/>
    <p:sldId id="391" r:id="rId17"/>
    <p:sldId id="392" r:id="rId18"/>
    <p:sldId id="393" r:id="rId19"/>
    <p:sldId id="401" r:id="rId20"/>
    <p:sldId id="395" r:id="rId21"/>
    <p:sldId id="410" r:id="rId22"/>
    <p:sldId id="396" r:id="rId23"/>
    <p:sldId id="398" r:id="rId24"/>
    <p:sldId id="389" r:id="rId25"/>
    <p:sldId id="390" r:id="rId26"/>
  </p:sldIdLst>
  <p:sldSz cx="12192000" cy="6858000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Overview" id="{148C0F46-C67F-4F15-BAF0-0DCEC88E3774}">
          <p14:sldIdLst>
            <p14:sldId id="404"/>
            <p14:sldId id="374"/>
            <p14:sldId id="375"/>
            <p14:sldId id="376"/>
            <p14:sldId id="402"/>
            <p14:sldId id="405"/>
            <p14:sldId id="406"/>
            <p14:sldId id="407"/>
            <p14:sldId id="408"/>
            <p14:sldId id="378"/>
            <p14:sldId id="409"/>
            <p14:sldId id="391"/>
            <p14:sldId id="392"/>
            <p14:sldId id="393"/>
            <p14:sldId id="401"/>
            <p14:sldId id="395"/>
            <p14:sldId id="410"/>
            <p14:sldId id="396"/>
            <p14:sldId id="398"/>
            <p14:sldId id="389"/>
            <p14:sldId id="3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000C96"/>
    <a:srgbClr val="FF5400"/>
    <a:srgbClr val="8FCB00"/>
    <a:srgbClr val="00C6A8"/>
    <a:srgbClr val="FFFFFF"/>
    <a:srgbClr val="000000"/>
    <a:srgbClr val="FFB900"/>
    <a:srgbClr val="FDFDFD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89380" autoAdjust="0"/>
  </p:normalViewPr>
  <p:slideViewPr>
    <p:cSldViewPr snapToGrid="0" showGuides="1">
      <p:cViewPr>
        <p:scale>
          <a:sx n="90" d="100"/>
          <a:sy n="90" d="100"/>
        </p:scale>
        <p:origin x="-1146" y="-414"/>
      </p:cViewPr>
      <p:guideLst>
        <p:guide orient="horz" pos="216"/>
        <p:guide pos="3816"/>
      </p:guideLst>
    </p:cSldViewPr>
  </p:slideViewPr>
  <p:outlineViewPr>
    <p:cViewPr>
      <p:scale>
        <a:sx n="33" d="100"/>
        <a:sy n="33" d="100"/>
      </p:scale>
      <p:origin x="0" y="43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43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07811-A016-46AC-89C5-1EF59A18C0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E0A0C-7D4F-4170-A126-21869B0A8356}">
      <dgm:prSet phldrT="[Text]"/>
      <dgm:spPr/>
      <dgm:t>
        <a:bodyPr/>
        <a:lstStyle/>
        <a:p>
          <a:r>
            <a:rPr lang="en-US" dirty="0" smtClean="0"/>
            <a:t>Total Rev. Req. = </a:t>
          </a:r>
          <a:r>
            <a:rPr lang="en-US" b="0" i="0" u="none" strike="noStrike" dirty="0" smtClean="0">
              <a:solidFill>
                <a:schemeClr val="bg1"/>
              </a:solidFill>
              <a:effectLst/>
              <a:latin typeface="+mn-lt"/>
            </a:rPr>
            <a:t>$69,008,580</a:t>
          </a:r>
          <a:endParaRPr lang="en-US" dirty="0">
            <a:solidFill>
              <a:schemeClr val="bg1"/>
            </a:solidFill>
          </a:endParaRPr>
        </a:p>
      </dgm:t>
    </dgm:pt>
    <dgm:pt modelId="{0EA7CB25-D517-4D79-9F64-B522CA228B8E}" type="parTrans" cxnId="{EC4CEB97-0614-4AE8-9C90-C196BC0AE7F6}">
      <dgm:prSet/>
      <dgm:spPr/>
      <dgm:t>
        <a:bodyPr/>
        <a:lstStyle/>
        <a:p>
          <a:endParaRPr lang="en-US"/>
        </a:p>
      </dgm:t>
    </dgm:pt>
    <dgm:pt modelId="{2AFDC9CA-CB9E-445D-A3F9-C58099625356}" type="sibTrans" cxnId="{EC4CEB97-0614-4AE8-9C90-C196BC0AE7F6}">
      <dgm:prSet/>
      <dgm:spPr/>
      <dgm:t>
        <a:bodyPr/>
        <a:lstStyle/>
        <a:p>
          <a:endParaRPr lang="en-US"/>
        </a:p>
      </dgm:t>
    </dgm:pt>
    <dgm:pt modelId="{9ABEADA2-0437-491C-AB47-E7AAE360267C}">
      <dgm:prSet phldrT="[Text]"/>
      <dgm:spPr/>
      <dgm:t>
        <a:bodyPr/>
        <a:lstStyle/>
        <a:p>
          <a:r>
            <a:rPr lang="en-US" dirty="0" smtClean="0"/>
            <a:t>Net Attch. O ATRR = $29,349,109</a:t>
          </a:r>
          <a:endParaRPr lang="en-US" dirty="0">
            <a:solidFill>
              <a:schemeClr val="bg1"/>
            </a:solidFill>
          </a:endParaRPr>
        </a:p>
      </dgm:t>
    </dgm:pt>
    <dgm:pt modelId="{D21D2B9B-B168-4A7C-8278-335355765D8F}" type="parTrans" cxnId="{D44B73A4-C69D-4154-B913-A93B8AE0B6C8}">
      <dgm:prSet/>
      <dgm:spPr/>
      <dgm:t>
        <a:bodyPr/>
        <a:lstStyle/>
        <a:p>
          <a:endParaRPr lang="en-US"/>
        </a:p>
      </dgm:t>
    </dgm:pt>
    <dgm:pt modelId="{621B0322-18B3-4B15-B3AD-8E6C3EDEEE62}" type="sibTrans" cxnId="{D44B73A4-C69D-4154-B913-A93B8AE0B6C8}">
      <dgm:prSet/>
      <dgm:spPr/>
      <dgm:t>
        <a:bodyPr/>
        <a:lstStyle/>
        <a:p>
          <a:endParaRPr lang="en-US"/>
        </a:p>
      </dgm:t>
    </dgm:pt>
    <dgm:pt modelId="{881E20BA-941F-4F88-87D2-244E00F8B1FB}">
      <dgm:prSet phldrT="[Text]"/>
      <dgm:spPr/>
      <dgm:t>
        <a:bodyPr/>
        <a:lstStyle/>
        <a:p>
          <a:r>
            <a:rPr lang="en-US" dirty="0" smtClean="0"/>
            <a:t>Attch. GG Rev. Req. = </a:t>
          </a:r>
          <a:r>
            <a:rPr lang="en-US" b="0" i="0" u="none" strike="noStrike" dirty="0" smtClean="0">
              <a:solidFill>
                <a:schemeClr val="bg1"/>
              </a:solidFill>
              <a:effectLst/>
              <a:latin typeface="+mn-lt"/>
            </a:rPr>
            <a:t>$17,557,871</a:t>
          </a:r>
          <a:endParaRPr lang="en-US" b="0" dirty="0">
            <a:solidFill>
              <a:schemeClr val="bg1"/>
            </a:solidFill>
          </a:endParaRPr>
        </a:p>
      </dgm:t>
    </dgm:pt>
    <dgm:pt modelId="{62C7C6D3-A98F-49A8-A751-71CEC7E759DF}" type="parTrans" cxnId="{76679F68-82A2-436C-8E7F-D98A289FAD5D}">
      <dgm:prSet/>
      <dgm:spPr/>
      <dgm:t>
        <a:bodyPr/>
        <a:lstStyle/>
        <a:p>
          <a:endParaRPr lang="en-US"/>
        </a:p>
      </dgm:t>
    </dgm:pt>
    <dgm:pt modelId="{3049D181-0783-4550-9389-A11DAEEEEF33}" type="sibTrans" cxnId="{76679F68-82A2-436C-8E7F-D98A289FAD5D}">
      <dgm:prSet/>
      <dgm:spPr/>
      <dgm:t>
        <a:bodyPr/>
        <a:lstStyle/>
        <a:p>
          <a:endParaRPr lang="en-US"/>
        </a:p>
      </dgm:t>
    </dgm:pt>
    <dgm:pt modelId="{A8D0F350-7D03-49DC-B7A7-4A4BFCD108BB}">
      <dgm:prSet phldrT="[Text]"/>
      <dgm:spPr/>
      <dgm:t>
        <a:bodyPr/>
        <a:lstStyle/>
        <a:p>
          <a:r>
            <a:rPr lang="en-US" dirty="0" smtClean="0"/>
            <a:t>Attch. MM Rev. Req. = </a:t>
          </a:r>
          <a:r>
            <a:rPr lang="en-US" b="0" i="0" u="none" strike="noStrike" dirty="0" smtClean="0">
              <a:solidFill>
                <a:schemeClr val="bg1"/>
              </a:solidFill>
              <a:effectLst/>
              <a:latin typeface="+mn-lt"/>
            </a:rPr>
            <a:t>$22,101,600</a:t>
          </a:r>
          <a:endParaRPr lang="en-US" dirty="0">
            <a:solidFill>
              <a:schemeClr val="bg1"/>
            </a:solidFill>
          </a:endParaRPr>
        </a:p>
      </dgm:t>
    </dgm:pt>
    <dgm:pt modelId="{3FEC24DA-31C7-4871-B1F0-FAEA36B9B66A}" type="parTrans" cxnId="{C303457B-DC53-4008-A1E7-B297FF1E336E}">
      <dgm:prSet/>
      <dgm:spPr/>
      <dgm:t>
        <a:bodyPr/>
        <a:lstStyle/>
        <a:p>
          <a:endParaRPr lang="en-US"/>
        </a:p>
      </dgm:t>
    </dgm:pt>
    <dgm:pt modelId="{53AA8642-722B-486F-9FE3-3D82C486F125}" type="sibTrans" cxnId="{C303457B-DC53-4008-A1E7-B297FF1E336E}">
      <dgm:prSet/>
      <dgm:spPr/>
      <dgm:t>
        <a:bodyPr/>
        <a:lstStyle/>
        <a:p>
          <a:endParaRPr lang="en-US"/>
        </a:p>
      </dgm:t>
    </dgm:pt>
    <dgm:pt modelId="{A8D930A6-0607-437C-BD16-BC526C751FC9}" type="pres">
      <dgm:prSet presAssocID="{7EC07811-A016-46AC-89C5-1EF59A18C0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50D649-1E37-465E-9F0A-9A8FF39CAF28}" type="pres">
      <dgm:prSet presAssocID="{CD5E0A0C-7D4F-4170-A126-21869B0A8356}" presName="hierRoot1" presStyleCnt="0">
        <dgm:presLayoutVars>
          <dgm:hierBranch val="init"/>
        </dgm:presLayoutVars>
      </dgm:prSet>
      <dgm:spPr/>
    </dgm:pt>
    <dgm:pt modelId="{57566DA2-02CA-4153-9FAD-056F3916B2E4}" type="pres">
      <dgm:prSet presAssocID="{CD5E0A0C-7D4F-4170-A126-21869B0A8356}" presName="rootComposite1" presStyleCnt="0"/>
      <dgm:spPr/>
    </dgm:pt>
    <dgm:pt modelId="{D32CADD1-9AFD-47CE-BCAF-94819CDE935F}" type="pres">
      <dgm:prSet presAssocID="{CD5E0A0C-7D4F-4170-A126-21869B0A835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F2F34-655B-4C07-8E4A-4DDCBF4DCDC6}" type="pres">
      <dgm:prSet presAssocID="{CD5E0A0C-7D4F-4170-A126-21869B0A83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999CD6E-773F-4A5A-B472-396B6C468CAE}" type="pres">
      <dgm:prSet presAssocID="{CD5E0A0C-7D4F-4170-A126-21869B0A8356}" presName="hierChild2" presStyleCnt="0"/>
      <dgm:spPr/>
    </dgm:pt>
    <dgm:pt modelId="{A346D33B-BB8D-4B4A-8556-C5668521C003}" type="pres">
      <dgm:prSet presAssocID="{D21D2B9B-B168-4A7C-8278-335355765D8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36358FB-667A-410E-A64B-817A37389387}" type="pres">
      <dgm:prSet presAssocID="{9ABEADA2-0437-491C-AB47-E7AAE360267C}" presName="hierRoot2" presStyleCnt="0">
        <dgm:presLayoutVars>
          <dgm:hierBranch val="init"/>
        </dgm:presLayoutVars>
      </dgm:prSet>
      <dgm:spPr/>
    </dgm:pt>
    <dgm:pt modelId="{F3DB827A-B384-4DDD-81E5-BAEEEDA033D9}" type="pres">
      <dgm:prSet presAssocID="{9ABEADA2-0437-491C-AB47-E7AAE360267C}" presName="rootComposite" presStyleCnt="0"/>
      <dgm:spPr/>
    </dgm:pt>
    <dgm:pt modelId="{A247C02D-D461-4A93-AD30-81F30D5E471F}" type="pres">
      <dgm:prSet presAssocID="{9ABEADA2-0437-491C-AB47-E7AAE360267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6A8F9-DADB-41D8-8A05-4D6E7D17C6FD}" type="pres">
      <dgm:prSet presAssocID="{9ABEADA2-0437-491C-AB47-E7AAE360267C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1D650B-148E-4B36-ABFE-E31B5BE15462}" type="pres">
      <dgm:prSet presAssocID="{9ABEADA2-0437-491C-AB47-E7AAE360267C}" presName="hierChild4" presStyleCnt="0"/>
      <dgm:spPr/>
    </dgm:pt>
    <dgm:pt modelId="{1357B2F8-3B9F-407D-936E-52AA4D58B1B2}" type="pres">
      <dgm:prSet presAssocID="{9ABEADA2-0437-491C-AB47-E7AAE360267C}" presName="hierChild5" presStyleCnt="0"/>
      <dgm:spPr/>
    </dgm:pt>
    <dgm:pt modelId="{A30A3815-E9C0-49D6-9E17-D2F6F6774984}" type="pres">
      <dgm:prSet presAssocID="{62C7C6D3-A98F-49A8-A751-71CEC7E759D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ED7745A-5381-4C58-9BD2-705CDF0B78E8}" type="pres">
      <dgm:prSet presAssocID="{881E20BA-941F-4F88-87D2-244E00F8B1FB}" presName="hierRoot2" presStyleCnt="0">
        <dgm:presLayoutVars>
          <dgm:hierBranch val="init"/>
        </dgm:presLayoutVars>
      </dgm:prSet>
      <dgm:spPr/>
    </dgm:pt>
    <dgm:pt modelId="{B810209A-89E8-42D6-B498-77370877BFB8}" type="pres">
      <dgm:prSet presAssocID="{881E20BA-941F-4F88-87D2-244E00F8B1FB}" presName="rootComposite" presStyleCnt="0"/>
      <dgm:spPr/>
    </dgm:pt>
    <dgm:pt modelId="{F2C913B1-62FF-4B1F-A4BB-71279A4E0289}" type="pres">
      <dgm:prSet presAssocID="{881E20BA-941F-4F88-87D2-244E00F8B1F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8F4FD-1482-42BC-92A9-CA2A0FC6DB22}" type="pres">
      <dgm:prSet presAssocID="{881E20BA-941F-4F88-87D2-244E00F8B1FB}" presName="rootConnector" presStyleLbl="node2" presStyleIdx="1" presStyleCnt="3"/>
      <dgm:spPr/>
      <dgm:t>
        <a:bodyPr/>
        <a:lstStyle/>
        <a:p>
          <a:endParaRPr lang="en-US"/>
        </a:p>
      </dgm:t>
    </dgm:pt>
    <dgm:pt modelId="{D5A75DC0-F343-4E56-9FFD-CA259BFD59D7}" type="pres">
      <dgm:prSet presAssocID="{881E20BA-941F-4F88-87D2-244E00F8B1FB}" presName="hierChild4" presStyleCnt="0"/>
      <dgm:spPr/>
    </dgm:pt>
    <dgm:pt modelId="{714F6725-0917-4F1C-AC55-7A7086936139}" type="pres">
      <dgm:prSet presAssocID="{881E20BA-941F-4F88-87D2-244E00F8B1FB}" presName="hierChild5" presStyleCnt="0"/>
      <dgm:spPr/>
    </dgm:pt>
    <dgm:pt modelId="{5EAA75F4-24E9-48C0-B49E-2BE11FF32FE3}" type="pres">
      <dgm:prSet presAssocID="{3FEC24DA-31C7-4871-B1F0-FAEA36B9B66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33E1038-8392-497A-98D3-401ACA5CBC2D}" type="pres">
      <dgm:prSet presAssocID="{A8D0F350-7D03-49DC-B7A7-4A4BFCD108BB}" presName="hierRoot2" presStyleCnt="0">
        <dgm:presLayoutVars>
          <dgm:hierBranch val="init"/>
        </dgm:presLayoutVars>
      </dgm:prSet>
      <dgm:spPr/>
    </dgm:pt>
    <dgm:pt modelId="{58C581CA-1462-468F-84C8-39A8424C8304}" type="pres">
      <dgm:prSet presAssocID="{A8D0F350-7D03-49DC-B7A7-4A4BFCD108BB}" presName="rootComposite" presStyleCnt="0"/>
      <dgm:spPr/>
    </dgm:pt>
    <dgm:pt modelId="{71554737-6F8A-4F73-80F2-AF8D93BF52A6}" type="pres">
      <dgm:prSet presAssocID="{A8D0F350-7D03-49DC-B7A7-4A4BFCD108B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50084D-A728-4D6C-AEDF-DBF8B1D3368B}" type="pres">
      <dgm:prSet presAssocID="{A8D0F350-7D03-49DC-B7A7-4A4BFCD108BB}" presName="rootConnector" presStyleLbl="node2" presStyleIdx="2" presStyleCnt="3"/>
      <dgm:spPr/>
      <dgm:t>
        <a:bodyPr/>
        <a:lstStyle/>
        <a:p>
          <a:endParaRPr lang="en-US"/>
        </a:p>
      </dgm:t>
    </dgm:pt>
    <dgm:pt modelId="{629F6281-CD25-4EBE-9C56-FDD3CC948826}" type="pres">
      <dgm:prSet presAssocID="{A8D0F350-7D03-49DC-B7A7-4A4BFCD108BB}" presName="hierChild4" presStyleCnt="0"/>
      <dgm:spPr/>
    </dgm:pt>
    <dgm:pt modelId="{67AD8E5B-A063-408D-B51B-E551313C1701}" type="pres">
      <dgm:prSet presAssocID="{A8D0F350-7D03-49DC-B7A7-4A4BFCD108BB}" presName="hierChild5" presStyleCnt="0"/>
      <dgm:spPr/>
    </dgm:pt>
    <dgm:pt modelId="{029A46E8-7BA4-4A01-B3AE-6B130A0E3C24}" type="pres">
      <dgm:prSet presAssocID="{CD5E0A0C-7D4F-4170-A126-21869B0A8356}" presName="hierChild3" presStyleCnt="0"/>
      <dgm:spPr/>
    </dgm:pt>
  </dgm:ptLst>
  <dgm:cxnLst>
    <dgm:cxn modelId="{798D1339-C95D-4B62-B860-826ACEF8DF7C}" type="presOf" srcId="{9ABEADA2-0437-491C-AB47-E7AAE360267C}" destId="{A247C02D-D461-4A93-AD30-81F30D5E471F}" srcOrd="0" destOrd="0" presId="urn:microsoft.com/office/officeart/2005/8/layout/orgChart1"/>
    <dgm:cxn modelId="{2C39364C-961E-430B-887B-AEC286D07B0B}" type="presOf" srcId="{D21D2B9B-B168-4A7C-8278-335355765D8F}" destId="{A346D33B-BB8D-4B4A-8556-C5668521C003}" srcOrd="0" destOrd="0" presId="urn:microsoft.com/office/officeart/2005/8/layout/orgChart1"/>
    <dgm:cxn modelId="{D44B73A4-C69D-4154-B913-A93B8AE0B6C8}" srcId="{CD5E0A0C-7D4F-4170-A126-21869B0A8356}" destId="{9ABEADA2-0437-491C-AB47-E7AAE360267C}" srcOrd="0" destOrd="0" parTransId="{D21D2B9B-B168-4A7C-8278-335355765D8F}" sibTransId="{621B0322-18B3-4B15-B3AD-8E6C3EDEEE62}"/>
    <dgm:cxn modelId="{6D84AC2D-1F86-4F63-92A2-B8E36D7CA20B}" type="presOf" srcId="{3FEC24DA-31C7-4871-B1F0-FAEA36B9B66A}" destId="{5EAA75F4-24E9-48C0-B49E-2BE11FF32FE3}" srcOrd="0" destOrd="0" presId="urn:microsoft.com/office/officeart/2005/8/layout/orgChart1"/>
    <dgm:cxn modelId="{C6018096-9861-4D11-BEDE-A1D620B1CB7F}" type="presOf" srcId="{7EC07811-A016-46AC-89C5-1EF59A18C08C}" destId="{A8D930A6-0607-437C-BD16-BC526C751FC9}" srcOrd="0" destOrd="0" presId="urn:microsoft.com/office/officeart/2005/8/layout/orgChart1"/>
    <dgm:cxn modelId="{C221FC42-60E8-48FA-B874-341B000FA174}" type="presOf" srcId="{62C7C6D3-A98F-49A8-A751-71CEC7E759DF}" destId="{A30A3815-E9C0-49D6-9E17-D2F6F6774984}" srcOrd="0" destOrd="0" presId="urn:microsoft.com/office/officeart/2005/8/layout/orgChart1"/>
    <dgm:cxn modelId="{E61A0565-2791-4A65-9A4D-2D27B54F2B09}" type="presOf" srcId="{881E20BA-941F-4F88-87D2-244E00F8B1FB}" destId="{F2C913B1-62FF-4B1F-A4BB-71279A4E0289}" srcOrd="0" destOrd="0" presId="urn:microsoft.com/office/officeart/2005/8/layout/orgChart1"/>
    <dgm:cxn modelId="{EC4CEB97-0614-4AE8-9C90-C196BC0AE7F6}" srcId="{7EC07811-A016-46AC-89C5-1EF59A18C08C}" destId="{CD5E0A0C-7D4F-4170-A126-21869B0A8356}" srcOrd="0" destOrd="0" parTransId="{0EA7CB25-D517-4D79-9F64-B522CA228B8E}" sibTransId="{2AFDC9CA-CB9E-445D-A3F9-C58099625356}"/>
    <dgm:cxn modelId="{76679F68-82A2-436C-8E7F-D98A289FAD5D}" srcId="{CD5E0A0C-7D4F-4170-A126-21869B0A8356}" destId="{881E20BA-941F-4F88-87D2-244E00F8B1FB}" srcOrd="1" destOrd="0" parTransId="{62C7C6D3-A98F-49A8-A751-71CEC7E759DF}" sibTransId="{3049D181-0783-4550-9389-A11DAEEEEF33}"/>
    <dgm:cxn modelId="{61CCE857-0969-40BE-8227-97DB079CA921}" type="presOf" srcId="{A8D0F350-7D03-49DC-B7A7-4A4BFCD108BB}" destId="{6350084D-A728-4D6C-AEDF-DBF8B1D3368B}" srcOrd="1" destOrd="0" presId="urn:microsoft.com/office/officeart/2005/8/layout/orgChart1"/>
    <dgm:cxn modelId="{F8FD7FB3-EC39-4FFE-B5A0-4858AEABD296}" type="presOf" srcId="{881E20BA-941F-4F88-87D2-244E00F8B1FB}" destId="{CEE8F4FD-1482-42BC-92A9-CA2A0FC6DB22}" srcOrd="1" destOrd="0" presId="urn:microsoft.com/office/officeart/2005/8/layout/orgChart1"/>
    <dgm:cxn modelId="{AC3104C7-D721-4999-8393-7E57B3D4D5C0}" type="presOf" srcId="{9ABEADA2-0437-491C-AB47-E7AAE360267C}" destId="{5D66A8F9-DADB-41D8-8A05-4D6E7D17C6FD}" srcOrd="1" destOrd="0" presId="urn:microsoft.com/office/officeart/2005/8/layout/orgChart1"/>
    <dgm:cxn modelId="{119479F2-26C5-4069-97ED-2471B896459D}" type="presOf" srcId="{CD5E0A0C-7D4F-4170-A126-21869B0A8356}" destId="{9A7F2F34-655B-4C07-8E4A-4DDCBF4DCDC6}" srcOrd="1" destOrd="0" presId="urn:microsoft.com/office/officeart/2005/8/layout/orgChart1"/>
    <dgm:cxn modelId="{6A141EA3-B23A-4544-8CD7-16F0B911F2C4}" type="presOf" srcId="{CD5E0A0C-7D4F-4170-A126-21869B0A8356}" destId="{D32CADD1-9AFD-47CE-BCAF-94819CDE935F}" srcOrd="0" destOrd="0" presId="urn:microsoft.com/office/officeart/2005/8/layout/orgChart1"/>
    <dgm:cxn modelId="{4C310EA3-B981-4406-94D4-1FFC48CF5DAA}" type="presOf" srcId="{A8D0F350-7D03-49DC-B7A7-4A4BFCD108BB}" destId="{71554737-6F8A-4F73-80F2-AF8D93BF52A6}" srcOrd="0" destOrd="0" presId="urn:microsoft.com/office/officeart/2005/8/layout/orgChart1"/>
    <dgm:cxn modelId="{C303457B-DC53-4008-A1E7-B297FF1E336E}" srcId="{CD5E0A0C-7D4F-4170-A126-21869B0A8356}" destId="{A8D0F350-7D03-49DC-B7A7-4A4BFCD108BB}" srcOrd="2" destOrd="0" parTransId="{3FEC24DA-31C7-4871-B1F0-FAEA36B9B66A}" sibTransId="{53AA8642-722B-486F-9FE3-3D82C486F125}"/>
    <dgm:cxn modelId="{E5A864C2-33E7-45CB-B4A4-9F4D8E32BB02}" type="presParOf" srcId="{A8D930A6-0607-437C-BD16-BC526C751FC9}" destId="{9550D649-1E37-465E-9F0A-9A8FF39CAF28}" srcOrd="0" destOrd="0" presId="urn:microsoft.com/office/officeart/2005/8/layout/orgChart1"/>
    <dgm:cxn modelId="{43722CE3-3756-4D4A-A6F6-2E5A2A978FDD}" type="presParOf" srcId="{9550D649-1E37-465E-9F0A-9A8FF39CAF28}" destId="{57566DA2-02CA-4153-9FAD-056F3916B2E4}" srcOrd="0" destOrd="0" presId="urn:microsoft.com/office/officeart/2005/8/layout/orgChart1"/>
    <dgm:cxn modelId="{049589FA-8085-4131-B263-6B3060FC53F8}" type="presParOf" srcId="{57566DA2-02CA-4153-9FAD-056F3916B2E4}" destId="{D32CADD1-9AFD-47CE-BCAF-94819CDE935F}" srcOrd="0" destOrd="0" presId="urn:microsoft.com/office/officeart/2005/8/layout/orgChart1"/>
    <dgm:cxn modelId="{D7BE115B-3043-434E-A0B6-2B1192F75F01}" type="presParOf" srcId="{57566DA2-02CA-4153-9FAD-056F3916B2E4}" destId="{9A7F2F34-655B-4C07-8E4A-4DDCBF4DCDC6}" srcOrd="1" destOrd="0" presId="urn:microsoft.com/office/officeart/2005/8/layout/orgChart1"/>
    <dgm:cxn modelId="{AA2143CC-A5A6-4FE7-89A9-FD841939B1C5}" type="presParOf" srcId="{9550D649-1E37-465E-9F0A-9A8FF39CAF28}" destId="{6999CD6E-773F-4A5A-B472-396B6C468CAE}" srcOrd="1" destOrd="0" presId="urn:microsoft.com/office/officeart/2005/8/layout/orgChart1"/>
    <dgm:cxn modelId="{D0FFC9C9-AC21-4AF5-A71E-A81F36FB08C0}" type="presParOf" srcId="{6999CD6E-773F-4A5A-B472-396B6C468CAE}" destId="{A346D33B-BB8D-4B4A-8556-C5668521C003}" srcOrd="0" destOrd="0" presId="urn:microsoft.com/office/officeart/2005/8/layout/orgChart1"/>
    <dgm:cxn modelId="{847102E9-7508-4D70-BE1A-23586E95646E}" type="presParOf" srcId="{6999CD6E-773F-4A5A-B472-396B6C468CAE}" destId="{836358FB-667A-410E-A64B-817A37389387}" srcOrd="1" destOrd="0" presId="urn:microsoft.com/office/officeart/2005/8/layout/orgChart1"/>
    <dgm:cxn modelId="{12BCB4D0-8A3D-41C6-A08D-09960EC7A255}" type="presParOf" srcId="{836358FB-667A-410E-A64B-817A37389387}" destId="{F3DB827A-B384-4DDD-81E5-BAEEEDA033D9}" srcOrd="0" destOrd="0" presId="urn:microsoft.com/office/officeart/2005/8/layout/orgChart1"/>
    <dgm:cxn modelId="{A82E3324-2CE0-40A6-A9E7-9589773A4A02}" type="presParOf" srcId="{F3DB827A-B384-4DDD-81E5-BAEEEDA033D9}" destId="{A247C02D-D461-4A93-AD30-81F30D5E471F}" srcOrd="0" destOrd="0" presId="urn:microsoft.com/office/officeart/2005/8/layout/orgChart1"/>
    <dgm:cxn modelId="{DB6CECDA-60E4-407B-91A7-424B511EE8E1}" type="presParOf" srcId="{F3DB827A-B384-4DDD-81E5-BAEEEDA033D9}" destId="{5D66A8F9-DADB-41D8-8A05-4D6E7D17C6FD}" srcOrd="1" destOrd="0" presId="urn:microsoft.com/office/officeart/2005/8/layout/orgChart1"/>
    <dgm:cxn modelId="{FBFDDED9-F993-4349-B6C2-5B97BB90C21E}" type="presParOf" srcId="{836358FB-667A-410E-A64B-817A37389387}" destId="{501D650B-148E-4B36-ABFE-E31B5BE15462}" srcOrd="1" destOrd="0" presId="urn:microsoft.com/office/officeart/2005/8/layout/orgChart1"/>
    <dgm:cxn modelId="{CA89F038-1529-46F1-80E4-C48790151BD4}" type="presParOf" srcId="{836358FB-667A-410E-A64B-817A37389387}" destId="{1357B2F8-3B9F-407D-936E-52AA4D58B1B2}" srcOrd="2" destOrd="0" presId="urn:microsoft.com/office/officeart/2005/8/layout/orgChart1"/>
    <dgm:cxn modelId="{C6C9236F-DFF6-4FB6-8C51-3A48A1377BC0}" type="presParOf" srcId="{6999CD6E-773F-4A5A-B472-396B6C468CAE}" destId="{A30A3815-E9C0-49D6-9E17-D2F6F6774984}" srcOrd="2" destOrd="0" presId="urn:microsoft.com/office/officeart/2005/8/layout/orgChart1"/>
    <dgm:cxn modelId="{84F21E9A-5CB8-4DD7-AD9D-D8FD41E760D6}" type="presParOf" srcId="{6999CD6E-773F-4A5A-B472-396B6C468CAE}" destId="{9ED7745A-5381-4C58-9BD2-705CDF0B78E8}" srcOrd="3" destOrd="0" presId="urn:microsoft.com/office/officeart/2005/8/layout/orgChart1"/>
    <dgm:cxn modelId="{F899D91A-F511-4D55-8F80-4EA8674ACE58}" type="presParOf" srcId="{9ED7745A-5381-4C58-9BD2-705CDF0B78E8}" destId="{B810209A-89E8-42D6-B498-77370877BFB8}" srcOrd="0" destOrd="0" presId="urn:microsoft.com/office/officeart/2005/8/layout/orgChart1"/>
    <dgm:cxn modelId="{8A4402E4-16A4-4396-8485-BABEBFC58199}" type="presParOf" srcId="{B810209A-89E8-42D6-B498-77370877BFB8}" destId="{F2C913B1-62FF-4B1F-A4BB-71279A4E0289}" srcOrd="0" destOrd="0" presId="urn:microsoft.com/office/officeart/2005/8/layout/orgChart1"/>
    <dgm:cxn modelId="{12796195-AF7B-4DB5-979B-A8921583F1DF}" type="presParOf" srcId="{B810209A-89E8-42D6-B498-77370877BFB8}" destId="{CEE8F4FD-1482-42BC-92A9-CA2A0FC6DB22}" srcOrd="1" destOrd="0" presId="urn:microsoft.com/office/officeart/2005/8/layout/orgChart1"/>
    <dgm:cxn modelId="{1967AEE6-2A60-457F-A4CC-86BBDB02B310}" type="presParOf" srcId="{9ED7745A-5381-4C58-9BD2-705CDF0B78E8}" destId="{D5A75DC0-F343-4E56-9FFD-CA259BFD59D7}" srcOrd="1" destOrd="0" presId="urn:microsoft.com/office/officeart/2005/8/layout/orgChart1"/>
    <dgm:cxn modelId="{208C2AE1-2767-4E33-BDFA-48D618A90F70}" type="presParOf" srcId="{9ED7745A-5381-4C58-9BD2-705CDF0B78E8}" destId="{714F6725-0917-4F1C-AC55-7A7086936139}" srcOrd="2" destOrd="0" presId="urn:microsoft.com/office/officeart/2005/8/layout/orgChart1"/>
    <dgm:cxn modelId="{66E5DFA2-B08F-45D4-8B48-070DB974E1CA}" type="presParOf" srcId="{6999CD6E-773F-4A5A-B472-396B6C468CAE}" destId="{5EAA75F4-24E9-48C0-B49E-2BE11FF32FE3}" srcOrd="4" destOrd="0" presId="urn:microsoft.com/office/officeart/2005/8/layout/orgChart1"/>
    <dgm:cxn modelId="{48040ACD-260E-48EA-AC71-18237C879E43}" type="presParOf" srcId="{6999CD6E-773F-4A5A-B472-396B6C468CAE}" destId="{333E1038-8392-497A-98D3-401ACA5CBC2D}" srcOrd="5" destOrd="0" presId="urn:microsoft.com/office/officeart/2005/8/layout/orgChart1"/>
    <dgm:cxn modelId="{67437D48-2C09-4BE9-9430-728550086E64}" type="presParOf" srcId="{333E1038-8392-497A-98D3-401ACA5CBC2D}" destId="{58C581CA-1462-468F-84C8-39A8424C8304}" srcOrd="0" destOrd="0" presId="urn:microsoft.com/office/officeart/2005/8/layout/orgChart1"/>
    <dgm:cxn modelId="{E1F3E954-127A-4B33-8B64-91E530A08EDE}" type="presParOf" srcId="{58C581CA-1462-468F-84C8-39A8424C8304}" destId="{71554737-6F8A-4F73-80F2-AF8D93BF52A6}" srcOrd="0" destOrd="0" presId="urn:microsoft.com/office/officeart/2005/8/layout/orgChart1"/>
    <dgm:cxn modelId="{5309A372-6D5F-4FCD-BD1C-37861FE615EA}" type="presParOf" srcId="{58C581CA-1462-468F-84C8-39A8424C8304}" destId="{6350084D-A728-4D6C-AEDF-DBF8B1D3368B}" srcOrd="1" destOrd="0" presId="urn:microsoft.com/office/officeart/2005/8/layout/orgChart1"/>
    <dgm:cxn modelId="{71E16A36-6748-41A6-A1B6-D574937787F0}" type="presParOf" srcId="{333E1038-8392-497A-98D3-401ACA5CBC2D}" destId="{629F6281-CD25-4EBE-9C56-FDD3CC948826}" srcOrd="1" destOrd="0" presId="urn:microsoft.com/office/officeart/2005/8/layout/orgChart1"/>
    <dgm:cxn modelId="{1095A555-158D-4295-AFD3-0C10C93521A8}" type="presParOf" srcId="{333E1038-8392-497A-98D3-401ACA5CBC2D}" destId="{67AD8E5B-A063-408D-B51B-E551313C1701}" srcOrd="2" destOrd="0" presId="urn:microsoft.com/office/officeart/2005/8/layout/orgChart1"/>
    <dgm:cxn modelId="{2FC3BCE0-0CAC-4CE8-A8FF-223299E1CF17}" type="presParOf" srcId="{9550D649-1E37-465E-9F0A-9A8FF39CAF28}" destId="{029A46E8-7BA4-4A01-B3AE-6B130A0E3C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4A4BA-8669-46E4-93E2-B6330CCC6AA2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21D2AD-BCCD-4106-8B18-307A321D1C24}">
      <dgm:prSet custT="1"/>
      <dgm:spPr/>
      <dgm:t>
        <a:bodyPr/>
        <a:lstStyle/>
        <a:p>
          <a:pPr rtl="0"/>
          <a:r>
            <a:rPr lang="en-US" sz="2800" dirty="0" smtClean="0">
              <a:latin typeface="Franklin Gothic Book" pitchFamily="34" charset="0"/>
            </a:rPr>
            <a:t>Revenue</a:t>
          </a:r>
          <a:endParaRPr lang="en-US" sz="2800" dirty="0">
            <a:latin typeface="Franklin Gothic Book" pitchFamily="34" charset="0"/>
          </a:endParaRPr>
        </a:p>
      </dgm:t>
    </dgm:pt>
    <dgm:pt modelId="{1192C531-7AC7-4098-B4C6-1F7EA15D4569}" type="parTrans" cxnId="{C516B9C5-8055-4FAA-9DD4-4BDE3B8826D2}">
      <dgm:prSet/>
      <dgm:spPr/>
      <dgm:t>
        <a:bodyPr/>
        <a:lstStyle/>
        <a:p>
          <a:endParaRPr lang="en-US"/>
        </a:p>
      </dgm:t>
    </dgm:pt>
    <dgm:pt modelId="{3A288A9A-C085-460D-97CD-E230AAF3E4C6}" type="sibTrans" cxnId="{C516B9C5-8055-4FAA-9DD4-4BDE3B8826D2}">
      <dgm:prSet/>
      <dgm:spPr/>
      <dgm:t>
        <a:bodyPr/>
        <a:lstStyle/>
        <a:p>
          <a:endParaRPr lang="en-US"/>
        </a:p>
      </dgm:t>
    </dgm:pt>
    <dgm:pt modelId="{9F4C0FDA-C275-4FF6-8931-9DE0EB7767EF}">
      <dgm:prSet custT="1"/>
      <dgm:spPr/>
      <dgm:t>
        <a:bodyPr/>
        <a:lstStyle/>
        <a:p>
          <a:pPr rtl="0"/>
          <a:r>
            <a:rPr lang="en-US" sz="2800" dirty="0" smtClean="0">
              <a:latin typeface="Franklin Gothic Book" pitchFamily="34" charset="0"/>
            </a:rPr>
            <a:t>Demand/</a:t>
          </a:r>
        </a:p>
        <a:p>
          <a:pPr rtl="0"/>
          <a:r>
            <a:rPr lang="en-US" sz="2800" dirty="0" smtClean="0">
              <a:latin typeface="Franklin Gothic Book" pitchFamily="34" charset="0"/>
            </a:rPr>
            <a:t>Weather</a:t>
          </a:r>
          <a:endParaRPr lang="en-US" sz="2800" dirty="0">
            <a:latin typeface="Franklin Gothic Book" pitchFamily="34" charset="0"/>
          </a:endParaRPr>
        </a:p>
      </dgm:t>
    </dgm:pt>
    <dgm:pt modelId="{93D537DE-0B03-48F5-9F7D-EEB3004C0918}" type="parTrans" cxnId="{9E1E086A-B88C-4CE6-A9EB-AFFCC0282B8B}">
      <dgm:prSet/>
      <dgm:spPr/>
      <dgm:t>
        <a:bodyPr/>
        <a:lstStyle/>
        <a:p>
          <a:endParaRPr lang="en-US"/>
        </a:p>
      </dgm:t>
    </dgm:pt>
    <dgm:pt modelId="{18881BD7-90A6-462F-9A5D-1ECFDD357407}" type="sibTrans" cxnId="{9E1E086A-B88C-4CE6-A9EB-AFFCC0282B8B}">
      <dgm:prSet/>
      <dgm:spPr/>
      <dgm:t>
        <a:bodyPr/>
        <a:lstStyle/>
        <a:p>
          <a:endParaRPr lang="en-US"/>
        </a:p>
      </dgm:t>
    </dgm:pt>
    <dgm:pt modelId="{98BA4639-416D-44E8-889D-DA3C0CD92913}">
      <dgm:prSet custT="1"/>
      <dgm:spPr/>
      <dgm:t>
        <a:bodyPr/>
        <a:lstStyle/>
        <a:p>
          <a:pPr rtl="0"/>
          <a:r>
            <a:rPr lang="en-US" sz="2800" dirty="0" smtClean="0">
              <a:latin typeface="Franklin Gothic Book" pitchFamily="34" charset="0"/>
            </a:rPr>
            <a:t>Regulatory Filings</a:t>
          </a:r>
          <a:endParaRPr lang="en-US" sz="2800" dirty="0">
            <a:latin typeface="Franklin Gothic Book" pitchFamily="34" charset="0"/>
          </a:endParaRPr>
        </a:p>
      </dgm:t>
    </dgm:pt>
    <dgm:pt modelId="{39B1C5D1-5E7F-4D2E-A4A7-6C0CCDA23095}" type="parTrans" cxnId="{4DC44B30-15A9-47D9-A128-E3211238356A}">
      <dgm:prSet/>
      <dgm:spPr/>
      <dgm:t>
        <a:bodyPr/>
        <a:lstStyle/>
        <a:p>
          <a:endParaRPr lang="en-US"/>
        </a:p>
      </dgm:t>
    </dgm:pt>
    <dgm:pt modelId="{7FDEC1F7-DFE1-4251-8DFC-3CBCE12046A6}" type="sibTrans" cxnId="{4DC44B30-15A9-47D9-A128-E3211238356A}">
      <dgm:prSet/>
      <dgm:spPr/>
      <dgm:t>
        <a:bodyPr/>
        <a:lstStyle/>
        <a:p>
          <a:endParaRPr lang="en-US"/>
        </a:p>
      </dgm:t>
    </dgm:pt>
    <dgm:pt modelId="{E97A7067-40FA-485C-98C1-5341D571DDE3}">
      <dgm:prSet custT="1"/>
      <dgm:spPr/>
      <dgm:t>
        <a:bodyPr/>
        <a:lstStyle/>
        <a:p>
          <a:pPr rtl="0"/>
          <a:r>
            <a:rPr lang="en-US" sz="2800" dirty="0" smtClean="0">
              <a:latin typeface="Franklin Gothic Book" pitchFamily="34" charset="0"/>
            </a:rPr>
            <a:t>Financing</a:t>
          </a:r>
          <a:endParaRPr lang="en-US" sz="2800" dirty="0">
            <a:latin typeface="Franklin Gothic Book" pitchFamily="34" charset="0"/>
          </a:endParaRPr>
        </a:p>
      </dgm:t>
    </dgm:pt>
    <dgm:pt modelId="{E1115A46-B03E-47D2-9954-974973208090}" type="parTrans" cxnId="{130F9147-DB92-4F3D-9A87-76FFE2D89949}">
      <dgm:prSet/>
      <dgm:spPr/>
      <dgm:t>
        <a:bodyPr/>
        <a:lstStyle/>
        <a:p>
          <a:endParaRPr lang="en-US"/>
        </a:p>
      </dgm:t>
    </dgm:pt>
    <dgm:pt modelId="{041065C3-F589-44D5-BC14-2DE6F1186603}" type="sibTrans" cxnId="{130F9147-DB92-4F3D-9A87-76FFE2D89949}">
      <dgm:prSet/>
      <dgm:spPr/>
      <dgm:t>
        <a:bodyPr/>
        <a:lstStyle/>
        <a:p>
          <a:endParaRPr lang="en-US"/>
        </a:p>
      </dgm:t>
    </dgm:pt>
    <dgm:pt modelId="{5B18550C-48F6-4EB8-9A89-DB1229228BBA}">
      <dgm:prSet custT="1"/>
      <dgm:spPr/>
      <dgm:t>
        <a:bodyPr/>
        <a:lstStyle/>
        <a:p>
          <a:pPr rtl="0"/>
          <a:r>
            <a:rPr lang="en-US" sz="2800" dirty="0" smtClean="0">
              <a:latin typeface="Franklin Gothic Book" pitchFamily="34" charset="0"/>
            </a:rPr>
            <a:t>Outages</a:t>
          </a:r>
          <a:endParaRPr lang="en-US" sz="2800" dirty="0">
            <a:latin typeface="Franklin Gothic Book" pitchFamily="34" charset="0"/>
          </a:endParaRPr>
        </a:p>
      </dgm:t>
    </dgm:pt>
    <dgm:pt modelId="{6E508CED-222D-48F8-8380-B11687B1282E}" type="parTrans" cxnId="{893351C3-99E1-4BA9-92C8-2022EC9E56A5}">
      <dgm:prSet/>
      <dgm:spPr/>
      <dgm:t>
        <a:bodyPr/>
        <a:lstStyle/>
        <a:p>
          <a:endParaRPr lang="en-US"/>
        </a:p>
      </dgm:t>
    </dgm:pt>
    <dgm:pt modelId="{0ABCA253-5EF5-491A-88C9-71BAF5E78A53}" type="sibTrans" cxnId="{893351C3-99E1-4BA9-92C8-2022EC9E56A5}">
      <dgm:prSet/>
      <dgm:spPr/>
      <dgm:t>
        <a:bodyPr/>
        <a:lstStyle/>
        <a:p>
          <a:endParaRPr lang="en-US"/>
        </a:p>
      </dgm:t>
    </dgm:pt>
    <dgm:pt modelId="{FB4F5494-2A9E-4075-AE23-0E9496672903}">
      <dgm:prSet custT="1"/>
      <dgm:spPr/>
      <dgm:t>
        <a:bodyPr/>
        <a:lstStyle/>
        <a:p>
          <a:pPr rtl="0"/>
          <a:r>
            <a:rPr lang="en-US" sz="2800" dirty="0" smtClean="0">
              <a:latin typeface="Franklin Gothic Book" pitchFamily="34" charset="0"/>
            </a:rPr>
            <a:t>Timing of Capital Projects</a:t>
          </a:r>
          <a:endParaRPr lang="en-US" sz="2800" dirty="0">
            <a:latin typeface="Franklin Gothic Book" pitchFamily="34" charset="0"/>
          </a:endParaRPr>
        </a:p>
      </dgm:t>
    </dgm:pt>
    <dgm:pt modelId="{B2BF2408-81E8-4903-A6C1-20CAA7ACAF10}" type="parTrans" cxnId="{3D598E1A-F787-4EC0-BEF2-84E633BA643A}">
      <dgm:prSet/>
      <dgm:spPr/>
      <dgm:t>
        <a:bodyPr/>
        <a:lstStyle/>
        <a:p>
          <a:endParaRPr lang="en-US"/>
        </a:p>
      </dgm:t>
    </dgm:pt>
    <dgm:pt modelId="{F89A85FA-CCE4-46FC-8C0C-21E94322E0C3}" type="sibTrans" cxnId="{3D598E1A-F787-4EC0-BEF2-84E633BA643A}">
      <dgm:prSet/>
      <dgm:spPr/>
      <dgm:t>
        <a:bodyPr/>
        <a:lstStyle/>
        <a:p>
          <a:endParaRPr lang="en-US"/>
        </a:p>
      </dgm:t>
    </dgm:pt>
    <dgm:pt modelId="{5B81D59D-9C79-48E5-9EEC-E6D4B584B5FF}" type="pres">
      <dgm:prSet presAssocID="{8574A4BA-8669-46E4-93E2-B6330CCC6A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6DCE9-29DB-4F6C-ABDA-9EB31971BDBD}" type="pres">
      <dgm:prSet presAssocID="{6921D2AD-BCCD-4106-8B18-307A321D1C2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E2AC5-6E17-4E84-9AF1-667CE8760140}" type="pres">
      <dgm:prSet presAssocID="{3A288A9A-C085-460D-97CD-E230AAF3E4C6}" presName="sibTrans" presStyleCnt="0"/>
      <dgm:spPr/>
      <dgm:t>
        <a:bodyPr/>
        <a:lstStyle/>
        <a:p>
          <a:endParaRPr lang="en-US"/>
        </a:p>
      </dgm:t>
    </dgm:pt>
    <dgm:pt modelId="{B3773461-18BE-411B-9A05-A982249C1305}" type="pres">
      <dgm:prSet presAssocID="{9F4C0FDA-C275-4FF6-8931-9DE0EB7767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09BC8-F4C8-4E14-ACDC-08FAF1C03D34}" type="pres">
      <dgm:prSet presAssocID="{18881BD7-90A6-462F-9A5D-1ECFDD357407}" presName="sibTrans" presStyleCnt="0"/>
      <dgm:spPr/>
      <dgm:t>
        <a:bodyPr/>
        <a:lstStyle/>
        <a:p>
          <a:endParaRPr lang="en-US"/>
        </a:p>
      </dgm:t>
    </dgm:pt>
    <dgm:pt modelId="{7E96638F-8CA9-47E6-BDE7-E8F119D7BCC0}" type="pres">
      <dgm:prSet presAssocID="{98BA4639-416D-44E8-889D-DA3C0CD929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9805-5A39-47D2-B4AB-5B06C92B5C86}" type="pres">
      <dgm:prSet presAssocID="{7FDEC1F7-DFE1-4251-8DFC-3CBCE12046A6}" presName="sibTrans" presStyleCnt="0"/>
      <dgm:spPr/>
      <dgm:t>
        <a:bodyPr/>
        <a:lstStyle/>
        <a:p>
          <a:endParaRPr lang="en-US"/>
        </a:p>
      </dgm:t>
    </dgm:pt>
    <dgm:pt modelId="{65103A6D-D97D-4F2A-9731-8CB8EB3927DC}" type="pres">
      <dgm:prSet presAssocID="{E97A7067-40FA-485C-98C1-5341D571DD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F0912-4171-48F9-AE09-67B6106525CF}" type="pres">
      <dgm:prSet presAssocID="{041065C3-F589-44D5-BC14-2DE6F1186603}" presName="sibTrans" presStyleCnt="0"/>
      <dgm:spPr/>
      <dgm:t>
        <a:bodyPr/>
        <a:lstStyle/>
        <a:p>
          <a:endParaRPr lang="en-US"/>
        </a:p>
      </dgm:t>
    </dgm:pt>
    <dgm:pt modelId="{6916E4E6-5CF7-4583-9FD2-096E07B6EB89}" type="pres">
      <dgm:prSet presAssocID="{5B18550C-48F6-4EB8-9A89-DB1229228BB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60A08-B8E7-481A-9310-60C7A648476F}" type="pres">
      <dgm:prSet presAssocID="{0ABCA253-5EF5-491A-88C9-71BAF5E78A53}" presName="sibTrans" presStyleCnt="0"/>
      <dgm:spPr/>
      <dgm:t>
        <a:bodyPr/>
        <a:lstStyle/>
        <a:p>
          <a:endParaRPr lang="en-US"/>
        </a:p>
      </dgm:t>
    </dgm:pt>
    <dgm:pt modelId="{8D4F8920-A0EB-4470-B685-CC0731D4207B}" type="pres">
      <dgm:prSet presAssocID="{FB4F5494-2A9E-4075-AE23-0E949667290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351C3-99E1-4BA9-92C8-2022EC9E56A5}" srcId="{8574A4BA-8669-46E4-93E2-B6330CCC6AA2}" destId="{5B18550C-48F6-4EB8-9A89-DB1229228BBA}" srcOrd="4" destOrd="0" parTransId="{6E508CED-222D-48F8-8380-B11687B1282E}" sibTransId="{0ABCA253-5EF5-491A-88C9-71BAF5E78A53}"/>
    <dgm:cxn modelId="{C516B9C5-8055-4FAA-9DD4-4BDE3B8826D2}" srcId="{8574A4BA-8669-46E4-93E2-B6330CCC6AA2}" destId="{6921D2AD-BCCD-4106-8B18-307A321D1C24}" srcOrd="0" destOrd="0" parTransId="{1192C531-7AC7-4098-B4C6-1F7EA15D4569}" sibTransId="{3A288A9A-C085-460D-97CD-E230AAF3E4C6}"/>
    <dgm:cxn modelId="{45F2F153-CB66-45A1-B97A-FE407FB0A74C}" type="presOf" srcId="{E97A7067-40FA-485C-98C1-5341D571DDE3}" destId="{65103A6D-D97D-4F2A-9731-8CB8EB3927DC}" srcOrd="0" destOrd="0" presId="urn:microsoft.com/office/officeart/2005/8/layout/default#1"/>
    <dgm:cxn modelId="{9659DFBF-254F-452F-8F53-7723E1330898}" type="presOf" srcId="{9F4C0FDA-C275-4FF6-8931-9DE0EB7767EF}" destId="{B3773461-18BE-411B-9A05-A982249C1305}" srcOrd="0" destOrd="0" presId="urn:microsoft.com/office/officeart/2005/8/layout/default#1"/>
    <dgm:cxn modelId="{9E1E086A-B88C-4CE6-A9EB-AFFCC0282B8B}" srcId="{8574A4BA-8669-46E4-93E2-B6330CCC6AA2}" destId="{9F4C0FDA-C275-4FF6-8931-9DE0EB7767EF}" srcOrd="1" destOrd="0" parTransId="{93D537DE-0B03-48F5-9F7D-EEB3004C0918}" sibTransId="{18881BD7-90A6-462F-9A5D-1ECFDD357407}"/>
    <dgm:cxn modelId="{4DC44B30-15A9-47D9-A128-E3211238356A}" srcId="{8574A4BA-8669-46E4-93E2-B6330CCC6AA2}" destId="{98BA4639-416D-44E8-889D-DA3C0CD92913}" srcOrd="2" destOrd="0" parTransId="{39B1C5D1-5E7F-4D2E-A4A7-6C0CCDA23095}" sibTransId="{7FDEC1F7-DFE1-4251-8DFC-3CBCE12046A6}"/>
    <dgm:cxn modelId="{BF30A3E1-B6F9-45C2-9840-0F8A1411AA89}" type="presOf" srcId="{98BA4639-416D-44E8-889D-DA3C0CD92913}" destId="{7E96638F-8CA9-47E6-BDE7-E8F119D7BCC0}" srcOrd="0" destOrd="0" presId="urn:microsoft.com/office/officeart/2005/8/layout/default#1"/>
    <dgm:cxn modelId="{130F9147-DB92-4F3D-9A87-76FFE2D89949}" srcId="{8574A4BA-8669-46E4-93E2-B6330CCC6AA2}" destId="{E97A7067-40FA-485C-98C1-5341D571DDE3}" srcOrd="3" destOrd="0" parTransId="{E1115A46-B03E-47D2-9954-974973208090}" sibTransId="{041065C3-F589-44D5-BC14-2DE6F1186603}"/>
    <dgm:cxn modelId="{C9FC08B4-D269-4985-BAA2-BFBF20591684}" type="presOf" srcId="{6921D2AD-BCCD-4106-8B18-307A321D1C24}" destId="{0136DCE9-29DB-4F6C-ABDA-9EB31971BDBD}" srcOrd="0" destOrd="0" presId="urn:microsoft.com/office/officeart/2005/8/layout/default#1"/>
    <dgm:cxn modelId="{370D12F7-D1A9-46C5-B9CE-1E3F20E61D2A}" type="presOf" srcId="{5B18550C-48F6-4EB8-9A89-DB1229228BBA}" destId="{6916E4E6-5CF7-4583-9FD2-096E07B6EB89}" srcOrd="0" destOrd="0" presId="urn:microsoft.com/office/officeart/2005/8/layout/default#1"/>
    <dgm:cxn modelId="{1E5FE60E-421D-4D1E-BC8F-09366DB2BB85}" type="presOf" srcId="{8574A4BA-8669-46E4-93E2-B6330CCC6AA2}" destId="{5B81D59D-9C79-48E5-9EEC-E6D4B584B5FF}" srcOrd="0" destOrd="0" presId="urn:microsoft.com/office/officeart/2005/8/layout/default#1"/>
    <dgm:cxn modelId="{63B7E657-F94D-463E-88FF-8C81A0C8088D}" type="presOf" srcId="{FB4F5494-2A9E-4075-AE23-0E9496672903}" destId="{8D4F8920-A0EB-4470-B685-CC0731D4207B}" srcOrd="0" destOrd="0" presId="urn:microsoft.com/office/officeart/2005/8/layout/default#1"/>
    <dgm:cxn modelId="{3D598E1A-F787-4EC0-BEF2-84E633BA643A}" srcId="{8574A4BA-8669-46E4-93E2-B6330CCC6AA2}" destId="{FB4F5494-2A9E-4075-AE23-0E9496672903}" srcOrd="5" destOrd="0" parTransId="{B2BF2408-81E8-4903-A6C1-20CAA7ACAF10}" sibTransId="{F89A85FA-CCE4-46FC-8C0C-21E94322E0C3}"/>
    <dgm:cxn modelId="{9A175F9A-C3D6-42EE-AB49-BC4110F00AA9}" type="presParOf" srcId="{5B81D59D-9C79-48E5-9EEC-E6D4B584B5FF}" destId="{0136DCE9-29DB-4F6C-ABDA-9EB31971BDBD}" srcOrd="0" destOrd="0" presId="urn:microsoft.com/office/officeart/2005/8/layout/default#1"/>
    <dgm:cxn modelId="{47EA26AA-967B-4A1A-BCBE-3CE1424BBF79}" type="presParOf" srcId="{5B81D59D-9C79-48E5-9EEC-E6D4B584B5FF}" destId="{63FE2AC5-6E17-4E84-9AF1-667CE8760140}" srcOrd="1" destOrd="0" presId="urn:microsoft.com/office/officeart/2005/8/layout/default#1"/>
    <dgm:cxn modelId="{329F4B6A-C5F3-49C3-A75A-F8156FBF5C9C}" type="presParOf" srcId="{5B81D59D-9C79-48E5-9EEC-E6D4B584B5FF}" destId="{B3773461-18BE-411B-9A05-A982249C1305}" srcOrd="2" destOrd="0" presId="urn:microsoft.com/office/officeart/2005/8/layout/default#1"/>
    <dgm:cxn modelId="{BDB7028D-962B-4EDA-8E3F-F1B5E4E23E16}" type="presParOf" srcId="{5B81D59D-9C79-48E5-9EEC-E6D4B584B5FF}" destId="{4FB09BC8-F4C8-4E14-ACDC-08FAF1C03D34}" srcOrd="3" destOrd="0" presId="urn:microsoft.com/office/officeart/2005/8/layout/default#1"/>
    <dgm:cxn modelId="{7A4007D8-6B36-4E59-9756-377F20131475}" type="presParOf" srcId="{5B81D59D-9C79-48E5-9EEC-E6D4B584B5FF}" destId="{7E96638F-8CA9-47E6-BDE7-E8F119D7BCC0}" srcOrd="4" destOrd="0" presId="urn:microsoft.com/office/officeart/2005/8/layout/default#1"/>
    <dgm:cxn modelId="{C54E2F95-29D8-4080-8EC8-075F72B0381E}" type="presParOf" srcId="{5B81D59D-9C79-48E5-9EEC-E6D4B584B5FF}" destId="{32AF9805-5A39-47D2-B4AB-5B06C92B5C86}" srcOrd="5" destOrd="0" presId="urn:microsoft.com/office/officeart/2005/8/layout/default#1"/>
    <dgm:cxn modelId="{168D8DC0-527F-40B6-8453-84671F64CCCC}" type="presParOf" srcId="{5B81D59D-9C79-48E5-9EEC-E6D4B584B5FF}" destId="{65103A6D-D97D-4F2A-9731-8CB8EB3927DC}" srcOrd="6" destOrd="0" presId="urn:microsoft.com/office/officeart/2005/8/layout/default#1"/>
    <dgm:cxn modelId="{B64B5AE7-6568-49E2-9CC7-60265D9D19A9}" type="presParOf" srcId="{5B81D59D-9C79-48E5-9EEC-E6D4B584B5FF}" destId="{FB1F0912-4171-48F9-AE09-67B6106525CF}" srcOrd="7" destOrd="0" presId="urn:microsoft.com/office/officeart/2005/8/layout/default#1"/>
    <dgm:cxn modelId="{FFF1C339-2C65-4C58-AADE-F8EC93E0A5D5}" type="presParOf" srcId="{5B81D59D-9C79-48E5-9EEC-E6D4B584B5FF}" destId="{6916E4E6-5CF7-4583-9FD2-096E07B6EB89}" srcOrd="8" destOrd="0" presId="urn:microsoft.com/office/officeart/2005/8/layout/default#1"/>
    <dgm:cxn modelId="{7BAFE023-7F52-44D9-95C6-DD22EED3CDF3}" type="presParOf" srcId="{5B81D59D-9C79-48E5-9EEC-E6D4B584B5FF}" destId="{6CE60A08-B8E7-481A-9310-60C7A648476F}" srcOrd="9" destOrd="0" presId="urn:microsoft.com/office/officeart/2005/8/layout/default#1"/>
    <dgm:cxn modelId="{7D2B5D70-88A5-4109-B1B0-88AF59B52FAF}" type="presParOf" srcId="{5B81D59D-9C79-48E5-9EEC-E6D4B584B5FF}" destId="{8D4F8920-A0EB-4470-B685-CC0731D4207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75F4-24E9-48C0-B49E-2BE11FF32FE3}">
      <dsp:nvSpPr>
        <dsp:cNvPr id="0" name=""/>
        <dsp:cNvSpPr/>
      </dsp:nvSpPr>
      <dsp:spPr>
        <a:xfrm>
          <a:off x="5361781" y="1842512"/>
          <a:ext cx="3793499" cy="658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87"/>
              </a:lnTo>
              <a:lnTo>
                <a:pt x="3793499" y="329187"/>
              </a:lnTo>
              <a:lnTo>
                <a:pt x="3793499" y="658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3815-E9C0-49D6-9E17-D2F6F6774984}">
      <dsp:nvSpPr>
        <dsp:cNvPr id="0" name=""/>
        <dsp:cNvSpPr/>
      </dsp:nvSpPr>
      <dsp:spPr>
        <a:xfrm>
          <a:off x="5316061" y="1842512"/>
          <a:ext cx="91440" cy="6583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8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6D33B-BB8D-4B4A-8556-C5668521C003}">
      <dsp:nvSpPr>
        <dsp:cNvPr id="0" name=""/>
        <dsp:cNvSpPr/>
      </dsp:nvSpPr>
      <dsp:spPr>
        <a:xfrm>
          <a:off x="1568281" y="1842512"/>
          <a:ext cx="3793499" cy="658375"/>
        </a:xfrm>
        <a:custGeom>
          <a:avLst/>
          <a:gdLst/>
          <a:ahLst/>
          <a:cxnLst/>
          <a:rect l="0" t="0" r="0" b="0"/>
          <a:pathLst>
            <a:path>
              <a:moveTo>
                <a:pt x="3793499" y="0"/>
              </a:moveTo>
              <a:lnTo>
                <a:pt x="3793499" y="329187"/>
              </a:lnTo>
              <a:lnTo>
                <a:pt x="0" y="329187"/>
              </a:lnTo>
              <a:lnTo>
                <a:pt x="0" y="658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CADD1-9AFD-47CE-BCAF-94819CDE935F}">
      <dsp:nvSpPr>
        <dsp:cNvPr id="0" name=""/>
        <dsp:cNvSpPr/>
      </dsp:nvSpPr>
      <dsp:spPr>
        <a:xfrm>
          <a:off x="3794219" y="274950"/>
          <a:ext cx="3135123" cy="156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Total Rev. Req. = </a:t>
          </a:r>
          <a:r>
            <a:rPr lang="en-US" sz="3800" b="0" i="0" u="none" strike="noStrike" kern="1200" dirty="0" smtClean="0">
              <a:solidFill>
                <a:schemeClr val="bg1"/>
              </a:solidFill>
              <a:effectLst/>
              <a:latin typeface="+mn-lt"/>
            </a:rPr>
            <a:t>$69,008,580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3794219" y="274950"/>
        <a:ext cx="3135123" cy="1567561"/>
      </dsp:txXfrm>
    </dsp:sp>
    <dsp:sp modelId="{A247C02D-D461-4A93-AD30-81F30D5E471F}">
      <dsp:nvSpPr>
        <dsp:cNvPr id="0" name=""/>
        <dsp:cNvSpPr/>
      </dsp:nvSpPr>
      <dsp:spPr>
        <a:xfrm>
          <a:off x="719" y="2500887"/>
          <a:ext cx="3135123" cy="156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Net Attch. O ATRR = $29,349,109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719" y="2500887"/>
        <a:ext cx="3135123" cy="1567561"/>
      </dsp:txXfrm>
    </dsp:sp>
    <dsp:sp modelId="{F2C913B1-62FF-4B1F-A4BB-71279A4E0289}">
      <dsp:nvSpPr>
        <dsp:cNvPr id="0" name=""/>
        <dsp:cNvSpPr/>
      </dsp:nvSpPr>
      <dsp:spPr>
        <a:xfrm>
          <a:off x="3794219" y="2500887"/>
          <a:ext cx="3135123" cy="156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Attch. GG Rev. Req. = </a:t>
          </a:r>
          <a:r>
            <a:rPr lang="en-US" sz="3800" b="0" i="0" u="none" strike="noStrike" kern="1200" dirty="0" smtClean="0">
              <a:solidFill>
                <a:schemeClr val="bg1"/>
              </a:solidFill>
              <a:effectLst/>
              <a:latin typeface="+mn-lt"/>
            </a:rPr>
            <a:t>$17,557,871</a:t>
          </a:r>
          <a:endParaRPr lang="en-US" sz="3800" b="0" kern="1200" dirty="0">
            <a:solidFill>
              <a:schemeClr val="bg1"/>
            </a:solidFill>
          </a:endParaRPr>
        </a:p>
      </dsp:txBody>
      <dsp:txXfrm>
        <a:off x="3794219" y="2500887"/>
        <a:ext cx="3135123" cy="1567561"/>
      </dsp:txXfrm>
    </dsp:sp>
    <dsp:sp modelId="{71554737-6F8A-4F73-80F2-AF8D93BF52A6}">
      <dsp:nvSpPr>
        <dsp:cNvPr id="0" name=""/>
        <dsp:cNvSpPr/>
      </dsp:nvSpPr>
      <dsp:spPr>
        <a:xfrm>
          <a:off x="7587719" y="2500887"/>
          <a:ext cx="3135123" cy="156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Attch. MM Rev. Req. = </a:t>
          </a:r>
          <a:r>
            <a:rPr lang="en-US" sz="3800" b="0" i="0" u="none" strike="noStrike" kern="1200" dirty="0" smtClean="0">
              <a:solidFill>
                <a:schemeClr val="bg1"/>
              </a:solidFill>
              <a:effectLst/>
              <a:latin typeface="+mn-lt"/>
            </a:rPr>
            <a:t>$22,101,600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7587719" y="2500887"/>
        <a:ext cx="3135123" cy="1567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6DCE9-29DB-4F6C-ABDA-9EB31971BDBD}">
      <dsp:nvSpPr>
        <dsp:cNvPr id="0" name=""/>
        <dsp:cNvSpPr/>
      </dsp:nvSpPr>
      <dsp:spPr>
        <a:xfrm>
          <a:off x="70021" y="632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Book" pitchFamily="34" charset="0"/>
            </a:rPr>
            <a:t>Revenue</a:t>
          </a:r>
          <a:endParaRPr lang="en-US" sz="2800" kern="1200" dirty="0">
            <a:latin typeface="Franklin Gothic Book" pitchFamily="34" charset="0"/>
          </a:endParaRPr>
        </a:p>
      </dsp:txBody>
      <dsp:txXfrm>
        <a:off x="70021" y="632"/>
        <a:ext cx="3457335" cy="2074401"/>
      </dsp:txXfrm>
    </dsp:sp>
    <dsp:sp modelId="{B3773461-18BE-411B-9A05-A982249C1305}">
      <dsp:nvSpPr>
        <dsp:cNvPr id="0" name=""/>
        <dsp:cNvSpPr/>
      </dsp:nvSpPr>
      <dsp:spPr>
        <a:xfrm>
          <a:off x="3873090" y="632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Book" pitchFamily="34" charset="0"/>
            </a:rPr>
            <a:t>Demand/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Book" pitchFamily="34" charset="0"/>
            </a:rPr>
            <a:t>Weather</a:t>
          </a:r>
          <a:endParaRPr lang="en-US" sz="2800" kern="1200" dirty="0">
            <a:latin typeface="Franklin Gothic Book" pitchFamily="34" charset="0"/>
          </a:endParaRPr>
        </a:p>
      </dsp:txBody>
      <dsp:txXfrm>
        <a:off x="3873090" y="632"/>
        <a:ext cx="3457335" cy="2074401"/>
      </dsp:txXfrm>
    </dsp:sp>
    <dsp:sp modelId="{7E96638F-8CA9-47E6-BDE7-E8F119D7BCC0}">
      <dsp:nvSpPr>
        <dsp:cNvPr id="0" name=""/>
        <dsp:cNvSpPr/>
      </dsp:nvSpPr>
      <dsp:spPr>
        <a:xfrm>
          <a:off x="7676159" y="632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Book" pitchFamily="34" charset="0"/>
            </a:rPr>
            <a:t>Regulatory Filings</a:t>
          </a:r>
          <a:endParaRPr lang="en-US" sz="2800" kern="1200" dirty="0">
            <a:latin typeface="Franklin Gothic Book" pitchFamily="34" charset="0"/>
          </a:endParaRPr>
        </a:p>
      </dsp:txBody>
      <dsp:txXfrm>
        <a:off x="7676159" y="632"/>
        <a:ext cx="3457335" cy="2074401"/>
      </dsp:txXfrm>
    </dsp:sp>
    <dsp:sp modelId="{65103A6D-D97D-4F2A-9731-8CB8EB3927DC}">
      <dsp:nvSpPr>
        <dsp:cNvPr id="0" name=""/>
        <dsp:cNvSpPr/>
      </dsp:nvSpPr>
      <dsp:spPr>
        <a:xfrm>
          <a:off x="70021" y="2420766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Book" pitchFamily="34" charset="0"/>
            </a:rPr>
            <a:t>Financing</a:t>
          </a:r>
          <a:endParaRPr lang="en-US" sz="2800" kern="1200" dirty="0">
            <a:latin typeface="Franklin Gothic Book" pitchFamily="34" charset="0"/>
          </a:endParaRPr>
        </a:p>
      </dsp:txBody>
      <dsp:txXfrm>
        <a:off x="70021" y="2420766"/>
        <a:ext cx="3457335" cy="2074401"/>
      </dsp:txXfrm>
    </dsp:sp>
    <dsp:sp modelId="{6916E4E6-5CF7-4583-9FD2-096E07B6EB89}">
      <dsp:nvSpPr>
        <dsp:cNvPr id="0" name=""/>
        <dsp:cNvSpPr/>
      </dsp:nvSpPr>
      <dsp:spPr>
        <a:xfrm>
          <a:off x="3873090" y="2420766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Book" pitchFamily="34" charset="0"/>
            </a:rPr>
            <a:t>Outages</a:t>
          </a:r>
          <a:endParaRPr lang="en-US" sz="2800" kern="1200" dirty="0">
            <a:latin typeface="Franklin Gothic Book" pitchFamily="34" charset="0"/>
          </a:endParaRPr>
        </a:p>
      </dsp:txBody>
      <dsp:txXfrm>
        <a:off x="3873090" y="2420766"/>
        <a:ext cx="3457335" cy="2074401"/>
      </dsp:txXfrm>
    </dsp:sp>
    <dsp:sp modelId="{8D4F8920-A0EB-4470-B685-CC0731D4207B}">
      <dsp:nvSpPr>
        <dsp:cNvPr id="0" name=""/>
        <dsp:cNvSpPr/>
      </dsp:nvSpPr>
      <dsp:spPr>
        <a:xfrm>
          <a:off x="7676159" y="2420766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Book" pitchFamily="34" charset="0"/>
            </a:rPr>
            <a:t>Timing of Capital Projects</a:t>
          </a:r>
          <a:endParaRPr lang="en-US" sz="2800" kern="1200" dirty="0">
            <a:latin typeface="Franklin Gothic Book" pitchFamily="34" charset="0"/>
          </a:endParaRPr>
        </a:p>
      </dsp:txBody>
      <dsp:txXfrm>
        <a:off x="7676159" y="2420766"/>
        <a:ext cx="3457335" cy="207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948E0-9970-4346-9779-67A3A12C8816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C941-C3D9-4635-883E-0F91D4AE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50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0A315-1A34-400A-939D-7E5E3C4E6837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C5B6-F1C2-472C-AC5A-34CC73AA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2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1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31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81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0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1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0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4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489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8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newable Gener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1" y="6356350"/>
            <a:ext cx="31037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E83A18-AC4F-469E-8AB6-5AE488BD25CC}" type="datetime1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6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ay Log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10/21/2016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006582"/>
            <a:ext cx="8138160" cy="968721"/>
          </a:xfrm>
        </p:spPr>
        <p:txBody>
          <a:bodyPr anchor="b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5488" y="2051050"/>
            <a:ext cx="8138160" cy="4146550"/>
          </a:xfrm>
        </p:spPr>
        <p:txBody>
          <a:bodyPr>
            <a:normAutofit/>
          </a:bodyPr>
          <a:lstStyle>
            <a:lvl1pPr marL="338138" indent="-338138">
              <a:buClr>
                <a:schemeClr val="bg1"/>
              </a:buClr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27063" indent="-288925">
              <a:defRPr sz="1600">
                <a:solidFill>
                  <a:schemeClr val="bg1"/>
                </a:solidFill>
              </a:defRPr>
            </a:lvl2pPr>
            <a:lvl3pPr marL="863600" indent="-236538">
              <a:defRPr sz="1600">
                <a:solidFill>
                  <a:schemeClr val="bg1"/>
                </a:solidFill>
              </a:defRPr>
            </a:lvl3pPr>
            <a:lvl4pPr marL="1084263" indent="-220663">
              <a:defRPr sz="1400">
                <a:solidFill>
                  <a:schemeClr val="bg1"/>
                </a:solidFill>
              </a:defRPr>
            </a:lvl4pPr>
            <a:lvl5pPr marL="1320800" indent="-23653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16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" y="1600200"/>
            <a:ext cx="112471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Logo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1"/>
            <a:ext cx="8138160" cy="2514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18859"/>
            <a:ext cx="8138160" cy="2285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4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4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158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247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908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9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15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nomic Stewardship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1" y="6356350"/>
            <a:ext cx="31037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E83A18-AC4F-469E-8AB6-5AE488BD25CC}" type="datetime1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4365261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3823395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7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18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9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plit Layout Section Header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59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56" y="1600200"/>
            <a:ext cx="5513832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475488" y="1600200"/>
            <a:ext cx="5513832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9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685800"/>
            <a:ext cx="5181600" cy="998620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71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 marL="863600" indent="-287338">
              <a:defRPr sz="1800"/>
            </a:lvl3pPr>
            <a:lvl4pPr marL="1150938" indent="-287338">
              <a:defRPr sz="1600"/>
            </a:lvl4pPr>
            <a:lvl5pPr marL="1371600" indent="-220663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1123637" y="1"/>
            <a:ext cx="4198256" cy="4555066"/>
          </a:xfrm>
          <a:prstGeom prst="rect">
            <a:avLst/>
          </a:prstGeom>
        </p:spPr>
        <p:txBody>
          <a:bodyPr lIns="274320" tIns="365760" rIns="182880">
            <a:normAutofit/>
          </a:bodyPr>
          <a:lstStyle>
            <a:lvl1pPr marL="0" indent="576263">
              <a:spcBef>
                <a:spcPts val="1200"/>
              </a:spcBef>
              <a:buFontTx/>
              <a:buNone/>
              <a:defRPr sz="2400" i="1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>
              <a:spcBef>
                <a:spcPts val="12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12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12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l="36308" t="21577" r="35370" b="57500"/>
          <a:stretch/>
        </p:blipFill>
        <p:spPr>
          <a:xfrm>
            <a:off x="1371348" y="296958"/>
            <a:ext cx="532171" cy="4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7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7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10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view (Hidden Sli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41300"/>
            <a:ext cx="11247120" cy="679904"/>
          </a:xfrm>
        </p:spPr>
        <p:txBody>
          <a:bodyPr wrap="none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24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/>
          <a:lstStyle/>
          <a:p>
            <a:fld id="{EBE2BD54-1F9D-40AF-83C1-2D3A42C562A8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BBC370A-8FCE-4E0A-B91F-B6805B5F6B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seload Gener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18050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48A8BA-DC5D-4983-ABD2-E713A2A34176}" type="datetime1">
              <a:rPr lang="en-US" smtClean="0"/>
              <a:pPr/>
              <a:t>10/21/2016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3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" y="1600200"/>
            <a:ext cx="112471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5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0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" y="1600200"/>
            <a:ext cx="112471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9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56" y="1600200"/>
            <a:ext cx="5513832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475488" y="1600200"/>
            <a:ext cx="5513832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6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2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8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ocial Stewardship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20240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0B92F-1ADC-4440-8DD7-3AA37D16EC7E}" type="datetime1">
              <a:rPr lang="en-US" smtClean="0"/>
              <a:pPr/>
              <a:t>10/21/2016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2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ergy Efficienc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7E1114-9568-4037-B35A-4FFFE622B984}" type="datetime1">
              <a:rPr lang="en-US" smtClean="0"/>
              <a:pPr/>
              <a:t>10/21/2016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1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ironmental Stewardship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10/21/2016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0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afety and Reliabili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10/21/2016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1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ustomer Servic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22533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2533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10/21/2016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2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Log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10/21/2016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4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129992"/>
            <a:ext cx="11244166" cy="679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75488" y="1600200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527527"/>
            <a:ext cx="636588" cy="365125"/>
          </a:xfrm>
          <a:prstGeom prst="rect">
            <a:avLst/>
          </a:prstGeom>
        </p:spPr>
        <p:txBody>
          <a:bodyPr vert="horz" lIns="91440" tIns="45720" rIns="13716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195142" y="0"/>
            <a:ext cx="36579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6" r:id="rId2"/>
    <p:sldLayoutId id="2147483662" r:id="rId3"/>
    <p:sldLayoutId id="2147483671" r:id="rId4"/>
    <p:sldLayoutId id="2147483672" r:id="rId5"/>
    <p:sldLayoutId id="2147483696" r:id="rId6"/>
    <p:sldLayoutId id="2147483727" r:id="rId7"/>
    <p:sldLayoutId id="2147483728" r:id="rId8"/>
    <p:sldLayoutId id="2147483729" r:id="rId9"/>
    <p:sldLayoutId id="2147483730" r:id="rId10"/>
    <p:sldLayoutId id="2147483724" r:id="rId11"/>
    <p:sldLayoutId id="2147483742" r:id="rId12"/>
    <p:sldLayoutId id="2147483669" r:id="rId13"/>
    <p:sldLayoutId id="2147483670" r:id="rId14"/>
    <p:sldLayoutId id="2147483732" r:id="rId15"/>
    <p:sldLayoutId id="2147483733" r:id="rId16"/>
    <p:sldLayoutId id="2147483735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652" r:id="rId23"/>
    <p:sldLayoutId id="2147483693" r:id="rId24"/>
    <p:sldLayoutId id="2147483654" r:id="rId25"/>
    <p:sldLayoutId id="2147483655" r:id="rId26"/>
    <p:sldLayoutId id="2147483667" r:id="rId27"/>
    <p:sldLayoutId id="2147483690" r:id="rId28"/>
    <p:sldLayoutId id="2147483770" r:id="rId29"/>
    <p:sldLayoutId id="2147483771" r:id="rId30"/>
    <p:sldLayoutId id="2147483772" r:id="rId3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238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" userDrawn="1">
          <p15:clr>
            <a:srgbClr val="F26B43"/>
          </p15:clr>
        </p15:guide>
        <p15:guide id="2" pos="7392" userDrawn="1">
          <p15:clr>
            <a:srgbClr val="F26B43"/>
          </p15:clr>
        </p15:guide>
        <p15:guide id="3" orient="horz" pos="3904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129992"/>
            <a:ext cx="11244166" cy="679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75488" y="1600200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527527"/>
            <a:ext cx="636588" cy="365125"/>
          </a:xfrm>
          <a:prstGeom prst="rect">
            <a:avLst/>
          </a:prstGeom>
        </p:spPr>
        <p:txBody>
          <a:bodyPr vert="horz" lIns="91440" tIns="45720" rIns="13716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5142" y="0"/>
            <a:ext cx="36579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6" r:id="rId2"/>
    <p:sldLayoutId id="2147483768" r:id="rId3"/>
    <p:sldLayoutId id="2147483769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238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" userDrawn="1">
          <p15:clr>
            <a:srgbClr val="F26B43"/>
          </p15:clr>
        </p15:guide>
        <p15:guide id="2" pos="7392" userDrawn="1">
          <p15:clr>
            <a:srgbClr val="F26B43"/>
          </p15:clr>
        </p15:guide>
        <p15:guide id="3" orient="horz" pos="3904">
          <p15:clr>
            <a:srgbClr val="F26B43"/>
          </p15:clr>
        </p15:guide>
        <p15:guide id="4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hebert@otpco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1" y="6356350"/>
            <a:ext cx="3103729" cy="365125"/>
          </a:xfrm>
        </p:spPr>
        <p:txBody>
          <a:bodyPr/>
          <a:lstStyle/>
          <a:p>
            <a:r>
              <a:rPr lang="en-US" sz="2000" dirty="0" smtClean="0"/>
              <a:t>October 28, 2016</a:t>
            </a:r>
            <a:endParaRPr lang="en-US" sz="2000" dirty="0"/>
          </a:p>
        </p:txBody>
      </p:sp>
      <p:sp>
        <p:nvSpPr>
          <p:cNvPr id="8" name="Title 4"/>
          <p:cNvSpPr>
            <a:spLocks noGrp="1"/>
          </p:cNvSpPr>
          <p:nvPr>
            <p:ph type="ctrTitle"/>
          </p:nvPr>
        </p:nvSpPr>
        <p:spPr>
          <a:xfrm>
            <a:off x="477672" y="1915887"/>
            <a:ext cx="5988442" cy="2072184"/>
          </a:xfrm>
        </p:spPr>
        <p:txBody>
          <a:bodyPr>
            <a:normAutofit/>
          </a:bodyPr>
          <a:lstStyle/>
          <a:p>
            <a:r>
              <a:rPr lang="en-US" dirty="0" smtClean="0"/>
              <a:t>2017 Attachment O</a:t>
            </a:r>
            <a:br>
              <a:rPr lang="en-US" dirty="0" smtClean="0"/>
            </a:br>
            <a:r>
              <a:rPr lang="en-US" dirty="0" smtClean="0"/>
              <a:t>Customer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dirty="0" smtClean="0">
                <a:ea typeface="ＭＳ Ｐゴシック" pitchFamily="-108" charset="-128"/>
              </a:rPr>
              <a:t>Forward Looking Attachment 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370A-8FCE-4E0A-B91F-B6805B5F6B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475488" y="1600200"/>
            <a:ext cx="11247120" cy="2923877"/>
          </a:xfrm>
          <a:noFill/>
        </p:spPr>
        <p:txBody>
          <a:bodyPr>
            <a:spAutoFit/>
          </a:bodyPr>
          <a:lstStyle/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Forward Looking Rate Requirements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Rate Base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Operating Expenses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-108" charset="-128"/>
              </a:rPr>
              <a:t>Revenue Requirement and Rates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Network Rate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RATE REQUIREMENTS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6204856" y="1600200"/>
            <a:ext cx="5513832" cy="3370153"/>
          </a:xfrm>
          <a:noFill/>
        </p:spPr>
        <p:txBody>
          <a:bodyPr>
            <a:spAutoFit/>
          </a:bodyPr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sz="2000" u="sng" dirty="0" smtClean="0">
                <a:ea typeface="ＭＳ Ｐゴシック" pitchFamily="-108" charset="-128"/>
              </a:rPr>
              <a:t>Forward Looking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 smtClean="0">
                <a:ea typeface="ＭＳ Ｐゴシック" pitchFamily="-108" charset="-128"/>
              </a:rPr>
              <a:t>By September 1 of each year, Otter Tail will post on OASIS its projected Net Revenue Requirement, including the True-Up Adjustment and load for the upcoming year, and associated work papers.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 smtClean="0">
                <a:ea typeface="ＭＳ Ｐゴシック" pitchFamily="-108" charset="-128"/>
              </a:rPr>
              <a:t>A customer meeting will be held by October 31 of each year to explain its forward looking formula rate input projections and cost detail.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 smtClean="0">
                <a:solidFill>
                  <a:srgbClr val="000000"/>
                </a:solidFill>
                <a:ea typeface="ＭＳ Ｐゴシック" pitchFamily="-108" charset="-128"/>
              </a:rPr>
              <a:t>Actual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By </a:t>
            </a:r>
            <a:r>
              <a:rPr lang="en-US" dirty="0">
                <a:solidFill>
                  <a:srgbClr val="000000"/>
                </a:solidFill>
                <a:ea typeface="ＭＳ Ｐゴシック" pitchFamily="-108" charset="-128"/>
              </a:rPr>
              <a:t>June 1 of each year, Otter Tail will post on OASIS all information regarding any Attachment O True-up Adjustments for the prior year.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dirty="0">
                <a:solidFill>
                  <a:srgbClr val="000000"/>
                </a:solidFill>
                <a:ea typeface="ＭＳ Ｐゴシック" pitchFamily="-108" charset="-128"/>
              </a:rPr>
              <a:t>By September 1 of each year, Otter Tail will hold a customer meeting to explain its Actual Year True-up Calculation.</a:t>
            </a:r>
          </a:p>
          <a:p>
            <a:pPr marL="914400" lvl="4" indent="-457200"/>
            <a:r>
              <a:rPr lang="en-US" sz="1800" dirty="0"/>
              <a:t>Ex., </a:t>
            </a:r>
            <a:r>
              <a:rPr lang="en-US" sz="1800" dirty="0" smtClean="0"/>
              <a:t>2016 </a:t>
            </a:r>
            <a:r>
              <a:rPr lang="en-US" sz="1800" dirty="0"/>
              <a:t>Forward Looking Attachment O will be trued-up by June 1, </a:t>
            </a:r>
            <a:r>
              <a:rPr lang="en-US" sz="1800" dirty="0" smtClean="0"/>
              <a:t>2017 </a:t>
            </a:r>
            <a:r>
              <a:rPr lang="en-US" sz="1800" dirty="0"/>
              <a:t>with a corresponding Customer Meeting to be held by September 1, </a:t>
            </a:r>
            <a:r>
              <a:rPr lang="en-US" sz="1800" dirty="0" smtClean="0"/>
              <a:t>2017.</a:t>
            </a:r>
            <a:endParaRPr lang="en-US" sz="1800" dirty="0">
              <a:ea typeface="ＭＳ Ｐゴシック" pitchFamily="-108" charset="-128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520" y="5770880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MISO Transmission Owners will hold a Regional Cost Sharing stakeholder meeting </a:t>
            </a:r>
          </a:p>
          <a:p>
            <a:pPr algn="ctr"/>
            <a:r>
              <a:rPr lang="en-US" dirty="0" smtClean="0"/>
              <a:t>by November 1 of each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RATE BASE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0293" y="6320331"/>
            <a:ext cx="7152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Note: </a:t>
            </a:r>
            <a:r>
              <a:rPr lang="en-US" sz="1200" dirty="0" smtClean="0"/>
              <a:t>The above numbers are Transmission only</a:t>
            </a:r>
            <a:endParaRPr lang="en-US" sz="1200" b="1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353800" y="6320331"/>
            <a:ext cx="636588" cy="428812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        12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1" y="1372094"/>
            <a:ext cx="1185883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  <a:ea typeface="ＭＳ Ｐゴシック" pitchFamily="-108" charset="-128"/>
              </a:rPr>
              <a:t>OPERATING EXPENSES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353800" y="6474219"/>
            <a:ext cx="636588" cy="383781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0293" y="6320331"/>
            <a:ext cx="7152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Note: </a:t>
            </a:r>
            <a:r>
              <a:rPr lang="en-US" sz="1200" dirty="0" smtClean="0"/>
              <a:t>The above numbers are Transmission only</a:t>
            </a:r>
            <a:endParaRPr lang="en-US" sz="1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3" y="2354263"/>
            <a:ext cx="11697156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4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  <a:ea typeface="ＭＳ Ｐゴシック" pitchFamily="-108" charset="-128"/>
              </a:rPr>
              <a:t>REVENUE REQUIREMENT AND 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870692"/>
            <a:ext cx="9170988" cy="58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" y="2109788"/>
            <a:ext cx="11282646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500" dirty="0">
                <a:latin typeface="Franklin Gothic Book" pitchFamily="34" charset="0"/>
                <a:ea typeface="ＭＳ Ｐゴシック" pitchFamily="-108" charset="-128"/>
              </a:rPr>
              <a:t/>
            </a:r>
            <a:br>
              <a:rPr lang="en-US" sz="4500" dirty="0">
                <a:latin typeface="Franklin Gothic Book" pitchFamily="34" charset="0"/>
                <a:ea typeface="ＭＳ Ｐゴシック" pitchFamily="-108" charset="-128"/>
              </a:rPr>
            </a:br>
            <a: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  <a:t>Rate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07267" y="2476495"/>
            <a:ext cx="7192433" cy="118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6999" y="6235700"/>
            <a:ext cx="1138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</a:t>
            </a:r>
            <a:r>
              <a:rPr lang="en-US" sz="1400" dirty="0" smtClean="0"/>
              <a:t>Displayed above are the primary drivers of the change between years. Other drivers may include but are not limited to: operating expenses, depreciation, property taxes, income taxes, revenue credits, allocation factors etc.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1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46950"/>
            <a:ext cx="11244166" cy="679904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bg1"/>
                </a:solidFill>
                <a:effectLst/>
                <a:latin typeface="+mn-lt"/>
              </a:rPr>
              <a:t>TOTAL TRANSMISSION REVENUE REQUIREMENT BREAKDOWN</a:t>
            </a:r>
            <a:endParaRPr lang="en-US" sz="36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1052433"/>
              </p:ext>
            </p:extLst>
          </p:nvPr>
        </p:nvGraphicFramePr>
        <p:xfrm>
          <a:off x="680484" y="1589567"/>
          <a:ext cx="10723563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4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transmission Projects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75488" y="0"/>
            <a:ext cx="11244166" cy="1048511"/>
          </a:xfrm>
          <a:noFill/>
          <a:ln/>
          <a:effec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ATTACHMENT O CAPITAL PROJECTS: </a:t>
            </a:r>
            <a:br>
              <a:rPr lang="en-US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</a:br>
            <a:r>
              <a:rPr lang="en-US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TRANSMISSION LINE PROJECTS &gt; $250K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53800" y="6527527"/>
            <a:ext cx="636588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79588"/>
            <a:ext cx="11704049" cy="440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1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75488" y="183155"/>
            <a:ext cx="11244166" cy="679904"/>
          </a:xfrm>
          <a:noFill/>
          <a:ln/>
          <a:effec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ATTACHMENTS GG AND MM CAPITAL PROJECTS: </a:t>
            </a:r>
            <a:br>
              <a:rPr lang="en-US" sz="3600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</a:br>
            <a:r>
              <a:rPr lang="en-US" sz="3600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TRANSMISSION LINE PROJECTS &gt; $250K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51088"/>
            <a:ext cx="11730038" cy="266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/>
              <a:t>Agenda</a:t>
            </a:r>
            <a:endParaRPr lang="en-US" sz="4500" dirty="0" smtClean="0">
              <a:latin typeface="Franklin Gothic Book" pitchFamily="34" charset="0"/>
              <a:ea typeface="ＭＳ Ｐゴシック" pitchFamily="-108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370A-8FCE-4E0A-B91F-B6805B5F6B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475488" y="1600200"/>
            <a:ext cx="11247120" cy="3520964"/>
          </a:xfrm>
          <a:noFill/>
        </p:spPr>
        <p:txBody>
          <a:bodyPr>
            <a:spAutoFit/>
          </a:bodyPr>
          <a:lstStyle/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Meeting Purpose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Otter Tail Power Company Profile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Attachment O Calculation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Capital Projects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Budget Risks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08" charset="-128"/>
              </a:rPr>
              <a:t>Question/Answer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216671"/>
              </p:ext>
            </p:extLst>
          </p:nvPr>
        </p:nvGraphicFramePr>
        <p:xfrm>
          <a:off x="304801" y="1676400"/>
          <a:ext cx="1120351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dirty="0" smtClean="0">
                <a:ea typeface="ＭＳ Ｐゴシック" pitchFamily="-108" charset="-128"/>
              </a:rPr>
              <a:t>Budget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  <a:t/>
            </a:r>
            <a:b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</a:br>
            <a: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  <a:t/>
            </a:r>
            <a:b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</a:br>
            <a:r>
              <a:rPr lang="en-US" sz="4400" dirty="0" smtClean="0">
                <a:ea typeface="ＭＳ Ｐゴシック" pitchFamily="-108" charset="-128"/>
              </a:rPr>
              <a:t>Questions?</a:t>
            </a:r>
            <a:br>
              <a:rPr lang="en-US" sz="4400" dirty="0" smtClean="0">
                <a:ea typeface="ＭＳ Ｐゴシック" pitchFamily="-108" charset="-128"/>
              </a:rPr>
            </a:br>
            <a:endParaRPr lang="en-US" sz="4400" dirty="0" smtClean="0">
              <a:ea typeface="ＭＳ Ｐゴシック" pitchFamily="-108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25600" y="2209800"/>
            <a:ext cx="840841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If you have any additional questions after the meeting, please submit via e-mail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to: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Stuart Tommerdahl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sz="2400" kern="0" dirty="0" smtClean="0">
                <a:ea typeface="ＭＳ Ｐゴシック" pitchFamily="-65" charset="-128"/>
                <a:cs typeface="ＭＳ Ｐゴシック" pitchFamily="-65" charset="-128"/>
              </a:rPr>
              <a:t>Manager – Regulatory Administration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  <a:hlinkClick r:id="rId3"/>
              </a:rPr>
              <a:t>stommerdahl@otpco.com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All questions and answers will be distributed by e-mail to all attendees. Additionally, the questions and answers will be posted on Otter Tail’s OASIS </a:t>
            </a:r>
            <a:r>
              <a:rPr lang="en-US" sz="2000" kern="0" dirty="0" smtClean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website </a:t>
            </a:r>
            <a:r>
              <a:rPr lang="en-US" sz="2000" kern="0" dirty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(http://www.oasis.oati.com/OTP/index.html)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within two weeks from the date of inquiry.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Legal Disclosure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370A-8FCE-4E0A-B91F-B6805B5F6B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75488" y="1588008"/>
            <a:ext cx="11247120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en-US" sz="2600" dirty="0" smtClean="0">
              <a:latin typeface="Franklin Gothic Book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dirty="0" smtClean="0"/>
              <a:t>All numeric data provided in </a:t>
            </a:r>
            <a:r>
              <a:rPr lang="en-US" dirty="0"/>
              <a:t>this </a:t>
            </a:r>
            <a:r>
              <a:rPr lang="en-US" dirty="0" smtClean="0"/>
              <a:t>presentation is preliminary </a:t>
            </a:r>
            <a:r>
              <a:rPr lang="en-US" dirty="0"/>
              <a:t>and </a:t>
            </a:r>
            <a:endParaRPr lang="en-US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dirty="0" smtClean="0"/>
              <a:t>subject </a:t>
            </a:r>
            <a:r>
              <a:rPr lang="en-US" dirty="0"/>
              <a:t>to change.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600" dirty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dirty="0" smtClean="0"/>
              <a:t>All information will </a:t>
            </a:r>
            <a:r>
              <a:rPr lang="en-US" dirty="0"/>
              <a:t>be finalized by </a:t>
            </a:r>
            <a:r>
              <a:rPr lang="en-US" dirty="0" smtClean="0"/>
              <a:t>12/31/16.</a:t>
            </a:r>
            <a:endParaRPr lang="en-US" dirty="0"/>
          </a:p>
          <a:p>
            <a:endParaRPr lang="en-US" sz="26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 smtClean="0"/>
              <a:t>Meeting Purpose</a:t>
            </a:r>
            <a:endParaRPr lang="en-US" sz="4500" dirty="0" smtClean="0">
              <a:latin typeface="Franklin Gothic Book" pitchFamily="34" charset="0"/>
              <a:ea typeface="ＭＳ Ｐゴシック" pitchFamily="-108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370A-8FCE-4E0A-B91F-B6805B5F6B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12064" y="1569720"/>
            <a:ext cx="10902949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en-US" sz="2600" dirty="0" smtClean="0"/>
              <a:t>To provide an informational forum regarding Otter Tail’s forecasted Attachment O for 2017.</a:t>
            </a:r>
          </a:p>
          <a:p>
            <a:pPr lvl="1" indent="-457200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en-US" sz="2600" dirty="0" smtClean="0"/>
              <a:t>The forecasted Attachment O for 2017 is calculated using the FERC Form 1 Attachment O template under the MISO Tariff with a projected net revenue requirement and projected load.</a:t>
            </a:r>
          </a:p>
          <a:p>
            <a:pPr lvl="1" indent="-457200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en-US" sz="2600" dirty="0" smtClean="0"/>
              <a:t>Rates to become effective on January 1, 2017 for the joint pricing zone comprised of Otter Tail, Great River Energy, Missouri River Energy Services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Benson Municipal Utilities, Detroit Lakes Public Utilities, and Alexandria Light &amp; Power</a:t>
            </a:r>
            <a:r>
              <a:rPr lang="en-US" sz="2600" dirty="0" smtClean="0"/>
              <a:t>.</a:t>
            </a:r>
          </a:p>
          <a:p>
            <a:pPr lvl="1" indent="-457200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en-US" sz="2600" dirty="0" smtClean="0"/>
              <a:t>The schedules provided herein reflect the recent FERC order approving a 10.32% ROE, plus a 50 basis point adder that OTP has been granted.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452438" y="381000"/>
            <a:ext cx="8097239" cy="6523038"/>
            <a:chOff x="452438" y="381000"/>
            <a:chExt cx="8097239" cy="6523038"/>
          </a:xfrm>
        </p:grpSpPr>
        <p:sp>
          <p:nvSpPr>
            <p:cNvPr id="79" name="Freeform 5"/>
            <p:cNvSpPr>
              <a:spLocks/>
            </p:cNvSpPr>
            <p:nvPr/>
          </p:nvSpPr>
          <p:spPr bwMode="auto">
            <a:xfrm>
              <a:off x="1137296" y="683504"/>
              <a:ext cx="6478508" cy="6220534"/>
            </a:xfrm>
            <a:custGeom>
              <a:avLst/>
              <a:gdLst>
                <a:gd name="T0" fmla="*/ 433 w 4219"/>
                <a:gd name="T1" fmla="*/ 0 h 4051"/>
                <a:gd name="T2" fmla="*/ 3343 w 4219"/>
                <a:gd name="T3" fmla="*/ 33 h 4051"/>
                <a:gd name="T4" fmla="*/ 3478 w 4219"/>
                <a:gd name="T5" fmla="*/ 748 h 4051"/>
                <a:gd name="T6" fmla="*/ 3583 w 4219"/>
                <a:gd name="T7" fmla="*/ 758 h 4051"/>
                <a:gd name="T8" fmla="*/ 4219 w 4219"/>
                <a:gd name="T9" fmla="*/ 1056 h 4051"/>
                <a:gd name="T10" fmla="*/ 4219 w 4219"/>
                <a:gd name="T11" fmla="*/ 1364 h 4051"/>
                <a:gd name="T12" fmla="*/ 3782 w 4219"/>
                <a:gd name="T13" fmla="*/ 1394 h 4051"/>
                <a:gd name="T14" fmla="*/ 4033 w 4219"/>
                <a:gd name="T15" fmla="*/ 2717 h 4051"/>
                <a:gd name="T16" fmla="*/ 4043 w 4219"/>
                <a:gd name="T17" fmla="*/ 3154 h 4051"/>
                <a:gd name="T18" fmla="*/ 3569 w 4219"/>
                <a:gd name="T19" fmla="*/ 4041 h 4051"/>
                <a:gd name="T20" fmla="*/ 2446 w 4219"/>
                <a:gd name="T21" fmla="*/ 4051 h 4051"/>
                <a:gd name="T22" fmla="*/ 2446 w 4219"/>
                <a:gd name="T23" fmla="*/ 2958 h 4051"/>
                <a:gd name="T24" fmla="*/ 1543 w 4219"/>
                <a:gd name="T25" fmla="*/ 1942 h 4051"/>
                <a:gd name="T26" fmla="*/ 1445 w 4219"/>
                <a:gd name="T27" fmla="*/ 1895 h 4051"/>
                <a:gd name="T28" fmla="*/ 1424 w 4219"/>
                <a:gd name="T29" fmla="*/ 1509 h 4051"/>
                <a:gd name="T30" fmla="*/ 707 w 4219"/>
                <a:gd name="T31" fmla="*/ 1485 h 4051"/>
                <a:gd name="T32" fmla="*/ 0 w 4219"/>
                <a:gd name="T33" fmla="*/ 781 h 4051"/>
                <a:gd name="T34" fmla="*/ 410 w 4219"/>
                <a:gd name="T35" fmla="*/ 636 h 4051"/>
                <a:gd name="T36" fmla="*/ 433 w 4219"/>
                <a:gd name="T37" fmla="*/ 6 h 4051"/>
                <a:gd name="T38" fmla="*/ 433 w 4219"/>
                <a:gd name="T39" fmla="*/ 0 h 4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19" h="4051">
                  <a:moveTo>
                    <a:pt x="433" y="0"/>
                  </a:moveTo>
                  <a:lnTo>
                    <a:pt x="3343" y="33"/>
                  </a:lnTo>
                  <a:lnTo>
                    <a:pt x="3478" y="748"/>
                  </a:lnTo>
                  <a:lnTo>
                    <a:pt x="3583" y="758"/>
                  </a:lnTo>
                  <a:lnTo>
                    <a:pt x="4219" y="1056"/>
                  </a:lnTo>
                  <a:lnTo>
                    <a:pt x="4219" y="1364"/>
                  </a:lnTo>
                  <a:lnTo>
                    <a:pt x="3782" y="1394"/>
                  </a:lnTo>
                  <a:lnTo>
                    <a:pt x="4033" y="2717"/>
                  </a:lnTo>
                  <a:lnTo>
                    <a:pt x="4043" y="3154"/>
                  </a:lnTo>
                  <a:lnTo>
                    <a:pt x="3569" y="4041"/>
                  </a:lnTo>
                  <a:lnTo>
                    <a:pt x="2446" y="4051"/>
                  </a:lnTo>
                  <a:lnTo>
                    <a:pt x="2446" y="2958"/>
                  </a:lnTo>
                  <a:lnTo>
                    <a:pt x="1543" y="1942"/>
                  </a:lnTo>
                  <a:lnTo>
                    <a:pt x="1445" y="1895"/>
                  </a:lnTo>
                  <a:lnTo>
                    <a:pt x="1424" y="1509"/>
                  </a:lnTo>
                  <a:lnTo>
                    <a:pt x="707" y="1485"/>
                  </a:lnTo>
                  <a:lnTo>
                    <a:pt x="0" y="781"/>
                  </a:lnTo>
                  <a:lnTo>
                    <a:pt x="410" y="636"/>
                  </a:lnTo>
                  <a:lnTo>
                    <a:pt x="433" y="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893263" y="4876424"/>
              <a:ext cx="2452282" cy="2010042"/>
            </a:xfrm>
            <a:custGeom>
              <a:avLst/>
              <a:gdLst>
                <a:gd name="T0" fmla="*/ 1583 w 1597"/>
                <a:gd name="T1" fmla="*/ 0 h 1309"/>
                <a:gd name="T2" fmla="*/ 1580 w 1597"/>
                <a:gd name="T3" fmla="*/ 0 h 1309"/>
                <a:gd name="T4" fmla="*/ 1590 w 1597"/>
                <a:gd name="T5" fmla="*/ 413 h 1309"/>
                <a:gd name="T6" fmla="*/ 1113 w 1597"/>
                <a:gd name="T7" fmla="*/ 1289 h 1309"/>
                <a:gd name="T8" fmla="*/ 4 w 1597"/>
                <a:gd name="T9" fmla="*/ 1293 h 1309"/>
                <a:gd name="T10" fmla="*/ 7 w 1597"/>
                <a:gd name="T11" fmla="*/ 213 h 1309"/>
                <a:gd name="T12" fmla="*/ 4 w 1597"/>
                <a:gd name="T13" fmla="*/ 226 h 1309"/>
                <a:gd name="T14" fmla="*/ 0 w 1597"/>
                <a:gd name="T15" fmla="*/ 226 h 1309"/>
                <a:gd name="T16" fmla="*/ 0 w 1597"/>
                <a:gd name="T17" fmla="*/ 1309 h 1309"/>
                <a:gd name="T18" fmla="*/ 673 w 1597"/>
                <a:gd name="T19" fmla="*/ 1306 h 1309"/>
                <a:gd name="T20" fmla="*/ 1123 w 1597"/>
                <a:gd name="T21" fmla="*/ 1303 h 1309"/>
                <a:gd name="T22" fmla="*/ 1225 w 1597"/>
                <a:gd name="T23" fmla="*/ 1110 h 1309"/>
                <a:gd name="T24" fmla="*/ 1597 w 1597"/>
                <a:gd name="T25" fmla="*/ 416 h 1309"/>
                <a:gd name="T26" fmla="*/ 1587 w 1597"/>
                <a:gd name="T27" fmla="*/ 0 h 1309"/>
                <a:gd name="T28" fmla="*/ 1583 w 1597"/>
                <a:gd name="T2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7" h="1309">
                  <a:moveTo>
                    <a:pt x="1583" y="0"/>
                  </a:moveTo>
                  <a:lnTo>
                    <a:pt x="1580" y="0"/>
                  </a:lnTo>
                  <a:lnTo>
                    <a:pt x="1590" y="413"/>
                  </a:lnTo>
                  <a:lnTo>
                    <a:pt x="1113" y="1289"/>
                  </a:lnTo>
                  <a:lnTo>
                    <a:pt x="4" y="1293"/>
                  </a:lnTo>
                  <a:lnTo>
                    <a:pt x="7" y="213"/>
                  </a:lnTo>
                  <a:lnTo>
                    <a:pt x="4" y="226"/>
                  </a:lnTo>
                  <a:lnTo>
                    <a:pt x="0" y="226"/>
                  </a:lnTo>
                  <a:lnTo>
                    <a:pt x="0" y="1309"/>
                  </a:lnTo>
                  <a:lnTo>
                    <a:pt x="673" y="1306"/>
                  </a:lnTo>
                  <a:lnTo>
                    <a:pt x="1123" y="1303"/>
                  </a:lnTo>
                  <a:lnTo>
                    <a:pt x="1225" y="1110"/>
                  </a:lnTo>
                  <a:lnTo>
                    <a:pt x="1597" y="416"/>
                  </a:lnTo>
                  <a:lnTo>
                    <a:pt x="1587" y="0"/>
                  </a:lnTo>
                  <a:lnTo>
                    <a:pt x="1583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12940" y="677362"/>
              <a:ext cx="804631" cy="15356"/>
            </a:xfrm>
            <a:custGeom>
              <a:avLst/>
              <a:gdLst>
                <a:gd name="T0" fmla="*/ 0 w 524"/>
                <a:gd name="T1" fmla="*/ 0 h 10"/>
                <a:gd name="T2" fmla="*/ 0 w 524"/>
                <a:gd name="T3" fmla="*/ 0 h 10"/>
                <a:gd name="T4" fmla="*/ 7 w 524"/>
                <a:gd name="T5" fmla="*/ 0 h 10"/>
                <a:gd name="T6" fmla="*/ 7 w 524"/>
                <a:gd name="T7" fmla="*/ 4 h 10"/>
                <a:gd name="T8" fmla="*/ 524 w 524"/>
                <a:gd name="T9" fmla="*/ 10 h 10"/>
                <a:gd name="T10" fmla="*/ 0 w 52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10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52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812940" y="677362"/>
              <a:ext cx="804631" cy="15356"/>
            </a:xfrm>
            <a:custGeom>
              <a:avLst/>
              <a:gdLst>
                <a:gd name="T0" fmla="*/ 0 w 524"/>
                <a:gd name="T1" fmla="*/ 0 h 10"/>
                <a:gd name="T2" fmla="*/ 0 w 524"/>
                <a:gd name="T3" fmla="*/ 0 h 10"/>
                <a:gd name="T4" fmla="*/ 7 w 524"/>
                <a:gd name="T5" fmla="*/ 0 h 10"/>
                <a:gd name="T6" fmla="*/ 7 w 524"/>
                <a:gd name="T7" fmla="*/ 4 h 10"/>
                <a:gd name="T8" fmla="*/ 524 w 524"/>
                <a:gd name="T9" fmla="*/ 10 h 10"/>
                <a:gd name="T10" fmla="*/ 0 w 52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10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524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343084" y="755932"/>
              <a:ext cx="2206593" cy="2334044"/>
            </a:xfrm>
            <a:custGeom>
              <a:avLst/>
              <a:gdLst>
                <a:gd name="T0" fmla="*/ 1099 w 1437"/>
                <a:gd name="T1" fmla="*/ 1503 h 1520"/>
                <a:gd name="T2" fmla="*/ 1427 w 1437"/>
                <a:gd name="T3" fmla="*/ 1520 h 1520"/>
                <a:gd name="T4" fmla="*/ 1427 w 1437"/>
                <a:gd name="T5" fmla="*/ 1513 h 1520"/>
                <a:gd name="T6" fmla="*/ 1427 w 1437"/>
                <a:gd name="T7" fmla="*/ 1513 h 1520"/>
                <a:gd name="T8" fmla="*/ 1437 w 1437"/>
                <a:gd name="T9" fmla="*/ 1513 h 1520"/>
                <a:gd name="T10" fmla="*/ 1437 w 1437"/>
                <a:gd name="T11" fmla="*/ 1513 h 1520"/>
                <a:gd name="T12" fmla="*/ 1099 w 1437"/>
                <a:gd name="T13" fmla="*/ 1503 h 1520"/>
                <a:gd name="T14" fmla="*/ 446 w 1437"/>
                <a:gd name="T15" fmla="*/ 0 h 1520"/>
                <a:gd name="T16" fmla="*/ 416 w 1437"/>
                <a:gd name="T17" fmla="*/ 637 h 1520"/>
                <a:gd name="T18" fmla="*/ 0 w 1437"/>
                <a:gd name="T19" fmla="*/ 782 h 1520"/>
                <a:gd name="T20" fmla="*/ 477 w 1437"/>
                <a:gd name="T21" fmla="*/ 1249 h 1520"/>
                <a:gd name="T22" fmla="*/ 13 w 1437"/>
                <a:gd name="T23" fmla="*/ 785 h 1520"/>
                <a:gd name="T24" fmla="*/ 423 w 1437"/>
                <a:gd name="T25" fmla="*/ 640 h 1520"/>
                <a:gd name="T26" fmla="*/ 446 w 1437"/>
                <a:gd name="T27" fmla="*/ 10 h 1520"/>
                <a:gd name="T28" fmla="*/ 446 w 1437"/>
                <a:gd name="T29" fmla="*/ 4 h 1520"/>
                <a:gd name="T30" fmla="*/ 460 w 1437"/>
                <a:gd name="T31" fmla="*/ 4 h 1520"/>
                <a:gd name="T32" fmla="*/ 460 w 1437"/>
                <a:gd name="T33" fmla="*/ 0 h 1520"/>
                <a:gd name="T34" fmla="*/ 453 w 1437"/>
                <a:gd name="T35" fmla="*/ 0 h 1520"/>
                <a:gd name="T36" fmla="*/ 446 w 1437"/>
                <a:gd name="T37" fmla="*/ 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7" h="1520">
                  <a:moveTo>
                    <a:pt x="1099" y="1503"/>
                  </a:moveTo>
                  <a:lnTo>
                    <a:pt x="1427" y="1520"/>
                  </a:lnTo>
                  <a:lnTo>
                    <a:pt x="1427" y="1513"/>
                  </a:lnTo>
                  <a:lnTo>
                    <a:pt x="1427" y="1513"/>
                  </a:lnTo>
                  <a:lnTo>
                    <a:pt x="1437" y="1513"/>
                  </a:lnTo>
                  <a:lnTo>
                    <a:pt x="1437" y="1513"/>
                  </a:lnTo>
                  <a:lnTo>
                    <a:pt x="1099" y="1503"/>
                  </a:lnTo>
                  <a:moveTo>
                    <a:pt x="446" y="0"/>
                  </a:moveTo>
                  <a:lnTo>
                    <a:pt x="416" y="637"/>
                  </a:lnTo>
                  <a:lnTo>
                    <a:pt x="0" y="782"/>
                  </a:lnTo>
                  <a:lnTo>
                    <a:pt x="477" y="1249"/>
                  </a:lnTo>
                  <a:lnTo>
                    <a:pt x="13" y="785"/>
                  </a:lnTo>
                  <a:lnTo>
                    <a:pt x="423" y="640"/>
                  </a:lnTo>
                  <a:lnTo>
                    <a:pt x="446" y="10"/>
                  </a:lnTo>
                  <a:lnTo>
                    <a:pt x="446" y="4"/>
                  </a:lnTo>
                  <a:lnTo>
                    <a:pt x="460" y="4"/>
                  </a:lnTo>
                  <a:lnTo>
                    <a:pt x="460" y="0"/>
                  </a:lnTo>
                  <a:lnTo>
                    <a:pt x="453" y="0"/>
                  </a:lnTo>
                  <a:lnTo>
                    <a:pt x="4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37296" y="683504"/>
              <a:ext cx="4317981" cy="2317153"/>
            </a:xfrm>
            <a:custGeom>
              <a:avLst/>
              <a:gdLst>
                <a:gd name="T0" fmla="*/ 433 w 2812"/>
                <a:gd name="T1" fmla="*/ 0 h 1509"/>
                <a:gd name="T2" fmla="*/ 433 w 2812"/>
                <a:gd name="T3" fmla="*/ 6 h 1509"/>
                <a:gd name="T4" fmla="*/ 410 w 2812"/>
                <a:gd name="T5" fmla="*/ 636 h 1509"/>
                <a:gd name="T6" fmla="*/ 0 w 2812"/>
                <a:gd name="T7" fmla="*/ 781 h 1509"/>
                <a:gd name="T8" fmla="*/ 464 w 2812"/>
                <a:gd name="T9" fmla="*/ 1245 h 1509"/>
                <a:gd name="T10" fmla="*/ 707 w 2812"/>
                <a:gd name="T11" fmla="*/ 1479 h 1509"/>
                <a:gd name="T12" fmla="*/ 1086 w 2812"/>
                <a:gd name="T13" fmla="*/ 1499 h 1509"/>
                <a:gd name="T14" fmla="*/ 1424 w 2812"/>
                <a:gd name="T15" fmla="*/ 1509 h 1509"/>
                <a:gd name="T16" fmla="*/ 1431 w 2812"/>
                <a:gd name="T17" fmla="*/ 1506 h 1509"/>
                <a:gd name="T18" fmla="*/ 1431 w 2812"/>
                <a:gd name="T19" fmla="*/ 1506 h 1509"/>
                <a:gd name="T20" fmla="*/ 1431 w 2812"/>
                <a:gd name="T21" fmla="*/ 1445 h 1509"/>
                <a:gd name="T22" fmla="*/ 1441 w 2812"/>
                <a:gd name="T23" fmla="*/ 1174 h 1509"/>
                <a:gd name="T24" fmla="*/ 1600 w 2812"/>
                <a:gd name="T25" fmla="*/ 1174 h 1509"/>
                <a:gd name="T26" fmla="*/ 1600 w 2812"/>
                <a:gd name="T27" fmla="*/ 876 h 1509"/>
                <a:gd name="T28" fmla="*/ 1759 w 2812"/>
                <a:gd name="T29" fmla="*/ 873 h 1509"/>
                <a:gd name="T30" fmla="*/ 1989 w 2812"/>
                <a:gd name="T31" fmla="*/ 1208 h 1509"/>
                <a:gd name="T32" fmla="*/ 2791 w 2812"/>
                <a:gd name="T33" fmla="*/ 1208 h 1509"/>
                <a:gd name="T34" fmla="*/ 2791 w 2812"/>
                <a:gd name="T35" fmla="*/ 1001 h 1509"/>
                <a:gd name="T36" fmla="*/ 2808 w 2812"/>
                <a:gd name="T37" fmla="*/ 988 h 1509"/>
                <a:gd name="T38" fmla="*/ 2812 w 2812"/>
                <a:gd name="T39" fmla="*/ 812 h 1509"/>
                <a:gd name="T40" fmla="*/ 2771 w 2812"/>
                <a:gd name="T41" fmla="*/ 656 h 1509"/>
                <a:gd name="T42" fmla="*/ 2734 w 2812"/>
                <a:gd name="T43" fmla="*/ 595 h 1509"/>
                <a:gd name="T44" fmla="*/ 2744 w 2812"/>
                <a:gd name="T45" fmla="*/ 504 h 1509"/>
                <a:gd name="T46" fmla="*/ 2788 w 2812"/>
                <a:gd name="T47" fmla="*/ 365 h 1509"/>
                <a:gd name="T48" fmla="*/ 2801 w 2812"/>
                <a:gd name="T49" fmla="*/ 243 h 1509"/>
                <a:gd name="T50" fmla="*/ 2754 w 2812"/>
                <a:gd name="T51" fmla="*/ 169 h 1509"/>
                <a:gd name="T52" fmla="*/ 2727 w 2812"/>
                <a:gd name="T53" fmla="*/ 91 h 1509"/>
                <a:gd name="T54" fmla="*/ 2446 w 2812"/>
                <a:gd name="T55" fmla="*/ 98 h 1509"/>
                <a:gd name="T56" fmla="*/ 2450 w 2812"/>
                <a:gd name="T57" fmla="*/ 37 h 1509"/>
                <a:gd name="T58" fmla="*/ 2443 w 2812"/>
                <a:gd name="T59" fmla="*/ 37 h 1509"/>
                <a:gd name="T60" fmla="*/ 2443 w 2812"/>
                <a:gd name="T61" fmla="*/ 37 h 1509"/>
                <a:gd name="T62" fmla="*/ 2436 w 2812"/>
                <a:gd name="T63" fmla="*/ 37 h 1509"/>
                <a:gd name="T64" fmla="*/ 2436 w 2812"/>
                <a:gd name="T65" fmla="*/ 37 h 1509"/>
                <a:gd name="T66" fmla="*/ 2429 w 2812"/>
                <a:gd name="T67" fmla="*/ 111 h 1509"/>
                <a:gd name="T68" fmla="*/ 2717 w 2812"/>
                <a:gd name="T69" fmla="*/ 108 h 1509"/>
                <a:gd name="T70" fmla="*/ 2740 w 2812"/>
                <a:gd name="T71" fmla="*/ 176 h 1509"/>
                <a:gd name="T72" fmla="*/ 2788 w 2812"/>
                <a:gd name="T73" fmla="*/ 247 h 1509"/>
                <a:gd name="T74" fmla="*/ 2771 w 2812"/>
                <a:gd name="T75" fmla="*/ 362 h 1509"/>
                <a:gd name="T76" fmla="*/ 2730 w 2812"/>
                <a:gd name="T77" fmla="*/ 501 h 1509"/>
                <a:gd name="T78" fmla="*/ 2720 w 2812"/>
                <a:gd name="T79" fmla="*/ 599 h 1509"/>
                <a:gd name="T80" fmla="*/ 2757 w 2812"/>
                <a:gd name="T81" fmla="*/ 660 h 1509"/>
                <a:gd name="T82" fmla="*/ 2798 w 2812"/>
                <a:gd name="T83" fmla="*/ 815 h 1509"/>
                <a:gd name="T84" fmla="*/ 2791 w 2812"/>
                <a:gd name="T85" fmla="*/ 981 h 1509"/>
                <a:gd name="T86" fmla="*/ 2778 w 2812"/>
                <a:gd name="T87" fmla="*/ 998 h 1509"/>
                <a:gd name="T88" fmla="*/ 2778 w 2812"/>
                <a:gd name="T89" fmla="*/ 1194 h 1509"/>
                <a:gd name="T90" fmla="*/ 1996 w 2812"/>
                <a:gd name="T91" fmla="*/ 1194 h 1509"/>
                <a:gd name="T92" fmla="*/ 1770 w 2812"/>
                <a:gd name="T93" fmla="*/ 859 h 1509"/>
                <a:gd name="T94" fmla="*/ 1587 w 2812"/>
                <a:gd name="T95" fmla="*/ 863 h 1509"/>
                <a:gd name="T96" fmla="*/ 1587 w 2812"/>
                <a:gd name="T97" fmla="*/ 1157 h 1509"/>
                <a:gd name="T98" fmla="*/ 1428 w 2812"/>
                <a:gd name="T99" fmla="*/ 1157 h 1509"/>
                <a:gd name="T100" fmla="*/ 1418 w 2812"/>
                <a:gd name="T101" fmla="*/ 1445 h 1509"/>
                <a:gd name="T102" fmla="*/ 1414 w 2812"/>
                <a:gd name="T103" fmla="*/ 1499 h 1509"/>
                <a:gd name="T104" fmla="*/ 711 w 2812"/>
                <a:gd name="T105" fmla="*/ 1465 h 1509"/>
                <a:gd name="T106" fmla="*/ 14 w 2812"/>
                <a:gd name="T107" fmla="*/ 785 h 1509"/>
                <a:gd name="T108" fmla="*/ 416 w 2812"/>
                <a:gd name="T109" fmla="*/ 643 h 1509"/>
                <a:gd name="T110" fmla="*/ 447 w 2812"/>
                <a:gd name="T111" fmla="*/ 0 h 1509"/>
                <a:gd name="T112" fmla="*/ 433 w 2812"/>
                <a:gd name="T113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12" h="1509">
                  <a:moveTo>
                    <a:pt x="433" y="0"/>
                  </a:moveTo>
                  <a:lnTo>
                    <a:pt x="433" y="6"/>
                  </a:lnTo>
                  <a:lnTo>
                    <a:pt x="410" y="636"/>
                  </a:lnTo>
                  <a:lnTo>
                    <a:pt x="0" y="781"/>
                  </a:lnTo>
                  <a:lnTo>
                    <a:pt x="464" y="1245"/>
                  </a:lnTo>
                  <a:lnTo>
                    <a:pt x="707" y="1479"/>
                  </a:lnTo>
                  <a:lnTo>
                    <a:pt x="1086" y="1499"/>
                  </a:lnTo>
                  <a:lnTo>
                    <a:pt x="1424" y="1509"/>
                  </a:lnTo>
                  <a:lnTo>
                    <a:pt x="1431" y="1506"/>
                  </a:lnTo>
                  <a:lnTo>
                    <a:pt x="1431" y="1506"/>
                  </a:lnTo>
                  <a:lnTo>
                    <a:pt x="1431" y="1445"/>
                  </a:lnTo>
                  <a:lnTo>
                    <a:pt x="1441" y="1174"/>
                  </a:lnTo>
                  <a:lnTo>
                    <a:pt x="1600" y="1174"/>
                  </a:lnTo>
                  <a:lnTo>
                    <a:pt x="1600" y="876"/>
                  </a:lnTo>
                  <a:lnTo>
                    <a:pt x="1759" y="873"/>
                  </a:lnTo>
                  <a:lnTo>
                    <a:pt x="1989" y="1208"/>
                  </a:lnTo>
                  <a:lnTo>
                    <a:pt x="2791" y="1208"/>
                  </a:lnTo>
                  <a:lnTo>
                    <a:pt x="2791" y="1001"/>
                  </a:lnTo>
                  <a:lnTo>
                    <a:pt x="2808" y="988"/>
                  </a:lnTo>
                  <a:lnTo>
                    <a:pt x="2812" y="812"/>
                  </a:lnTo>
                  <a:lnTo>
                    <a:pt x="2771" y="656"/>
                  </a:lnTo>
                  <a:lnTo>
                    <a:pt x="2734" y="595"/>
                  </a:lnTo>
                  <a:lnTo>
                    <a:pt x="2744" y="504"/>
                  </a:lnTo>
                  <a:lnTo>
                    <a:pt x="2788" y="365"/>
                  </a:lnTo>
                  <a:lnTo>
                    <a:pt x="2801" y="243"/>
                  </a:lnTo>
                  <a:lnTo>
                    <a:pt x="2754" y="169"/>
                  </a:lnTo>
                  <a:lnTo>
                    <a:pt x="2727" y="91"/>
                  </a:lnTo>
                  <a:lnTo>
                    <a:pt x="2446" y="98"/>
                  </a:lnTo>
                  <a:lnTo>
                    <a:pt x="2450" y="37"/>
                  </a:lnTo>
                  <a:lnTo>
                    <a:pt x="2443" y="37"/>
                  </a:lnTo>
                  <a:lnTo>
                    <a:pt x="2443" y="37"/>
                  </a:lnTo>
                  <a:lnTo>
                    <a:pt x="2436" y="37"/>
                  </a:lnTo>
                  <a:lnTo>
                    <a:pt x="2436" y="37"/>
                  </a:lnTo>
                  <a:lnTo>
                    <a:pt x="2429" y="111"/>
                  </a:lnTo>
                  <a:lnTo>
                    <a:pt x="2717" y="108"/>
                  </a:lnTo>
                  <a:lnTo>
                    <a:pt x="2740" y="176"/>
                  </a:lnTo>
                  <a:lnTo>
                    <a:pt x="2788" y="247"/>
                  </a:lnTo>
                  <a:lnTo>
                    <a:pt x="2771" y="362"/>
                  </a:lnTo>
                  <a:lnTo>
                    <a:pt x="2730" y="501"/>
                  </a:lnTo>
                  <a:lnTo>
                    <a:pt x="2720" y="599"/>
                  </a:lnTo>
                  <a:lnTo>
                    <a:pt x="2757" y="660"/>
                  </a:lnTo>
                  <a:lnTo>
                    <a:pt x="2798" y="815"/>
                  </a:lnTo>
                  <a:lnTo>
                    <a:pt x="2791" y="981"/>
                  </a:lnTo>
                  <a:lnTo>
                    <a:pt x="2778" y="998"/>
                  </a:lnTo>
                  <a:lnTo>
                    <a:pt x="2778" y="1194"/>
                  </a:lnTo>
                  <a:lnTo>
                    <a:pt x="1996" y="1194"/>
                  </a:lnTo>
                  <a:lnTo>
                    <a:pt x="1770" y="859"/>
                  </a:lnTo>
                  <a:lnTo>
                    <a:pt x="1587" y="863"/>
                  </a:lnTo>
                  <a:lnTo>
                    <a:pt x="1587" y="1157"/>
                  </a:lnTo>
                  <a:lnTo>
                    <a:pt x="1428" y="1157"/>
                  </a:lnTo>
                  <a:lnTo>
                    <a:pt x="1418" y="1445"/>
                  </a:lnTo>
                  <a:lnTo>
                    <a:pt x="1414" y="1499"/>
                  </a:lnTo>
                  <a:lnTo>
                    <a:pt x="711" y="1465"/>
                  </a:lnTo>
                  <a:lnTo>
                    <a:pt x="14" y="785"/>
                  </a:lnTo>
                  <a:lnTo>
                    <a:pt x="416" y="643"/>
                  </a:lnTo>
                  <a:lnTo>
                    <a:pt x="447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137296" y="683504"/>
              <a:ext cx="4317981" cy="2317153"/>
            </a:xfrm>
            <a:custGeom>
              <a:avLst/>
              <a:gdLst>
                <a:gd name="T0" fmla="*/ 433 w 2812"/>
                <a:gd name="T1" fmla="*/ 0 h 1509"/>
                <a:gd name="T2" fmla="*/ 433 w 2812"/>
                <a:gd name="T3" fmla="*/ 6 h 1509"/>
                <a:gd name="T4" fmla="*/ 410 w 2812"/>
                <a:gd name="T5" fmla="*/ 636 h 1509"/>
                <a:gd name="T6" fmla="*/ 0 w 2812"/>
                <a:gd name="T7" fmla="*/ 781 h 1509"/>
                <a:gd name="T8" fmla="*/ 464 w 2812"/>
                <a:gd name="T9" fmla="*/ 1245 h 1509"/>
                <a:gd name="T10" fmla="*/ 707 w 2812"/>
                <a:gd name="T11" fmla="*/ 1479 h 1509"/>
                <a:gd name="T12" fmla="*/ 1086 w 2812"/>
                <a:gd name="T13" fmla="*/ 1499 h 1509"/>
                <a:gd name="T14" fmla="*/ 1424 w 2812"/>
                <a:gd name="T15" fmla="*/ 1509 h 1509"/>
                <a:gd name="T16" fmla="*/ 1431 w 2812"/>
                <a:gd name="T17" fmla="*/ 1506 h 1509"/>
                <a:gd name="T18" fmla="*/ 1431 w 2812"/>
                <a:gd name="T19" fmla="*/ 1506 h 1509"/>
                <a:gd name="T20" fmla="*/ 1431 w 2812"/>
                <a:gd name="T21" fmla="*/ 1445 h 1509"/>
                <a:gd name="T22" fmla="*/ 1441 w 2812"/>
                <a:gd name="T23" fmla="*/ 1174 h 1509"/>
                <a:gd name="T24" fmla="*/ 1600 w 2812"/>
                <a:gd name="T25" fmla="*/ 1174 h 1509"/>
                <a:gd name="T26" fmla="*/ 1600 w 2812"/>
                <a:gd name="T27" fmla="*/ 876 h 1509"/>
                <a:gd name="T28" fmla="*/ 1759 w 2812"/>
                <a:gd name="T29" fmla="*/ 873 h 1509"/>
                <a:gd name="T30" fmla="*/ 1989 w 2812"/>
                <a:gd name="T31" fmla="*/ 1208 h 1509"/>
                <a:gd name="T32" fmla="*/ 2791 w 2812"/>
                <a:gd name="T33" fmla="*/ 1208 h 1509"/>
                <a:gd name="T34" fmla="*/ 2791 w 2812"/>
                <a:gd name="T35" fmla="*/ 1001 h 1509"/>
                <a:gd name="T36" fmla="*/ 2808 w 2812"/>
                <a:gd name="T37" fmla="*/ 988 h 1509"/>
                <a:gd name="T38" fmla="*/ 2812 w 2812"/>
                <a:gd name="T39" fmla="*/ 812 h 1509"/>
                <a:gd name="T40" fmla="*/ 2771 w 2812"/>
                <a:gd name="T41" fmla="*/ 656 h 1509"/>
                <a:gd name="T42" fmla="*/ 2734 w 2812"/>
                <a:gd name="T43" fmla="*/ 595 h 1509"/>
                <a:gd name="T44" fmla="*/ 2744 w 2812"/>
                <a:gd name="T45" fmla="*/ 504 h 1509"/>
                <a:gd name="T46" fmla="*/ 2788 w 2812"/>
                <a:gd name="T47" fmla="*/ 365 h 1509"/>
                <a:gd name="T48" fmla="*/ 2801 w 2812"/>
                <a:gd name="T49" fmla="*/ 243 h 1509"/>
                <a:gd name="T50" fmla="*/ 2754 w 2812"/>
                <a:gd name="T51" fmla="*/ 169 h 1509"/>
                <a:gd name="T52" fmla="*/ 2727 w 2812"/>
                <a:gd name="T53" fmla="*/ 91 h 1509"/>
                <a:gd name="T54" fmla="*/ 2446 w 2812"/>
                <a:gd name="T55" fmla="*/ 98 h 1509"/>
                <a:gd name="T56" fmla="*/ 2450 w 2812"/>
                <a:gd name="T57" fmla="*/ 37 h 1509"/>
                <a:gd name="T58" fmla="*/ 2443 w 2812"/>
                <a:gd name="T59" fmla="*/ 37 h 1509"/>
                <a:gd name="T60" fmla="*/ 2443 w 2812"/>
                <a:gd name="T61" fmla="*/ 37 h 1509"/>
                <a:gd name="T62" fmla="*/ 2436 w 2812"/>
                <a:gd name="T63" fmla="*/ 37 h 1509"/>
                <a:gd name="T64" fmla="*/ 2436 w 2812"/>
                <a:gd name="T65" fmla="*/ 37 h 1509"/>
                <a:gd name="T66" fmla="*/ 2429 w 2812"/>
                <a:gd name="T67" fmla="*/ 111 h 1509"/>
                <a:gd name="T68" fmla="*/ 2717 w 2812"/>
                <a:gd name="T69" fmla="*/ 108 h 1509"/>
                <a:gd name="T70" fmla="*/ 2740 w 2812"/>
                <a:gd name="T71" fmla="*/ 176 h 1509"/>
                <a:gd name="T72" fmla="*/ 2788 w 2812"/>
                <a:gd name="T73" fmla="*/ 247 h 1509"/>
                <a:gd name="T74" fmla="*/ 2771 w 2812"/>
                <a:gd name="T75" fmla="*/ 362 h 1509"/>
                <a:gd name="T76" fmla="*/ 2730 w 2812"/>
                <a:gd name="T77" fmla="*/ 501 h 1509"/>
                <a:gd name="T78" fmla="*/ 2720 w 2812"/>
                <a:gd name="T79" fmla="*/ 599 h 1509"/>
                <a:gd name="T80" fmla="*/ 2757 w 2812"/>
                <a:gd name="T81" fmla="*/ 660 h 1509"/>
                <a:gd name="T82" fmla="*/ 2798 w 2812"/>
                <a:gd name="T83" fmla="*/ 815 h 1509"/>
                <a:gd name="T84" fmla="*/ 2791 w 2812"/>
                <a:gd name="T85" fmla="*/ 981 h 1509"/>
                <a:gd name="T86" fmla="*/ 2778 w 2812"/>
                <a:gd name="T87" fmla="*/ 998 h 1509"/>
                <a:gd name="T88" fmla="*/ 2778 w 2812"/>
                <a:gd name="T89" fmla="*/ 1194 h 1509"/>
                <a:gd name="T90" fmla="*/ 1996 w 2812"/>
                <a:gd name="T91" fmla="*/ 1194 h 1509"/>
                <a:gd name="T92" fmla="*/ 1770 w 2812"/>
                <a:gd name="T93" fmla="*/ 859 h 1509"/>
                <a:gd name="T94" fmla="*/ 1587 w 2812"/>
                <a:gd name="T95" fmla="*/ 863 h 1509"/>
                <a:gd name="T96" fmla="*/ 1587 w 2812"/>
                <a:gd name="T97" fmla="*/ 1157 h 1509"/>
                <a:gd name="T98" fmla="*/ 1428 w 2812"/>
                <a:gd name="T99" fmla="*/ 1157 h 1509"/>
                <a:gd name="T100" fmla="*/ 1418 w 2812"/>
                <a:gd name="T101" fmla="*/ 1445 h 1509"/>
                <a:gd name="T102" fmla="*/ 1414 w 2812"/>
                <a:gd name="T103" fmla="*/ 1499 h 1509"/>
                <a:gd name="T104" fmla="*/ 711 w 2812"/>
                <a:gd name="T105" fmla="*/ 1465 h 1509"/>
                <a:gd name="T106" fmla="*/ 14 w 2812"/>
                <a:gd name="T107" fmla="*/ 785 h 1509"/>
                <a:gd name="T108" fmla="*/ 416 w 2812"/>
                <a:gd name="T109" fmla="*/ 643 h 1509"/>
                <a:gd name="T110" fmla="*/ 447 w 2812"/>
                <a:gd name="T111" fmla="*/ 0 h 1509"/>
                <a:gd name="T112" fmla="*/ 433 w 2812"/>
                <a:gd name="T113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12" h="1509">
                  <a:moveTo>
                    <a:pt x="433" y="0"/>
                  </a:moveTo>
                  <a:lnTo>
                    <a:pt x="433" y="6"/>
                  </a:lnTo>
                  <a:lnTo>
                    <a:pt x="410" y="636"/>
                  </a:lnTo>
                  <a:lnTo>
                    <a:pt x="0" y="781"/>
                  </a:lnTo>
                  <a:lnTo>
                    <a:pt x="464" y="1245"/>
                  </a:lnTo>
                  <a:lnTo>
                    <a:pt x="707" y="1479"/>
                  </a:lnTo>
                  <a:lnTo>
                    <a:pt x="1086" y="1499"/>
                  </a:lnTo>
                  <a:lnTo>
                    <a:pt x="1424" y="1509"/>
                  </a:lnTo>
                  <a:lnTo>
                    <a:pt x="1431" y="1506"/>
                  </a:lnTo>
                  <a:lnTo>
                    <a:pt x="1431" y="1506"/>
                  </a:lnTo>
                  <a:lnTo>
                    <a:pt x="1431" y="1445"/>
                  </a:lnTo>
                  <a:lnTo>
                    <a:pt x="1441" y="1174"/>
                  </a:lnTo>
                  <a:lnTo>
                    <a:pt x="1600" y="1174"/>
                  </a:lnTo>
                  <a:lnTo>
                    <a:pt x="1600" y="876"/>
                  </a:lnTo>
                  <a:lnTo>
                    <a:pt x="1759" y="873"/>
                  </a:lnTo>
                  <a:lnTo>
                    <a:pt x="1989" y="1208"/>
                  </a:lnTo>
                  <a:lnTo>
                    <a:pt x="2791" y="1208"/>
                  </a:lnTo>
                  <a:lnTo>
                    <a:pt x="2791" y="1001"/>
                  </a:lnTo>
                  <a:lnTo>
                    <a:pt x="2808" y="988"/>
                  </a:lnTo>
                  <a:lnTo>
                    <a:pt x="2812" y="812"/>
                  </a:lnTo>
                  <a:lnTo>
                    <a:pt x="2771" y="656"/>
                  </a:lnTo>
                  <a:lnTo>
                    <a:pt x="2734" y="595"/>
                  </a:lnTo>
                  <a:lnTo>
                    <a:pt x="2744" y="504"/>
                  </a:lnTo>
                  <a:lnTo>
                    <a:pt x="2788" y="365"/>
                  </a:lnTo>
                  <a:lnTo>
                    <a:pt x="2801" y="243"/>
                  </a:lnTo>
                  <a:lnTo>
                    <a:pt x="2754" y="169"/>
                  </a:lnTo>
                  <a:lnTo>
                    <a:pt x="2727" y="91"/>
                  </a:lnTo>
                  <a:lnTo>
                    <a:pt x="2446" y="98"/>
                  </a:lnTo>
                  <a:lnTo>
                    <a:pt x="2450" y="37"/>
                  </a:lnTo>
                  <a:lnTo>
                    <a:pt x="2443" y="37"/>
                  </a:lnTo>
                  <a:lnTo>
                    <a:pt x="2443" y="37"/>
                  </a:lnTo>
                  <a:lnTo>
                    <a:pt x="2436" y="37"/>
                  </a:lnTo>
                  <a:lnTo>
                    <a:pt x="2436" y="37"/>
                  </a:lnTo>
                  <a:lnTo>
                    <a:pt x="2429" y="111"/>
                  </a:lnTo>
                  <a:lnTo>
                    <a:pt x="2717" y="108"/>
                  </a:lnTo>
                  <a:lnTo>
                    <a:pt x="2740" y="176"/>
                  </a:lnTo>
                  <a:lnTo>
                    <a:pt x="2788" y="247"/>
                  </a:lnTo>
                  <a:lnTo>
                    <a:pt x="2771" y="362"/>
                  </a:lnTo>
                  <a:lnTo>
                    <a:pt x="2730" y="501"/>
                  </a:lnTo>
                  <a:lnTo>
                    <a:pt x="2720" y="599"/>
                  </a:lnTo>
                  <a:lnTo>
                    <a:pt x="2757" y="660"/>
                  </a:lnTo>
                  <a:lnTo>
                    <a:pt x="2798" y="815"/>
                  </a:lnTo>
                  <a:lnTo>
                    <a:pt x="2791" y="981"/>
                  </a:lnTo>
                  <a:lnTo>
                    <a:pt x="2778" y="998"/>
                  </a:lnTo>
                  <a:lnTo>
                    <a:pt x="2778" y="1194"/>
                  </a:lnTo>
                  <a:lnTo>
                    <a:pt x="1996" y="1194"/>
                  </a:lnTo>
                  <a:lnTo>
                    <a:pt x="1770" y="859"/>
                  </a:lnTo>
                  <a:lnTo>
                    <a:pt x="1587" y="863"/>
                  </a:lnTo>
                  <a:lnTo>
                    <a:pt x="1587" y="1157"/>
                  </a:lnTo>
                  <a:lnTo>
                    <a:pt x="1428" y="1157"/>
                  </a:lnTo>
                  <a:lnTo>
                    <a:pt x="1418" y="1445"/>
                  </a:lnTo>
                  <a:lnTo>
                    <a:pt x="1414" y="1499"/>
                  </a:lnTo>
                  <a:lnTo>
                    <a:pt x="711" y="1465"/>
                  </a:lnTo>
                  <a:lnTo>
                    <a:pt x="14" y="785"/>
                  </a:lnTo>
                  <a:lnTo>
                    <a:pt x="416" y="643"/>
                  </a:lnTo>
                  <a:lnTo>
                    <a:pt x="447" y="0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313436" y="2531546"/>
              <a:ext cx="2853062" cy="2671866"/>
              <a:chOff x="3421062" y="2395538"/>
              <a:chExt cx="2949576" cy="276225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3421062" y="2877122"/>
                <a:ext cx="1627188" cy="2278063"/>
              </a:xfrm>
              <a:custGeom>
                <a:avLst/>
                <a:gdLst>
                  <a:gd name="T0" fmla="*/ 0 w 1025"/>
                  <a:gd name="T1" fmla="*/ 0 h 1435"/>
                  <a:gd name="T2" fmla="*/ 14 w 1025"/>
                  <a:gd name="T3" fmla="*/ 386 h 1435"/>
                  <a:gd name="T4" fmla="*/ 122 w 1025"/>
                  <a:gd name="T5" fmla="*/ 433 h 1435"/>
                  <a:gd name="T6" fmla="*/ 1025 w 1025"/>
                  <a:gd name="T7" fmla="*/ 1435 h 1435"/>
                  <a:gd name="T8" fmla="*/ 1025 w 1025"/>
                  <a:gd name="T9" fmla="*/ 1435 h 1435"/>
                  <a:gd name="T10" fmla="*/ 1025 w 1025"/>
                  <a:gd name="T11" fmla="*/ 1435 h 1435"/>
                  <a:gd name="T12" fmla="*/ 129 w 1025"/>
                  <a:gd name="T13" fmla="*/ 426 h 1435"/>
                  <a:gd name="T14" fmla="*/ 31 w 1025"/>
                  <a:gd name="T15" fmla="*/ 379 h 1435"/>
                  <a:gd name="T16" fmla="*/ 31 w 1025"/>
                  <a:gd name="T17" fmla="*/ 379 h 1435"/>
                  <a:gd name="T18" fmla="*/ 31 w 1025"/>
                  <a:gd name="T19" fmla="*/ 379 h 1435"/>
                  <a:gd name="T20" fmla="*/ 27 w 1025"/>
                  <a:gd name="T21" fmla="*/ 352 h 1435"/>
                  <a:gd name="T22" fmla="*/ 10 w 1025"/>
                  <a:gd name="T23" fmla="*/ 0 h 1435"/>
                  <a:gd name="T24" fmla="*/ 0 w 1025"/>
                  <a:gd name="T25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5" h="1435">
                    <a:moveTo>
                      <a:pt x="0" y="0"/>
                    </a:moveTo>
                    <a:lnTo>
                      <a:pt x="14" y="386"/>
                    </a:lnTo>
                    <a:lnTo>
                      <a:pt x="122" y="433"/>
                    </a:lnTo>
                    <a:lnTo>
                      <a:pt x="1025" y="1435"/>
                    </a:lnTo>
                    <a:lnTo>
                      <a:pt x="1025" y="1435"/>
                    </a:lnTo>
                    <a:lnTo>
                      <a:pt x="1025" y="1435"/>
                    </a:lnTo>
                    <a:lnTo>
                      <a:pt x="129" y="42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7" y="35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3421063" y="2395538"/>
                <a:ext cx="2949575" cy="2762250"/>
              </a:xfrm>
              <a:custGeom>
                <a:avLst/>
                <a:gdLst>
                  <a:gd name="T0" fmla="*/ 7 w 1858"/>
                  <a:gd name="T1" fmla="*/ 295 h 1740"/>
                  <a:gd name="T2" fmla="*/ 7 w 1858"/>
                  <a:gd name="T3" fmla="*/ 305 h 1740"/>
                  <a:gd name="T4" fmla="*/ 0 w 1858"/>
                  <a:gd name="T5" fmla="*/ 305 h 1740"/>
                  <a:gd name="T6" fmla="*/ 17 w 1858"/>
                  <a:gd name="T7" fmla="*/ 657 h 1740"/>
                  <a:gd name="T8" fmla="*/ 7 w 1858"/>
                  <a:gd name="T9" fmla="*/ 295 h 1740"/>
                  <a:gd name="T10" fmla="*/ 1347 w 1858"/>
                  <a:gd name="T11" fmla="*/ 0 h 1740"/>
                  <a:gd name="T12" fmla="*/ 1279 w 1858"/>
                  <a:gd name="T13" fmla="*/ 268 h 1740"/>
                  <a:gd name="T14" fmla="*/ 1753 w 1858"/>
                  <a:gd name="T15" fmla="*/ 508 h 1740"/>
                  <a:gd name="T16" fmla="*/ 1841 w 1858"/>
                  <a:gd name="T17" fmla="*/ 1381 h 1740"/>
                  <a:gd name="T18" fmla="*/ 1198 w 1858"/>
                  <a:gd name="T19" fmla="*/ 1144 h 1740"/>
                  <a:gd name="T20" fmla="*/ 1019 w 1858"/>
                  <a:gd name="T21" fmla="*/ 1723 h 1740"/>
                  <a:gd name="T22" fmla="*/ 122 w 1858"/>
                  <a:gd name="T23" fmla="*/ 725 h 1740"/>
                  <a:gd name="T24" fmla="*/ 21 w 1858"/>
                  <a:gd name="T25" fmla="*/ 684 h 1740"/>
                  <a:gd name="T26" fmla="*/ 21 w 1858"/>
                  <a:gd name="T27" fmla="*/ 684 h 1740"/>
                  <a:gd name="T28" fmla="*/ 119 w 1858"/>
                  <a:gd name="T29" fmla="*/ 731 h 1740"/>
                  <a:gd name="T30" fmla="*/ 1015 w 1858"/>
                  <a:gd name="T31" fmla="*/ 1740 h 1740"/>
                  <a:gd name="T32" fmla="*/ 1029 w 1858"/>
                  <a:gd name="T33" fmla="*/ 1740 h 1740"/>
                  <a:gd name="T34" fmla="*/ 1029 w 1858"/>
                  <a:gd name="T35" fmla="*/ 1740 h 1740"/>
                  <a:gd name="T36" fmla="*/ 1208 w 1858"/>
                  <a:gd name="T37" fmla="*/ 1165 h 1740"/>
                  <a:gd name="T38" fmla="*/ 1858 w 1858"/>
                  <a:gd name="T39" fmla="*/ 1401 h 1740"/>
                  <a:gd name="T40" fmla="*/ 1766 w 1858"/>
                  <a:gd name="T41" fmla="*/ 498 h 1740"/>
                  <a:gd name="T42" fmla="*/ 1296 w 1858"/>
                  <a:gd name="T43" fmla="*/ 261 h 1740"/>
                  <a:gd name="T44" fmla="*/ 1360 w 1858"/>
                  <a:gd name="T45" fmla="*/ 4 h 1740"/>
                  <a:gd name="T46" fmla="*/ 1347 w 1858"/>
                  <a:gd name="T47" fmla="*/ 0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8" h="1740">
                    <a:moveTo>
                      <a:pt x="7" y="295"/>
                    </a:moveTo>
                    <a:lnTo>
                      <a:pt x="7" y="305"/>
                    </a:lnTo>
                    <a:lnTo>
                      <a:pt x="0" y="305"/>
                    </a:lnTo>
                    <a:lnTo>
                      <a:pt x="17" y="657"/>
                    </a:lnTo>
                    <a:lnTo>
                      <a:pt x="7" y="295"/>
                    </a:lnTo>
                    <a:close/>
                    <a:moveTo>
                      <a:pt x="1347" y="0"/>
                    </a:moveTo>
                    <a:lnTo>
                      <a:pt x="1279" y="268"/>
                    </a:lnTo>
                    <a:lnTo>
                      <a:pt x="1753" y="508"/>
                    </a:lnTo>
                    <a:lnTo>
                      <a:pt x="1841" y="1381"/>
                    </a:lnTo>
                    <a:lnTo>
                      <a:pt x="1198" y="1144"/>
                    </a:lnTo>
                    <a:lnTo>
                      <a:pt x="1019" y="1723"/>
                    </a:lnTo>
                    <a:lnTo>
                      <a:pt x="122" y="725"/>
                    </a:lnTo>
                    <a:lnTo>
                      <a:pt x="21" y="684"/>
                    </a:lnTo>
                    <a:lnTo>
                      <a:pt x="21" y="684"/>
                    </a:lnTo>
                    <a:lnTo>
                      <a:pt x="119" y="731"/>
                    </a:lnTo>
                    <a:lnTo>
                      <a:pt x="1015" y="1740"/>
                    </a:lnTo>
                    <a:lnTo>
                      <a:pt x="1029" y="1740"/>
                    </a:lnTo>
                    <a:lnTo>
                      <a:pt x="1029" y="1740"/>
                    </a:lnTo>
                    <a:lnTo>
                      <a:pt x="1208" y="1165"/>
                    </a:lnTo>
                    <a:lnTo>
                      <a:pt x="1858" y="1401"/>
                    </a:lnTo>
                    <a:lnTo>
                      <a:pt x="1766" y="498"/>
                    </a:lnTo>
                    <a:lnTo>
                      <a:pt x="1296" y="261"/>
                    </a:lnTo>
                    <a:lnTo>
                      <a:pt x="1360" y="4"/>
                    </a:lnTo>
                    <a:lnTo>
                      <a:pt x="13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323926" y="2543062"/>
              <a:ext cx="2853061" cy="2671866"/>
            </a:xfrm>
            <a:custGeom>
              <a:avLst/>
              <a:gdLst>
                <a:gd name="T0" fmla="*/ 7 w 1858"/>
                <a:gd name="T1" fmla="*/ 295 h 1740"/>
                <a:gd name="T2" fmla="*/ 7 w 1858"/>
                <a:gd name="T3" fmla="*/ 305 h 1740"/>
                <a:gd name="T4" fmla="*/ 0 w 1858"/>
                <a:gd name="T5" fmla="*/ 305 h 1740"/>
                <a:gd name="T6" fmla="*/ 17 w 1858"/>
                <a:gd name="T7" fmla="*/ 657 h 1740"/>
                <a:gd name="T8" fmla="*/ 7 w 1858"/>
                <a:gd name="T9" fmla="*/ 295 h 1740"/>
                <a:gd name="T10" fmla="*/ 1347 w 1858"/>
                <a:gd name="T11" fmla="*/ 0 h 1740"/>
                <a:gd name="T12" fmla="*/ 1279 w 1858"/>
                <a:gd name="T13" fmla="*/ 268 h 1740"/>
                <a:gd name="T14" fmla="*/ 1753 w 1858"/>
                <a:gd name="T15" fmla="*/ 508 h 1740"/>
                <a:gd name="T16" fmla="*/ 1841 w 1858"/>
                <a:gd name="T17" fmla="*/ 1381 h 1740"/>
                <a:gd name="T18" fmla="*/ 1198 w 1858"/>
                <a:gd name="T19" fmla="*/ 1144 h 1740"/>
                <a:gd name="T20" fmla="*/ 1019 w 1858"/>
                <a:gd name="T21" fmla="*/ 1723 h 1740"/>
                <a:gd name="T22" fmla="*/ 122 w 1858"/>
                <a:gd name="T23" fmla="*/ 725 h 1740"/>
                <a:gd name="T24" fmla="*/ 21 w 1858"/>
                <a:gd name="T25" fmla="*/ 684 h 1740"/>
                <a:gd name="T26" fmla="*/ 21 w 1858"/>
                <a:gd name="T27" fmla="*/ 684 h 1740"/>
                <a:gd name="T28" fmla="*/ 119 w 1858"/>
                <a:gd name="T29" fmla="*/ 731 h 1740"/>
                <a:gd name="T30" fmla="*/ 1015 w 1858"/>
                <a:gd name="T31" fmla="*/ 1740 h 1740"/>
                <a:gd name="T32" fmla="*/ 1029 w 1858"/>
                <a:gd name="T33" fmla="*/ 1740 h 1740"/>
                <a:gd name="T34" fmla="*/ 1029 w 1858"/>
                <a:gd name="T35" fmla="*/ 1740 h 1740"/>
                <a:gd name="T36" fmla="*/ 1208 w 1858"/>
                <a:gd name="T37" fmla="*/ 1165 h 1740"/>
                <a:gd name="T38" fmla="*/ 1858 w 1858"/>
                <a:gd name="T39" fmla="*/ 1401 h 1740"/>
                <a:gd name="T40" fmla="*/ 1766 w 1858"/>
                <a:gd name="T41" fmla="*/ 498 h 1740"/>
                <a:gd name="T42" fmla="*/ 1296 w 1858"/>
                <a:gd name="T43" fmla="*/ 261 h 1740"/>
                <a:gd name="T44" fmla="*/ 1360 w 1858"/>
                <a:gd name="T45" fmla="*/ 4 h 1740"/>
                <a:gd name="T46" fmla="*/ 1347 w 1858"/>
                <a:gd name="T47" fmla="*/ 0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58" h="1740">
                  <a:moveTo>
                    <a:pt x="7" y="295"/>
                  </a:moveTo>
                  <a:lnTo>
                    <a:pt x="7" y="305"/>
                  </a:lnTo>
                  <a:lnTo>
                    <a:pt x="0" y="305"/>
                  </a:lnTo>
                  <a:lnTo>
                    <a:pt x="17" y="657"/>
                  </a:lnTo>
                  <a:lnTo>
                    <a:pt x="7" y="295"/>
                  </a:lnTo>
                  <a:moveTo>
                    <a:pt x="1347" y="0"/>
                  </a:moveTo>
                  <a:lnTo>
                    <a:pt x="1279" y="268"/>
                  </a:lnTo>
                  <a:lnTo>
                    <a:pt x="1753" y="508"/>
                  </a:lnTo>
                  <a:lnTo>
                    <a:pt x="1841" y="1381"/>
                  </a:lnTo>
                  <a:lnTo>
                    <a:pt x="1198" y="1144"/>
                  </a:lnTo>
                  <a:lnTo>
                    <a:pt x="1019" y="1723"/>
                  </a:lnTo>
                  <a:lnTo>
                    <a:pt x="122" y="725"/>
                  </a:lnTo>
                  <a:lnTo>
                    <a:pt x="21" y="684"/>
                  </a:lnTo>
                  <a:lnTo>
                    <a:pt x="21" y="684"/>
                  </a:lnTo>
                  <a:lnTo>
                    <a:pt x="119" y="731"/>
                  </a:lnTo>
                  <a:lnTo>
                    <a:pt x="1015" y="1740"/>
                  </a:lnTo>
                  <a:lnTo>
                    <a:pt x="1029" y="1740"/>
                  </a:lnTo>
                  <a:lnTo>
                    <a:pt x="1029" y="1740"/>
                  </a:lnTo>
                  <a:lnTo>
                    <a:pt x="1208" y="1165"/>
                  </a:lnTo>
                  <a:lnTo>
                    <a:pt x="1858" y="1401"/>
                  </a:lnTo>
                  <a:lnTo>
                    <a:pt x="1766" y="498"/>
                  </a:lnTo>
                  <a:lnTo>
                    <a:pt x="1296" y="261"/>
                  </a:lnTo>
                  <a:lnTo>
                    <a:pt x="1360" y="4"/>
                  </a:lnTo>
                  <a:lnTo>
                    <a:pt x="1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308571" y="3000657"/>
              <a:ext cx="15356" cy="10749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0 h 7"/>
                <a:gd name="T4" fmla="*/ 0 w 10"/>
                <a:gd name="T5" fmla="*/ 0 h 7"/>
                <a:gd name="T6" fmla="*/ 0 w 10"/>
                <a:gd name="T7" fmla="*/ 7 h 7"/>
                <a:gd name="T8" fmla="*/ 10 w 10"/>
                <a:gd name="T9" fmla="*/ 7 h 7"/>
                <a:gd name="T10" fmla="*/ 10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B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308571" y="3000657"/>
              <a:ext cx="15356" cy="10749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0 h 7"/>
                <a:gd name="T4" fmla="*/ 0 w 10"/>
                <a:gd name="T5" fmla="*/ 0 h 7"/>
                <a:gd name="T6" fmla="*/ 0 w 10"/>
                <a:gd name="T7" fmla="*/ 7 h 7"/>
                <a:gd name="T8" fmla="*/ 10 w 10"/>
                <a:gd name="T9" fmla="*/ 7 h 7"/>
                <a:gd name="T10" fmla="*/ 10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23926" y="2996050"/>
              <a:ext cx="10749" cy="15356"/>
            </a:xfrm>
            <a:custGeom>
              <a:avLst/>
              <a:gdLst>
                <a:gd name="T0" fmla="*/ 7 w 7"/>
                <a:gd name="T1" fmla="*/ 0 h 10"/>
                <a:gd name="T2" fmla="*/ 0 w 7"/>
                <a:gd name="T3" fmla="*/ 3 h 10"/>
                <a:gd name="T4" fmla="*/ 0 w 7"/>
                <a:gd name="T5" fmla="*/ 10 h 10"/>
                <a:gd name="T6" fmla="*/ 7 w 7"/>
                <a:gd name="T7" fmla="*/ 10 h 10"/>
                <a:gd name="T8" fmla="*/ 7 w 7"/>
                <a:gd name="T9" fmla="*/ 0 h 10"/>
                <a:gd name="T10" fmla="*/ 7 w 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7A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323926" y="2996050"/>
              <a:ext cx="10749" cy="15356"/>
            </a:xfrm>
            <a:custGeom>
              <a:avLst/>
              <a:gdLst>
                <a:gd name="T0" fmla="*/ 7 w 7"/>
                <a:gd name="T1" fmla="*/ 0 h 10"/>
                <a:gd name="T2" fmla="*/ 0 w 7"/>
                <a:gd name="T3" fmla="*/ 3 h 10"/>
                <a:gd name="T4" fmla="*/ 0 w 7"/>
                <a:gd name="T5" fmla="*/ 10 h 10"/>
                <a:gd name="T6" fmla="*/ 7 w 7"/>
                <a:gd name="T7" fmla="*/ 10 h 10"/>
                <a:gd name="T8" fmla="*/ 7 w 7"/>
                <a:gd name="T9" fmla="*/ 0 h 10"/>
                <a:gd name="T10" fmla="*/ 7 w 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944765" y="2824068"/>
              <a:ext cx="396173" cy="2063786"/>
            </a:xfrm>
            <a:custGeom>
              <a:avLst/>
              <a:gdLst>
                <a:gd name="T0" fmla="*/ 7 w 258"/>
                <a:gd name="T1" fmla="*/ 0 h 1344"/>
                <a:gd name="T2" fmla="*/ 0 w 258"/>
                <a:gd name="T3" fmla="*/ 0 h 1344"/>
                <a:gd name="T4" fmla="*/ 251 w 258"/>
                <a:gd name="T5" fmla="*/ 1323 h 1344"/>
                <a:gd name="T6" fmla="*/ 251 w 258"/>
                <a:gd name="T7" fmla="*/ 1344 h 1344"/>
                <a:gd name="T8" fmla="*/ 258 w 258"/>
                <a:gd name="T9" fmla="*/ 1344 h 1344"/>
                <a:gd name="T10" fmla="*/ 7 w 258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344">
                  <a:moveTo>
                    <a:pt x="7" y="0"/>
                  </a:moveTo>
                  <a:lnTo>
                    <a:pt x="0" y="0"/>
                  </a:lnTo>
                  <a:lnTo>
                    <a:pt x="251" y="1323"/>
                  </a:lnTo>
                  <a:lnTo>
                    <a:pt x="251" y="1344"/>
                  </a:lnTo>
                  <a:lnTo>
                    <a:pt x="258" y="13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20361" y="2787214"/>
              <a:ext cx="1309829" cy="2100639"/>
            </a:xfrm>
            <a:custGeom>
              <a:avLst/>
              <a:gdLst>
                <a:gd name="T0" fmla="*/ 602 w 853"/>
                <a:gd name="T1" fmla="*/ 0 h 1368"/>
                <a:gd name="T2" fmla="*/ 460 w 853"/>
                <a:gd name="T3" fmla="*/ 21 h 1368"/>
                <a:gd name="T4" fmla="*/ 295 w 853"/>
                <a:gd name="T5" fmla="*/ 41 h 1368"/>
                <a:gd name="T6" fmla="*/ 257 w 853"/>
                <a:gd name="T7" fmla="*/ 85 h 1368"/>
                <a:gd name="T8" fmla="*/ 210 w 853"/>
                <a:gd name="T9" fmla="*/ 105 h 1368"/>
                <a:gd name="T10" fmla="*/ 0 w 853"/>
                <a:gd name="T11" fmla="*/ 329 h 1368"/>
                <a:gd name="T12" fmla="*/ 10 w 853"/>
                <a:gd name="T13" fmla="*/ 339 h 1368"/>
                <a:gd name="T14" fmla="*/ 220 w 853"/>
                <a:gd name="T15" fmla="*/ 119 h 1368"/>
                <a:gd name="T16" fmla="*/ 268 w 853"/>
                <a:gd name="T17" fmla="*/ 98 h 1368"/>
                <a:gd name="T18" fmla="*/ 301 w 853"/>
                <a:gd name="T19" fmla="*/ 54 h 1368"/>
                <a:gd name="T20" fmla="*/ 460 w 853"/>
                <a:gd name="T21" fmla="*/ 38 h 1368"/>
                <a:gd name="T22" fmla="*/ 592 w 853"/>
                <a:gd name="T23" fmla="*/ 17 h 1368"/>
                <a:gd name="T24" fmla="*/ 839 w 853"/>
                <a:gd name="T25" fmla="*/ 1341 h 1368"/>
                <a:gd name="T26" fmla="*/ 376 w 853"/>
                <a:gd name="T27" fmla="*/ 999 h 1368"/>
                <a:gd name="T28" fmla="*/ 81 w 853"/>
                <a:gd name="T29" fmla="*/ 1009 h 1368"/>
                <a:gd name="T30" fmla="*/ 85 w 853"/>
                <a:gd name="T31" fmla="*/ 1022 h 1368"/>
                <a:gd name="T32" fmla="*/ 369 w 853"/>
                <a:gd name="T33" fmla="*/ 1012 h 1368"/>
                <a:gd name="T34" fmla="*/ 849 w 853"/>
                <a:gd name="T35" fmla="*/ 1368 h 1368"/>
                <a:gd name="T36" fmla="*/ 853 w 853"/>
                <a:gd name="T37" fmla="*/ 1368 h 1368"/>
                <a:gd name="T38" fmla="*/ 853 w 853"/>
                <a:gd name="T39" fmla="*/ 1347 h 1368"/>
                <a:gd name="T40" fmla="*/ 602 w 853"/>
                <a:gd name="T41" fmla="*/ 24 h 1368"/>
                <a:gd name="T42" fmla="*/ 609 w 853"/>
                <a:gd name="T43" fmla="*/ 24 h 1368"/>
                <a:gd name="T44" fmla="*/ 606 w 853"/>
                <a:gd name="T45" fmla="*/ 14 h 1368"/>
                <a:gd name="T46" fmla="*/ 599 w 853"/>
                <a:gd name="T47" fmla="*/ 14 h 1368"/>
                <a:gd name="T48" fmla="*/ 599 w 853"/>
                <a:gd name="T49" fmla="*/ 0 h 1368"/>
                <a:gd name="T50" fmla="*/ 602 w 853"/>
                <a:gd name="T51" fmla="*/ 0 h 1368"/>
                <a:gd name="T52" fmla="*/ 602 w 853"/>
                <a:gd name="T53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3" h="1368">
                  <a:moveTo>
                    <a:pt x="602" y="0"/>
                  </a:moveTo>
                  <a:lnTo>
                    <a:pt x="460" y="21"/>
                  </a:lnTo>
                  <a:lnTo>
                    <a:pt x="295" y="41"/>
                  </a:lnTo>
                  <a:lnTo>
                    <a:pt x="257" y="85"/>
                  </a:lnTo>
                  <a:lnTo>
                    <a:pt x="210" y="105"/>
                  </a:lnTo>
                  <a:lnTo>
                    <a:pt x="0" y="329"/>
                  </a:lnTo>
                  <a:lnTo>
                    <a:pt x="10" y="339"/>
                  </a:lnTo>
                  <a:lnTo>
                    <a:pt x="220" y="119"/>
                  </a:lnTo>
                  <a:lnTo>
                    <a:pt x="268" y="98"/>
                  </a:lnTo>
                  <a:lnTo>
                    <a:pt x="301" y="54"/>
                  </a:lnTo>
                  <a:lnTo>
                    <a:pt x="460" y="38"/>
                  </a:lnTo>
                  <a:lnTo>
                    <a:pt x="592" y="17"/>
                  </a:lnTo>
                  <a:lnTo>
                    <a:pt x="839" y="1341"/>
                  </a:lnTo>
                  <a:lnTo>
                    <a:pt x="376" y="999"/>
                  </a:lnTo>
                  <a:lnTo>
                    <a:pt x="81" y="1009"/>
                  </a:lnTo>
                  <a:lnTo>
                    <a:pt x="85" y="1022"/>
                  </a:lnTo>
                  <a:lnTo>
                    <a:pt x="369" y="1012"/>
                  </a:lnTo>
                  <a:lnTo>
                    <a:pt x="849" y="1368"/>
                  </a:lnTo>
                  <a:lnTo>
                    <a:pt x="853" y="1368"/>
                  </a:lnTo>
                  <a:lnTo>
                    <a:pt x="853" y="1347"/>
                  </a:lnTo>
                  <a:lnTo>
                    <a:pt x="602" y="24"/>
                  </a:lnTo>
                  <a:lnTo>
                    <a:pt x="609" y="24"/>
                  </a:lnTo>
                  <a:lnTo>
                    <a:pt x="606" y="14"/>
                  </a:lnTo>
                  <a:lnTo>
                    <a:pt x="599" y="14"/>
                  </a:lnTo>
                  <a:lnTo>
                    <a:pt x="599" y="0"/>
                  </a:lnTo>
                  <a:lnTo>
                    <a:pt x="602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020361" y="2787214"/>
              <a:ext cx="1309829" cy="2100639"/>
            </a:xfrm>
            <a:custGeom>
              <a:avLst/>
              <a:gdLst>
                <a:gd name="T0" fmla="*/ 602 w 853"/>
                <a:gd name="T1" fmla="*/ 0 h 1368"/>
                <a:gd name="T2" fmla="*/ 460 w 853"/>
                <a:gd name="T3" fmla="*/ 21 h 1368"/>
                <a:gd name="T4" fmla="*/ 295 w 853"/>
                <a:gd name="T5" fmla="*/ 41 h 1368"/>
                <a:gd name="T6" fmla="*/ 257 w 853"/>
                <a:gd name="T7" fmla="*/ 85 h 1368"/>
                <a:gd name="T8" fmla="*/ 210 w 853"/>
                <a:gd name="T9" fmla="*/ 105 h 1368"/>
                <a:gd name="T10" fmla="*/ 0 w 853"/>
                <a:gd name="T11" fmla="*/ 329 h 1368"/>
                <a:gd name="T12" fmla="*/ 10 w 853"/>
                <a:gd name="T13" fmla="*/ 339 h 1368"/>
                <a:gd name="T14" fmla="*/ 220 w 853"/>
                <a:gd name="T15" fmla="*/ 119 h 1368"/>
                <a:gd name="T16" fmla="*/ 268 w 853"/>
                <a:gd name="T17" fmla="*/ 98 h 1368"/>
                <a:gd name="T18" fmla="*/ 301 w 853"/>
                <a:gd name="T19" fmla="*/ 54 h 1368"/>
                <a:gd name="T20" fmla="*/ 460 w 853"/>
                <a:gd name="T21" fmla="*/ 38 h 1368"/>
                <a:gd name="T22" fmla="*/ 592 w 853"/>
                <a:gd name="T23" fmla="*/ 17 h 1368"/>
                <a:gd name="T24" fmla="*/ 839 w 853"/>
                <a:gd name="T25" fmla="*/ 1341 h 1368"/>
                <a:gd name="T26" fmla="*/ 376 w 853"/>
                <a:gd name="T27" fmla="*/ 999 h 1368"/>
                <a:gd name="T28" fmla="*/ 81 w 853"/>
                <a:gd name="T29" fmla="*/ 1009 h 1368"/>
                <a:gd name="T30" fmla="*/ 85 w 853"/>
                <a:gd name="T31" fmla="*/ 1022 h 1368"/>
                <a:gd name="T32" fmla="*/ 369 w 853"/>
                <a:gd name="T33" fmla="*/ 1012 h 1368"/>
                <a:gd name="T34" fmla="*/ 849 w 853"/>
                <a:gd name="T35" fmla="*/ 1368 h 1368"/>
                <a:gd name="T36" fmla="*/ 853 w 853"/>
                <a:gd name="T37" fmla="*/ 1368 h 1368"/>
                <a:gd name="T38" fmla="*/ 853 w 853"/>
                <a:gd name="T39" fmla="*/ 1347 h 1368"/>
                <a:gd name="T40" fmla="*/ 602 w 853"/>
                <a:gd name="T41" fmla="*/ 24 h 1368"/>
                <a:gd name="T42" fmla="*/ 609 w 853"/>
                <a:gd name="T43" fmla="*/ 24 h 1368"/>
                <a:gd name="T44" fmla="*/ 606 w 853"/>
                <a:gd name="T45" fmla="*/ 14 h 1368"/>
                <a:gd name="T46" fmla="*/ 599 w 853"/>
                <a:gd name="T47" fmla="*/ 14 h 1368"/>
                <a:gd name="T48" fmla="*/ 599 w 853"/>
                <a:gd name="T49" fmla="*/ 0 h 1368"/>
                <a:gd name="T50" fmla="*/ 602 w 853"/>
                <a:gd name="T51" fmla="*/ 0 h 1368"/>
                <a:gd name="T52" fmla="*/ 602 w 853"/>
                <a:gd name="T53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3" h="1368">
                  <a:moveTo>
                    <a:pt x="602" y="0"/>
                  </a:moveTo>
                  <a:lnTo>
                    <a:pt x="460" y="21"/>
                  </a:lnTo>
                  <a:lnTo>
                    <a:pt x="295" y="41"/>
                  </a:lnTo>
                  <a:lnTo>
                    <a:pt x="257" y="85"/>
                  </a:lnTo>
                  <a:lnTo>
                    <a:pt x="210" y="105"/>
                  </a:lnTo>
                  <a:lnTo>
                    <a:pt x="0" y="329"/>
                  </a:lnTo>
                  <a:lnTo>
                    <a:pt x="10" y="339"/>
                  </a:lnTo>
                  <a:lnTo>
                    <a:pt x="220" y="119"/>
                  </a:lnTo>
                  <a:lnTo>
                    <a:pt x="268" y="98"/>
                  </a:lnTo>
                  <a:lnTo>
                    <a:pt x="301" y="54"/>
                  </a:lnTo>
                  <a:lnTo>
                    <a:pt x="460" y="38"/>
                  </a:lnTo>
                  <a:lnTo>
                    <a:pt x="592" y="17"/>
                  </a:lnTo>
                  <a:lnTo>
                    <a:pt x="839" y="1341"/>
                  </a:lnTo>
                  <a:lnTo>
                    <a:pt x="376" y="999"/>
                  </a:lnTo>
                  <a:lnTo>
                    <a:pt x="81" y="1009"/>
                  </a:lnTo>
                  <a:lnTo>
                    <a:pt x="85" y="1022"/>
                  </a:lnTo>
                  <a:lnTo>
                    <a:pt x="369" y="1012"/>
                  </a:lnTo>
                  <a:lnTo>
                    <a:pt x="849" y="1368"/>
                  </a:lnTo>
                  <a:lnTo>
                    <a:pt x="853" y="1368"/>
                  </a:lnTo>
                  <a:lnTo>
                    <a:pt x="853" y="1347"/>
                  </a:lnTo>
                  <a:lnTo>
                    <a:pt x="602" y="24"/>
                  </a:lnTo>
                  <a:lnTo>
                    <a:pt x="609" y="24"/>
                  </a:lnTo>
                  <a:lnTo>
                    <a:pt x="606" y="14"/>
                  </a:lnTo>
                  <a:lnTo>
                    <a:pt x="599" y="14"/>
                  </a:lnTo>
                  <a:lnTo>
                    <a:pt x="599" y="0"/>
                  </a:lnTo>
                  <a:lnTo>
                    <a:pt x="602" y="0"/>
                  </a:lnTo>
                  <a:lnTo>
                    <a:pt x="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882514" y="5214927"/>
              <a:ext cx="10749" cy="19963"/>
            </a:xfrm>
            <a:custGeom>
              <a:avLst/>
              <a:gdLst>
                <a:gd name="T0" fmla="*/ 0 w 7"/>
                <a:gd name="T1" fmla="*/ 0 h 13"/>
                <a:gd name="T2" fmla="*/ 0 w 7"/>
                <a:gd name="T3" fmla="*/ 0 h 13"/>
                <a:gd name="T4" fmla="*/ 7 w 7"/>
                <a:gd name="T5" fmla="*/ 13 h 13"/>
                <a:gd name="T6" fmla="*/ 7 w 7"/>
                <a:gd name="T7" fmla="*/ 7 h 13"/>
                <a:gd name="T8" fmla="*/ 0 w 7"/>
                <a:gd name="T9" fmla="*/ 0 h 13"/>
                <a:gd name="T10" fmla="*/ 0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882514" y="5214927"/>
              <a:ext cx="10749" cy="19963"/>
            </a:xfrm>
            <a:custGeom>
              <a:avLst/>
              <a:gdLst>
                <a:gd name="T0" fmla="*/ 0 w 7"/>
                <a:gd name="T1" fmla="*/ 0 h 13"/>
                <a:gd name="T2" fmla="*/ 0 w 7"/>
                <a:gd name="T3" fmla="*/ 0 h 13"/>
                <a:gd name="T4" fmla="*/ 7 w 7"/>
                <a:gd name="T5" fmla="*/ 13 h 13"/>
                <a:gd name="T6" fmla="*/ 7 w 7"/>
                <a:gd name="T7" fmla="*/ 7 h 13"/>
                <a:gd name="T8" fmla="*/ 0 w 7"/>
                <a:gd name="T9" fmla="*/ 0 h 13"/>
                <a:gd name="T10" fmla="*/ 0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882514" y="5214927"/>
              <a:ext cx="21498" cy="19963"/>
            </a:xfrm>
            <a:custGeom>
              <a:avLst/>
              <a:gdLst>
                <a:gd name="T0" fmla="*/ 0 w 14"/>
                <a:gd name="T1" fmla="*/ 0 h 13"/>
                <a:gd name="T2" fmla="*/ 7 w 14"/>
                <a:gd name="T3" fmla="*/ 7 h 13"/>
                <a:gd name="T4" fmla="*/ 7 w 14"/>
                <a:gd name="T5" fmla="*/ 13 h 13"/>
                <a:gd name="T6" fmla="*/ 11 w 14"/>
                <a:gd name="T7" fmla="*/ 13 h 13"/>
                <a:gd name="T8" fmla="*/ 14 w 14"/>
                <a:gd name="T9" fmla="*/ 0 h 13"/>
                <a:gd name="T10" fmla="*/ 14 w 14"/>
                <a:gd name="T11" fmla="*/ 0 h 13"/>
                <a:gd name="T12" fmla="*/ 0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0"/>
                  </a:moveTo>
                  <a:lnTo>
                    <a:pt x="7" y="7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A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882514" y="5214927"/>
              <a:ext cx="21498" cy="19963"/>
            </a:xfrm>
            <a:custGeom>
              <a:avLst/>
              <a:gdLst>
                <a:gd name="T0" fmla="*/ 0 w 14"/>
                <a:gd name="T1" fmla="*/ 0 h 13"/>
                <a:gd name="T2" fmla="*/ 7 w 14"/>
                <a:gd name="T3" fmla="*/ 7 h 13"/>
                <a:gd name="T4" fmla="*/ 7 w 14"/>
                <a:gd name="T5" fmla="*/ 13 h 13"/>
                <a:gd name="T6" fmla="*/ 11 w 14"/>
                <a:gd name="T7" fmla="*/ 13 h 13"/>
                <a:gd name="T8" fmla="*/ 14 w 14"/>
                <a:gd name="T9" fmla="*/ 0 h 13"/>
                <a:gd name="T10" fmla="*/ 14 w 14"/>
                <a:gd name="T11" fmla="*/ 0 h 13"/>
                <a:gd name="T12" fmla="*/ 0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0"/>
                  </a:moveTo>
                  <a:lnTo>
                    <a:pt x="7" y="7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7330189" y="4887854"/>
              <a:ext cx="10749" cy="9213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7 w 7"/>
                <a:gd name="T7" fmla="*/ 6 h 6"/>
                <a:gd name="T8" fmla="*/ 7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B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330189" y="4887854"/>
              <a:ext cx="10749" cy="9213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7 w 7"/>
                <a:gd name="T7" fmla="*/ 6 h 6"/>
                <a:gd name="T8" fmla="*/ 7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324047" y="4887854"/>
              <a:ext cx="6142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7A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324047" y="4887854"/>
              <a:ext cx="6142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270656" y="729571"/>
              <a:ext cx="1355896" cy="2068393"/>
            </a:xfrm>
            <a:custGeom>
              <a:avLst/>
              <a:gdLst>
                <a:gd name="T0" fmla="*/ 6 w 883"/>
                <a:gd name="T1" fmla="*/ 0 h 1347"/>
                <a:gd name="T2" fmla="*/ 0 w 883"/>
                <a:gd name="T3" fmla="*/ 3 h 1347"/>
                <a:gd name="T4" fmla="*/ 135 w 883"/>
                <a:gd name="T5" fmla="*/ 718 h 1347"/>
                <a:gd name="T6" fmla="*/ 193 w 883"/>
                <a:gd name="T7" fmla="*/ 721 h 1347"/>
                <a:gd name="T8" fmla="*/ 233 w 883"/>
                <a:gd name="T9" fmla="*/ 721 h 1347"/>
                <a:gd name="T10" fmla="*/ 379 w 883"/>
                <a:gd name="T11" fmla="*/ 792 h 1347"/>
                <a:gd name="T12" fmla="*/ 876 w 883"/>
                <a:gd name="T13" fmla="*/ 1026 h 1347"/>
                <a:gd name="T14" fmla="*/ 876 w 883"/>
                <a:gd name="T15" fmla="*/ 1334 h 1347"/>
                <a:gd name="T16" fmla="*/ 673 w 883"/>
                <a:gd name="T17" fmla="*/ 1347 h 1347"/>
                <a:gd name="T18" fmla="*/ 883 w 883"/>
                <a:gd name="T19" fmla="*/ 1340 h 1347"/>
                <a:gd name="T20" fmla="*/ 883 w 883"/>
                <a:gd name="T21" fmla="*/ 1022 h 1347"/>
                <a:gd name="T22" fmla="*/ 233 w 883"/>
                <a:gd name="T23" fmla="*/ 707 h 1347"/>
                <a:gd name="T24" fmla="*/ 142 w 883"/>
                <a:gd name="T25" fmla="*/ 707 h 1347"/>
                <a:gd name="T26" fmla="*/ 6 w 883"/>
                <a:gd name="T2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3" h="1347">
                  <a:moveTo>
                    <a:pt x="6" y="0"/>
                  </a:moveTo>
                  <a:lnTo>
                    <a:pt x="0" y="3"/>
                  </a:lnTo>
                  <a:lnTo>
                    <a:pt x="135" y="718"/>
                  </a:lnTo>
                  <a:lnTo>
                    <a:pt x="193" y="721"/>
                  </a:lnTo>
                  <a:lnTo>
                    <a:pt x="233" y="721"/>
                  </a:lnTo>
                  <a:lnTo>
                    <a:pt x="379" y="792"/>
                  </a:lnTo>
                  <a:lnTo>
                    <a:pt x="876" y="1026"/>
                  </a:lnTo>
                  <a:lnTo>
                    <a:pt x="876" y="1334"/>
                  </a:lnTo>
                  <a:lnTo>
                    <a:pt x="673" y="1347"/>
                  </a:lnTo>
                  <a:lnTo>
                    <a:pt x="883" y="1340"/>
                  </a:lnTo>
                  <a:lnTo>
                    <a:pt x="883" y="1022"/>
                  </a:lnTo>
                  <a:lnTo>
                    <a:pt x="233" y="707"/>
                  </a:lnTo>
                  <a:lnTo>
                    <a:pt x="142" y="70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6270656" y="729571"/>
              <a:ext cx="1355896" cy="2068393"/>
            </a:xfrm>
            <a:custGeom>
              <a:avLst/>
              <a:gdLst>
                <a:gd name="T0" fmla="*/ 6 w 883"/>
                <a:gd name="T1" fmla="*/ 0 h 1347"/>
                <a:gd name="T2" fmla="*/ 0 w 883"/>
                <a:gd name="T3" fmla="*/ 3 h 1347"/>
                <a:gd name="T4" fmla="*/ 135 w 883"/>
                <a:gd name="T5" fmla="*/ 718 h 1347"/>
                <a:gd name="T6" fmla="*/ 193 w 883"/>
                <a:gd name="T7" fmla="*/ 721 h 1347"/>
                <a:gd name="T8" fmla="*/ 233 w 883"/>
                <a:gd name="T9" fmla="*/ 721 h 1347"/>
                <a:gd name="T10" fmla="*/ 379 w 883"/>
                <a:gd name="T11" fmla="*/ 792 h 1347"/>
                <a:gd name="T12" fmla="*/ 876 w 883"/>
                <a:gd name="T13" fmla="*/ 1026 h 1347"/>
                <a:gd name="T14" fmla="*/ 876 w 883"/>
                <a:gd name="T15" fmla="*/ 1334 h 1347"/>
                <a:gd name="T16" fmla="*/ 673 w 883"/>
                <a:gd name="T17" fmla="*/ 1347 h 1347"/>
                <a:gd name="T18" fmla="*/ 883 w 883"/>
                <a:gd name="T19" fmla="*/ 1340 h 1347"/>
                <a:gd name="T20" fmla="*/ 883 w 883"/>
                <a:gd name="T21" fmla="*/ 1022 h 1347"/>
                <a:gd name="T22" fmla="*/ 233 w 883"/>
                <a:gd name="T23" fmla="*/ 707 h 1347"/>
                <a:gd name="T24" fmla="*/ 142 w 883"/>
                <a:gd name="T25" fmla="*/ 707 h 1347"/>
                <a:gd name="T26" fmla="*/ 6 w 883"/>
                <a:gd name="T2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3" h="1347">
                  <a:moveTo>
                    <a:pt x="6" y="0"/>
                  </a:moveTo>
                  <a:lnTo>
                    <a:pt x="0" y="3"/>
                  </a:lnTo>
                  <a:lnTo>
                    <a:pt x="135" y="718"/>
                  </a:lnTo>
                  <a:lnTo>
                    <a:pt x="193" y="721"/>
                  </a:lnTo>
                  <a:lnTo>
                    <a:pt x="233" y="721"/>
                  </a:lnTo>
                  <a:lnTo>
                    <a:pt x="379" y="792"/>
                  </a:lnTo>
                  <a:lnTo>
                    <a:pt x="876" y="1026"/>
                  </a:lnTo>
                  <a:lnTo>
                    <a:pt x="876" y="1334"/>
                  </a:lnTo>
                  <a:lnTo>
                    <a:pt x="673" y="1347"/>
                  </a:lnTo>
                  <a:lnTo>
                    <a:pt x="883" y="1340"/>
                  </a:lnTo>
                  <a:lnTo>
                    <a:pt x="883" y="1022"/>
                  </a:lnTo>
                  <a:lnTo>
                    <a:pt x="233" y="707"/>
                  </a:lnTo>
                  <a:lnTo>
                    <a:pt x="142" y="70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6259907" y="734178"/>
              <a:ext cx="1355896" cy="2074535"/>
            </a:xfrm>
            <a:custGeom>
              <a:avLst/>
              <a:gdLst>
                <a:gd name="T0" fmla="*/ 386 w 883"/>
                <a:gd name="T1" fmla="*/ 789 h 1351"/>
                <a:gd name="T2" fmla="*/ 876 w 883"/>
                <a:gd name="T3" fmla="*/ 1029 h 1351"/>
                <a:gd name="T4" fmla="*/ 876 w 883"/>
                <a:gd name="T5" fmla="*/ 1324 h 1351"/>
                <a:gd name="T6" fmla="*/ 446 w 883"/>
                <a:gd name="T7" fmla="*/ 1337 h 1351"/>
                <a:gd name="T8" fmla="*/ 450 w 883"/>
                <a:gd name="T9" fmla="*/ 1351 h 1351"/>
                <a:gd name="T10" fmla="*/ 680 w 883"/>
                <a:gd name="T11" fmla="*/ 1344 h 1351"/>
                <a:gd name="T12" fmla="*/ 883 w 883"/>
                <a:gd name="T13" fmla="*/ 1331 h 1351"/>
                <a:gd name="T14" fmla="*/ 883 w 883"/>
                <a:gd name="T15" fmla="*/ 1023 h 1351"/>
                <a:gd name="T16" fmla="*/ 386 w 883"/>
                <a:gd name="T17" fmla="*/ 789 h 1351"/>
                <a:gd name="T18" fmla="*/ 7 w 883"/>
                <a:gd name="T19" fmla="*/ 0 h 1351"/>
                <a:gd name="T20" fmla="*/ 0 w 883"/>
                <a:gd name="T21" fmla="*/ 0 h 1351"/>
                <a:gd name="T22" fmla="*/ 135 w 883"/>
                <a:gd name="T23" fmla="*/ 721 h 1351"/>
                <a:gd name="T24" fmla="*/ 200 w 883"/>
                <a:gd name="T25" fmla="*/ 718 h 1351"/>
                <a:gd name="T26" fmla="*/ 142 w 883"/>
                <a:gd name="T27" fmla="*/ 715 h 1351"/>
                <a:gd name="T28" fmla="*/ 7 w 883"/>
                <a:gd name="T29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3" h="1351">
                  <a:moveTo>
                    <a:pt x="386" y="789"/>
                  </a:moveTo>
                  <a:lnTo>
                    <a:pt x="876" y="1029"/>
                  </a:lnTo>
                  <a:lnTo>
                    <a:pt x="876" y="1324"/>
                  </a:lnTo>
                  <a:lnTo>
                    <a:pt x="446" y="1337"/>
                  </a:lnTo>
                  <a:lnTo>
                    <a:pt x="450" y="1351"/>
                  </a:lnTo>
                  <a:lnTo>
                    <a:pt x="680" y="1344"/>
                  </a:lnTo>
                  <a:lnTo>
                    <a:pt x="883" y="1331"/>
                  </a:lnTo>
                  <a:lnTo>
                    <a:pt x="883" y="1023"/>
                  </a:lnTo>
                  <a:lnTo>
                    <a:pt x="386" y="789"/>
                  </a:lnTo>
                  <a:close/>
                  <a:moveTo>
                    <a:pt x="7" y="0"/>
                  </a:moveTo>
                  <a:lnTo>
                    <a:pt x="0" y="0"/>
                  </a:lnTo>
                  <a:lnTo>
                    <a:pt x="135" y="721"/>
                  </a:lnTo>
                  <a:lnTo>
                    <a:pt x="200" y="718"/>
                  </a:lnTo>
                  <a:lnTo>
                    <a:pt x="142" y="7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6259907" y="734178"/>
              <a:ext cx="1355896" cy="2074535"/>
            </a:xfrm>
            <a:custGeom>
              <a:avLst/>
              <a:gdLst>
                <a:gd name="T0" fmla="*/ 386 w 883"/>
                <a:gd name="T1" fmla="*/ 789 h 1351"/>
                <a:gd name="T2" fmla="*/ 876 w 883"/>
                <a:gd name="T3" fmla="*/ 1029 h 1351"/>
                <a:gd name="T4" fmla="*/ 876 w 883"/>
                <a:gd name="T5" fmla="*/ 1324 h 1351"/>
                <a:gd name="T6" fmla="*/ 446 w 883"/>
                <a:gd name="T7" fmla="*/ 1337 h 1351"/>
                <a:gd name="T8" fmla="*/ 450 w 883"/>
                <a:gd name="T9" fmla="*/ 1351 h 1351"/>
                <a:gd name="T10" fmla="*/ 680 w 883"/>
                <a:gd name="T11" fmla="*/ 1344 h 1351"/>
                <a:gd name="T12" fmla="*/ 883 w 883"/>
                <a:gd name="T13" fmla="*/ 1331 h 1351"/>
                <a:gd name="T14" fmla="*/ 883 w 883"/>
                <a:gd name="T15" fmla="*/ 1023 h 1351"/>
                <a:gd name="T16" fmla="*/ 386 w 883"/>
                <a:gd name="T17" fmla="*/ 789 h 1351"/>
                <a:gd name="T18" fmla="*/ 7 w 883"/>
                <a:gd name="T19" fmla="*/ 0 h 1351"/>
                <a:gd name="T20" fmla="*/ 0 w 883"/>
                <a:gd name="T21" fmla="*/ 0 h 1351"/>
                <a:gd name="T22" fmla="*/ 135 w 883"/>
                <a:gd name="T23" fmla="*/ 721 h 1351"/>
                <a:gd name="T24" fmla="*/ 200 w 883"/>
                <a:gd name="T25" fmla="*/ 718 h 1351"/>
                <a:gd name="T26" fmla="*/ 142 w 883"/>
                <a:gd name="T27" fmla="*/ 715 h 1351"/>
                <a:gd name="T28" fmla="*/ 7 w 883"/>
                <a:gd name="T29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3" h="1351">
                  <a:moveTo>
                    <a:pt x="386" y="789"/>
                  </a:moveTo>
                  <a:lnTo>
                    <a:pt x="876" y="1029"/>
                  </a:lnTo>
                  <a:lnTo>
                    <a:pt x="876" y="1324"/>
                  </a:lnTo>
                  <a:lnTo>
                    <a:pt x="446" y="1337"/>
                  </a:lnTo>
                  <a:lnTo>
                    <a:pt x="450" y="1351"/>
                  </a:lnTo>
                  <a:lnTo>
                    <a:pt x="680" y="1344"/>
                  </a:lnTo>
                  <a:lnTo>
                    <a:pt x="883" y="1331"/>
                  </a:lnTo>
                  <a:lnTo>
                    <a:pt x="883" y="1023"/>
                  </a:lnTo>
                  <a:lnTo>
                    <a:pt x="386" y="789"/>
                  </a:lnTo>
                  <a:moveTo>
                    <a:pt x="7" y="0"/>
                  </a:moveTo>
                  <a:lnTo>
                    <a:pt x="0" y="0"/>
                  </a:lnTo>
                  <a:lnTo>
                    <a:pt x="135" y="721"/>
                  </a:lnTo>
                  <a:lnTo>
                    <a:pt x="200" y="718"/>
                  </a:lnTo>
                  <a:lnTo>
                    <a:pt x="142" y="71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940158" y="2787214"/>
              <a:ext cx="10749" cy="21498"/>
            </a:xfrm>
            <a:custGeom>
              <a:avLst/>
              <a:gdLst>
                <a:gd name="T0" fmla="*/ 3 w 7"/>
                <a:gd name="T1" fmla="*/ 0 h 14"/>
                <a:gd name="T2" fmla="*/ 0 w 7"/>
                <a:gd name="T3" fmla="*/ 0 h 14"/>
                <a:gd name="T4" fmla="*/ 0 w 7"/>
                <a:gd name="T5" fmla="*/ 14 h 14"/>
                <a:gd name="T6" fmla="*/ 7 w 7"/>
                <a:gd name="T7" fmla="*/ 14 h 14"/>
                <a:gd name="T8" fmla="*/ 3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7A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940158" y="2787214"/>
              <a:ext cx="10749" cy="21498"/>
            </a:xfrm>
            <a:custGeom>
              <a:avLst/>
              <a:gdLst>
                <a:gd name="T0" fmla="*/ 3 w 7"/>
                <a:gd name="T1" fmla="*/ 0 h 14"/>
                <a:gd name="T2" fmla="*/ 0 w 7"/>
                <a:gd name="T3" fmla="*/ 0 h 14"/>
                <a:gd name="T4" fmla="*/ 0 w 7"/>
                <a:gd name="T5" fmla="*/ 14 h 14"/>
                <a:gd name="T6" fmla="*/ 7 w 7"/>
                <a:gd name="T7" fmla="*/ 14 h 14"/>
                <a:gd name="T8" fmla="*/ 3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257190" y="2278946"/>
              <a:ext cx="1183913" cy="1667613"/>
            </a:xfrm>
            <a:custGeom>
              <a:avLst/>
              <a:gdLst>
                <a:gd name="T0" fmla="*/ 0 w 771"/>
                <a:gd name="T1" fmla="*/ 717 h 1086"/>
                <a:gd name="T2" fmla="*/ 0 w 771"/>
                <a:gd name="T3" fmla="*/ 216 h 1086"/>
                <a:gd name="T4" fmla="*/ 115 w 771"/>
                <a:gd name="T5" fmla="*/ 216 h 1086"/>
                <a:gd name="T6" fmla="*/ 115 w 771"/>
                <a:gd name="T7" fmla="*/ 0 h 1086"/>
                <a:gd name="T8" fmla="*/ 382 w 771"/>
                <a:gd name="T9" fmla="*/ 0 h 1086"/>
                <a:gd name="T10" fmla="*/ 382 w 771"/>
                <a:gd name="T11" fmla="*/ 186 h 1086"/>
                <a:gd name="T12" fmla="*/ 443 w 771"/>
                <a:gd name="T13" fmla="*/ 186 h 1086"/>
                <a:gd name="T14" fmla="*/ 443 w 771"/>
                <a:gd name="T15" fmla="*/ 602 h 1086"/>
                <a:gd name="T16" fmla="*/ 480 w 771"/>
                <a:gd name="T17" fmla="*/ 697 h 1086"/>
                <a:gd name="T18" fmla="*/ 741 w 771"/>
                <a:gd name="T19" fmla="*/ 707 h 1086"/>
                <a:gd name="T20" fmla="*/ 771 w 771"/>
                <a:gd name="T21" fmla="*/ 809 h 1086"/>
                <a:gd name="T22" fmla="*/ 568 w 771"/>
                <a:gd name="T23" fmla="*/ 937 h 1086"/>
                <a:gd name="T24" fmla="*/ 379 w 771"/>
                <a:gd name="T25" fmla="*/ 1086 h 1086"/>
                <a:gd name="T26" fmla="*/ 298 w 771"/>
                <a:gd name="T27" fmla="*/ 917 h 1086"/>
                <a:gd name="T28" fmla="*/ 176 w 771"/>
                <a:gd name="T29" fmla="*/ 822 h 1086"/>
                <a:gd name="T30" fmla="*/ 159 w 771"/>
                <a:gd name="T31" fmla="*/ 690 h 1086"/>
                <a:gd name="T32" fmla="*/ 0 w 771"/>
                <a:gd name="T33" fmla="*/ 717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1" h="1086">
                  <a:moveTo>
                    <a:pt x="0" y="717"/>
                  </a:moveTo>
                  <a:lnTo>
                    <a:pt x="0" y="216"/>
                  </a:lnTo>
                  <a:lnTo>
                    <a:pt x="115" y="216"/>
                  </a:lnTo>
                  <a:lnTo>
                    <a:pt x="115" y="0"/>
                  </a:lnTo>
                  <a:lnTo>
                    <a:pt x="382" y="0"/>
                  </a:lnTo>
                  <a:lnTo>
                    <a:pt x="382" y="186"/>
                  </a:lnTo>
                  <a:lnTo>
                    <a:pt x="443" y="186"/>
                  </a:lnTo>
                  <a:lnTo>
                    <a:pt x="443" y="602"/>
                  </a:lnTo>
                  <a:lnTo>
                    <a:pt x="480" y="697"/>
                  </a:lnTo>
                  <a:lnTo>
                    <a:pt x="741" y="707"/>
                  </a:lnTo>
                  <a:lnTo>
                    <a:pt x="771" y="809"/>
                  </a:lnTo>
                  <a:lnTo>
                    <a:pt x="568" y="937"/>
                  </a:lnTo>
                  <a:lnTo>
                    <a:pt x="379" y="1086"/>
                  </a:lnTo>
                  <a:lnTo>
                    <a:pt x="298" y="917"/>
                  </a:lnTo>
                  <a:lnTo>
                    <a:pt x="176" y="822"/>
                  </a:lnTo>
                  <a:lnTo>
                    <a:pt x="159" y="69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52438" y="381000"/>
              <a:ext cx="7714629" cy="712498"/>
            </a:xfrm>
            <a:custGeom>
              <a:avLst/>
              <a:gdLst>
                <a:gd name="T0" fmla="*/ 0 w 5024"/>
                <a:gd name="T1" fmla="*/ 166 h 464"/>
                <a:gd name="T2" fmla="*/ 2371 w 5024"/>
                <a:gd name="T3" fmla="*/ 237 h 464"/>
                <a:gd name="T4" fmla="*/ 3146 w 5024"/>
                <a:gd name="T5" fmla="*/ 227 h 464"/>
                <a:gd name="T6" fmla="*/ 4276 w 5024"/>
                <a:gd name="T7" fmla="*/ 214 h 464"/>
                <a:gd name="T8" fmla="*/ 4283 w 5024"/>
                <a:gd name="T9" fmla="*/ 14 h 464"/>
                <a:gd name="T10" fmla="*/ 4438 w 5024"/>
                <a:gd name="T11" fmla="*/ 14 h 464"/>
                <a:gd name="T12" fmla="*/ 4499 w 5024"/>
                <a:gd name="T13" fmla="*/ 237 h 464"/>
                <a:gd name="T14" fmla="*/ 4499 w 5024"/>
                <a:gd name="T15" fmla="*/ 308 h 464"/>
                <a:gd name="T16" fmla="*/ 4540 w 5024"/>
                <a:gd name="T17" fmla="*/ 356 h 464"/>
                <a:gd name="T18" fmla="*/ 4570 w 5024"/>
                <a:gd name="T19" fmla="*/ 406 h 464"/>
                <a:gd name="T20" fmla="*/ 4665 w 5024"/>
                <a:gd name="T21" fmla="*/ 423 h 464"/>
                <a:gd name="T22" fmla="*/ 4746 w 5024"/>
                <a:gd name="T23" fmla="*/ 417 h 464"/>
                <a:gd name="T24" fmla="*/ 4807 w 5024"/>
                <a:gd name="T25" fmla="*/ 464 h 464"/>
                <a:gd name="T26" fmla="*/ 5024 w 5024"/>
                <a:gd name="T27" fmla="*/ 464 h 464"/>
                <a:gd name="T28" fmla="*/ 5024 w 5024"/>
                <a:gd name="T29" fmla="*/ 450 h 464"/>
                <a:gd name="T30" fmla="*/ 4810 w 5024"/>
                <a:gd name="T31" fmla="*/ 450 h 464"/>
                <a:gd name="T32" fmla="*/ 4749 w 5024"/>
                <a:gd name="T33" fmla="*/ 400 h 464"/>
                <a:gd name="T34" fmla="*/ 4665 w 5024"/>
                <a:gd name="T35" fmla="*/ 410 h 464"/>
                <a:gd name="T36" fmla="*/ 4577 w 5024"/>
                <a:gd name="T37" fmla="*/ 396 h 464"/>
                <a:gd name="T38" fmla="*/ 4553 w 5024"/>
                <a:gd name="T39" fmla="*/ 349 h 464"/>
                <a:gd name="T40" fmla="*/ 4513 w 5024"/>
                <a:gd name="T41" fmla="*/ 302 h 464"/>
                <a:gd name="T42" fmla="*/ 4513 w 5024"/>
                <a:gd name="T43" fmla="*/ 234 h 464"/>
                <a:gd name="T44" fmla="*/ 4448 w 5024"/>
                <a:gd name="T45" fmla="*/ 0 h 464"/>
                <a:gd name="T46" fmla="*/ 4272 w 5024"/>
                <a:gd name="T47" fmla="*/ 0 h 464"/>
                <a:gd name="T48" fmla="*/ 4262 w 5024"/>
                <a:gd name="T49" fmla="*/ 200 h 464"/>
                <a:gd name="T50" fmla="*/ 3146 w 5024"/>
                <a:gd name="T51" fmla="*/ 214 h 464"/>
                <a:gd name="T52" fmla="*/ 2375 w 5024"/>
                <a:gd name="T53" fmla="*/ 224 h 464"/>
                <a:gd name="T54" fmla="*/ 0 w 5024"/>
                <a:gd name="T55" fmla="*/ 153 h 464"/>
                <a:gd name="T56" fmla="*/ 0 w 5024"/>
                <a:gd name="T57" fmla="*/ 166 h 464"/>
                <a:gd name="T58" fmla="*/ 0 w 5024"/>
                <a:gd name="T59" fmla="*/ 16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24" h="464">
                  <a:moveTo>
                    <a:pt x="0" y="166"/>
                  </a:moveTo>
                  <a:lnTo>
                    <a:pt x="2371" y="237"/>
                  </a:lnTo>
                  <a:lnTo>
                    <a:pt x="3146" y="227"/>
                  </a:lnTo>
                  <a:lnTo>
                    <a:pt x="4276" y="214"/>
                  </a:lnTo>
                  <a:lnTo>
                    <a:pt x="4283" y="14"/>
                  </a:lnTo>
                  <a:lnTo>
                    <a:pt x="4438" y="14"/>
                  </a:lnTo>
                  <a:lnTo>
                    <a:pt x="4499" y="237"/>
                  </a:lnTo>
                  <a:lnTo>
                    <a:pt x="4499" y="308"/>
                  </a:lnTo>
                  <a:lnTo>
                    <a:pt x="4540" y="356"/>
                  </a:lnTo>
                  <a:lnTo>
                    <a:pt x="4570" y="406"/>
                  </a:lnTo>
                  <a:lnTo>
                    <a:pt x="4665" y="423"/>
                  </a:lnTo>
                  <a:lnTo>
                    <a:pt x="4746" y="417"/>
                  </a:lnTo>
                  <a:lnTo>
                    <a:pt x="4807" y="464"/>
                  </a:lnTo>
                  <a:lnTo>
                    <a:pt x="5024" y="464"/>
                  </a:lnTo>
                  <a:lnTo>
                    <a:pt x="5024" y="450"/>
                  </a:lnTo>
                  <a:lnTo>
                    <a:pt x="4810" y="450"/>
                  </a:lnTo>
                  <a:lnTo>
                    <a:pt x="4749" y="400"/>
                  </a:lnTo>
                  <a:lnTo>
                    <a:pt x="4665" y="410"/>
                  </a:lnTo>
                  <a:lnTo>
                    <a:pt x="4577" y="396"/>
                  </a:lnTo>
                  <a:lnTo>
                    <a:pt x="4553" y="349"/>
                  </a:lnTo>
                  <a:lnTo>
                    <a:pt x="4513" y="302"/>
                  </a:lnTo>
                  <a:lnTo>
                    <a:pt x="4513" y="234"/>
                  </a:lnTo>
                  <a:lnTo>
                    <a:pt x="4448" y="0"/>
                  </a:lnTo>
                  <a:lnTo>
                    <a:pt x="4272" y="0"/>
                  </a:lnTo>
                  <a:lnTo>
                    <a:pt x="4262" y="200"/>
                  </a:lnTo>
                  <a:lnTo>
                    <a:pt x="3146" y="214"/>
                  </a:lnTo>
                  <a:lnTo>
                    <a:pt x="2375" y="224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283294" y="718822"/>
              <a:ext cx="826129" cy="6159112"/>
            </a:xfrm>
            <a:custGeom>
              <a:avLst/>
              <a:gdLst>
                <a:gd name="T0" fmla="*/ 0 w 538"/>
                <a:gd name="T1" fmla="*/ 4 h 4011"/>
                <a:gd name="T2" fmla="*/ 54 w 538"/>
                <a:gd name="T3" fmla="*/ 183 h 4011"/>
                <a:gd name="T4" fmla="*/ 54 w 538"/>
                <a:gd name="T5" fmla="*/ 383 h 4011"/>
                <a:gd name="T6" fmla="*/ 54 w 538"/>
                <a:gd name="T7" fmla="*/ 606 h 4011"/>
                <a:gd name="T8" fmla="*/ 84 w 538"/>
                <a:gd name="T9" fmla="*/ 752 h 4011"/>
                <a:gd name="T10" fmla="*/ 125 w 538"/>
                <a:gd name="T11" fmla="*/ 843 h 4011"/>
                <a:gd name="T12" fmla="*/ 166 w 538"/>
                <a:gd name="T13" fmla="*/ 945 h 4011"/>
                <a:gd name="T14" fmla="*/ 206 w 538"/>
                <a:gd name="T15" fmla="*/ 1104 h 4011"/>
                <a:gd name="T16" fmla="*/ 227 w 538"/>
                <a:gd name="T17" fmla="*/ 1330 h 4011"/>
                <a:gd name="T18" fmla="*/ 260 w 538"/>
                <a:gd name="T19" fmla="*/ 1594 h 4011"/>
                <a:gd name="T20" fmla="*/ 260 w 538"/>
                <a:gd name="T21" fmla="*/ 1804 h 4011"/>
                <a:gd name="T22" fmla="*/ 304 w 538"/>
                <a:gd name="T23" fmla="*/ 1892 h 4011"/>
                <a:gd name="T24" fmla="*/ 298 w 538"/>
                <a:gd name="T25" fmla="*/ 1990 h 4011"/>
                <a:gd name="T26" fmla="*/ 392 w 538"/>
                <a:gd name="T27" fmla="*/ 2075 h 4011"/>
                <a:gd name="T28" fmla="*/ 399 w 538"/>
                <a:gd name="T29" fmla="*/ 2244 h 4011"/>
                <a:gd name="T30" fmla="*/ 386 w 538"/>
                <a:gd name="T31" fmla="*/ 2424 h 4011"/>
                <a:gd name="T32" fmla="*/ 331 w 538"/>
                <a:gd name="T33" fmla="*/ 2552 h 4011"/>
                <a:gd name="T34" fmla="*/ 254 w 538"/>
                <a:gd name="T35" fmla="*/ 2593 h 4011"/>
                <a:gd name="T36" fmla="*/ 254 w 538"/>
                <a:gd name="T37" fmla="*/ 2650 h 4011"/>
                <a:gd name="T38" fmla="*/ 298 w 538"/>
                <a:gd name="T39" fmla="*/ 2691 h 4011"/>
                <a:gd name="T40" fmla="*/ 318 w 538"/>
                <a:gd name="T41" fmla="*/ 2769 h 4011"/>
                <a:gd name="T42" fmla="*/ 386 w 538"/>
                <a:gd name="T43" fmla="*/ 2789 h 4011"/>
                <a:gd name="T44" fmla="*/ 457 w 538"/>
                <a:gd name="T45" fmla="*/ 2816 h 4011"/>
                <a:gd name="T46" fmla="*/ 490 w 538"/>
                <a:gd name="T47" fmla="*/ 2877 h 4011"/>
                <a:gd name="T48" fmla="*/ 484 w 538"/>
                <a:gd name="T49" fmla="*/ 3111 h 4011"/>
                <a:gd name="T50" fmla="*/ 518 w 538"/>
                <a:gd name="T51" fmla="*/ 3561 h 4011"/>
                <a:gd name="T52" fmla="*/ 524 w 538"/>
                <a:gd name="T53" fmla="*/ 4011 h 4011"/>
                <a:gd name="T54" fmla="*/ 538 w 538"/>
                <a:gd name="T55" fmla="*/ 4011 h 4011"/>
                <a:gd name="T56" fmla="*/ 531 w 538"/>
                <a:gd name="T57" fmla="*/ 3561 h 4011"/>
                <a:gd name="T58" fmla="*/ 497 w 538"/>
                <a:gd name="T59" fmla="*/ 3111 h 4011"/>
                <a:gd name="T60" fmla="*/ 504 w 538"/>
                <a:gd name="T61" fmla="*/ 2874 h 4011"/>
                <a:gd name="T62" fmla="*/ 467 w 538"/>
                <a:gd name="T63" fmla="*/ 2806 h 4011"/>
                <a:gd name="T64" fmla="*/ 389 w 538"/>
                <a:gd name="T65" fmla="*/ 2779 h 4011"/>
                <a:gd name="T66" fmla="*/ 328 w 538"/>
                <a:gd name="T67" fmla="*/ 2759 h 4011"/>
                <a:gd name="T68" fmla="*/ 308 w 538"/>
                <a:gd name="T69" fmla="*/ 2684 h 4011"/>
                <a:gd name="T70" fmla="*/ 267 w 538"/>
                <a:gd name="T71" fmla="*/ 2644 h 4011"/>
                <a:gd name="T72" fmla="*/ 267 w 538"/>
                <a:gd name="T73" fmla="*/ 2603 h 4011"/>
                <a:gd name="T74" fmla="*/ 342 w 538"/>
                <a:gd name="T75" fmla="*/ 2562 h 4011"/>
                <a:gd name="T76" fmla="*/ 399 w 538"/>
                <a:gd name="T77" fmla="*/ 2427 h 4011"/>
                <a:gd name="T78" fmla="*/ 413 w 538"/>
                <a:gd name="T79" fmla="*/ 2244 h 4011"/>
                <a:gd name="T80" fmla="*/ 406 w 538"/>
                <a:gd name="T81" fmla="*/ 2068 h 4011"/>
                <a:gd name="T82" fmla="*/ 311 w 538"/>
                <a:gd name="T83" fmla="*/ 1987 h 4011"/>
                <a:gd name="T84" fmla="*/ 318 w 538"/>
                <a:gd name="T85" fmla="*/ 1889 h 4011"/>
                <a:gd name="T86" fmla="*/ 274 w 538"/>
                <a:gd name="T87" fmla="*/ 1801 h 4011"/>
                <a:gd name="T88" fmla="*/ 274 w 538"/>
                <a:gd name="T89" fmla="*/ 1594 h 4011"/>
                <a:gd name="T90" fmla="*/ 240 w 538"/>
                <a:gd name="T91" fmla="*/ 1330 h 4011"/>
                <a:gd name="T92" fmla="*/ 220 w 538"/>
                <a:gd name="T93" fmla="*/ 1100 h 4011"/>
                <a:gd name="T94" fmla="*/ 179 w 538"/>
                <a:gd name="T95" fmla="*/ 941 h 4011"/>
                <a:gd name="T96" fmla="*/ 139 w 538"/>
                <a:gd name="T97" fmla="*/ 836 h 4011"/>
                <a:gd name="T98" fmla="*/ 95 w 538"/>
                <a:gd name="T99" fmla="*/ 748 h 4011"/>
                <a:gd name="T100" fmla="*/ 68 w 538"/>
                <a:gd name="T101" fmla="*/ 603 h 4011"/>
                <a:gd name="T102" fmla="*/ 68 w 538"/>
                <a:gd name="T103" fmla="*/ 383 h 4011"/>
                <a:gd name="T104" fmla="*/ 68 w 538"/>
                <a:gd name="T105" fmla="*/ 180 h 4011"/>
                <a:gd name="T106" fmla="*/ 13 w 538"/>
                <a:gd name="T107" fmla="*/ 0 h 4011"/>
                <a:gd name="T108" fmla="*/ 0 w 538"/>
                <a:gd name="T109" fmla="*/ 4 h 4011"/>
                <a:gd name="T110" fmla="*/ 0 w 538"/>
                <a:gd name="T111" fmla="*/ 4 h 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8" h="4011">
                  <a:moveTo>
                    <a:pt x="0" y="4"/>
                  </a:moveTo>
                  <a:lnTo>
                    <a:pt x="54" y="183"/>
                  </a:lnTo>
                  <a:lnTo>
                    <a:pt x="54" y="383"/>
                  </a:lnTo>
                  <a:lnTo>
                    <a:pt x="54" y="606"/>
                  </a:lnTo>
                  <a:lnTo>
                    <a:pt x="84" y="752"/>
                  </a:lnTo>
                  <a:lnTo>
                    <a:pt x="125" y="843"/>
                  </a:lnTo>
                  <a:lnTo>
                    <a:pt x="166" y="945"/>
                  </a:lnTo>
                  <a:lnTo>
                    <a:pt x="206" y="1104"/>
                  </a:lnTo>
                  <a:lnTo>
                    <a:pt x="227" y="1330"/>
                  </a:lnTo>
                  <a:lnTo>
                    <a:pt x="260" y="1594"/>
                  </a:lnTo>
                  <a:lnTo>
                    <a:pt x="260" y="1804"/>
                  </a:lnTo>
                  <a:lnTo>
                    <a:pt x="304" y="1892"/>
                  </a:lnTo>
                  <a:lnTo>
                    <a:pt x="298" y="1990"/>
                  </a:lnTo>
                  <a:lnTo>
                    <a:pt x="392" y="2075"/>
                  </a:lnTo>
                  <a:lnTo>
                    <a:pt x="399" y="2244"/>
                  </a:lnTo>
                  <a:lnTo>
                    <a:pt x="386" y="2424"/>
                  </a:lnTo>
                  <a:lnTo>
                    <a:pt x="331" y="2552"/>
                  </a:lnTo>
                  <a:lnTo>
                    <a:pt x="254" y="2593"/>
                  </a:lnTo>
                  <a:lnTo>
                    <a:pt x="254" y="2650"/>
                  </a:lnTo>
                  <a:lnTo>
                    <a:pt x="298" y="2691"/>
                  </a:lnTo>
                  <a:lnTo>
                    <a:pt x="318" y="2769"/>
                  </a:lnTo>
                  <a:lnTo>
                    <a:pt x="386" y="2789"/>
                  </a:lnTo>
                  <a:lnTo>
                    <a:pt x="457" y="2816"/>
                  </a:lnTo>
                  <a:lnTo>
                    <a:pt x="490" y="2877"/>
                  </a:lnTo>
                  <a:lnTo>
                    <a:pt x="484" y="3111"/>
                  </a:lnTo>
                  <a:lnTo>
                    <a:pt x="518" y="3561"/>
                  </a:lnTo>
                  <a:lnTo>
                    <a:pt x="524" y="4011"/>
                  </a:lnTo>
                  <a:lnTo>
                    <a:pt x="538" y="4011"/>
                  </a:lnTo>
                  <a:lnTo>
                    <a:pt x="531" y="3561"/>
                  </a:lnTo>
                  <a:lnTo>
                    <a:pt x="497" y="3111"/>
                  </a:lnTo>
                  <a:lnTo>
                    <a:pt x="504" y="2874"/>
                  </a:lnTo>
                  <a:lnTo>
                    <a:pt x="467" y="2806"/>
                  </a:lnTo>
                  <a:lnTo>
                    <a:pt x="389" y="2779"/>
                  </a:lnTo>
                  <a:lnTo>
                    <a:pt x="328" y="2759"/>
                  </a:lnTo>
                  <a:lnTo>
                    <a:pt x="308" y="2684"/>
                  </a:lnTo>
                  <a:lnTo>
                    <a:pt x="267" y="2644"/>
                  </a:lnTo>
                  <a:lnTo>
                    <a:pt x="267" y="2603"/>
                  </a:lnTo>
                  <a:lnTo>
                    <a:pt x="342" y="2562"/>
                  </a:lnTo>
                  <a:lnTo>
                    <a:pt x="399" y="2427"/>
                  </a:lnTo>
                  <a:lnTo>
                    <a:pt x="413" y="2244"/>
                  </a:lnTo>
                  <a:lnTo>
                    <a:pt x="406" y="2068"/>
                  </a:lnTo>
                  <a:lnTo>
                    <a:pt x="311" y="1987"/>
                  </a:lnTo>
                  <a:lnTo>
                    <a:pt x="318" y="1889"/>
                  </a:lnTo>
                  <a:lnTo>
                    <a:pt x="274" y="1801"/>
                  </a:lnTo>
                  <a:lnTo>
                    <a:pt x="274" y="1594"/>
                  </a:lnTo>
                  <a:lnTo>
                    <a:pt x="240" y="1330"/>
                  </a:lnTo>
                  <a:lnTo>
                    <a:pt x="220" y="1100"/>
                  </a:lnTo>
                  <a:lnTo>
                    <a:pt x="179" y="941"/>
                  </a:lnTo>
                  <a:lnTo>
                    <a:pt x="139" y="836"/>
                  </a:lnTo>
                  <a:lnTo>
                    <a:pt x="95" y="748"/>
                  </a:lnTo>
                  <a:lnTo>
                    <a:pt x="68" y="603"/>
                  </a:lnTo>
                  <a:lnTo>
                    <a:pt x="68" y="383"/>
                  </a:lnTo>
                  <a:lnTo>
                    <a:pt x="68" y="18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2438" y="4242921"/>
              <a:ext cx="5443543" cy="156627"/>
            </a:xfrm>
            <a:custGeom>
              <a:avLst/>
              <a:gdLst>
                <a:gd name="T0" fmla="*/ 3545 w 3545"/>
                <a:gd name="T1" fmla="*/ 88 h 102"/>
                <a:gd name="T2" fmla="*/ 2919 w 3545"/>
                <a:gd name="T3" fmla="*/ 81 h 102"/>
                <a:gd name="T4" fmla="*/ 2243 w 3545"/>
                <a:gd name="T5" fmla="*/ 88 h 102"/>
                <a:gd name="T6" fmla="*/ 2243 w 3545"/>
                <a:gd name="T7" fmla="*/ 95 h 102"/>
                <a:gd name="T8" fmla="*/ 2243 w 3545"/>
                <a:gd name="T9" fmla="*/ 88 h 102"/>
                <a:gd name="T10" fmla="*/ 1620 w 3545"/>
                <a:gd name="T11" fmla="*/ 88 h 102"/>
                <a:gd name="T12" fmla="*/ 957 w 3545"/>
                <a:gd name="T13" fmla="*/ 61 h 102"/>
                <a:gd name="T14" fmla="*/ 0 w 3545"/>
                <a:gd name="T15" fmla="*/ 0 h 102"/>
                <a:gd name="T16" fmla="*/ 0 w 3545"/>
                <a:gd name="T17" fmla="*/ 14 h 102"/>
                <a:gd name="T18" fmla="*/ 957 w 3545"/>
                <a:gd name="T19" fmla="*/ 74 h 102"/>
                <a:gd name="T20" fmla="*/ 1620 w 3545"/>
                <a:gd name="T21" fmla="*/ 102 h 102"/>
                <a:gd name="T22" fmla="*/ 2243 w 3545"/>
                <a:gd name="T23" fmla="*/ 102 h 102"/>
                <a:gd name="T24" fmla="*/ 2919 w 3545"/>
                <a:gd name="T25" fmla="*/ 95 h 102"/>
                <a:gd name="T26" fmla="*/ 3545 w 3545"/>
                <a:gd name="T27" fmla="*/ 102 h 102"/>
                <a:gd name="T28" fmla="*/ 3545 w 3545"/>
                <a:gd name="T29" fmla="*/ 88 h 102"/>
                <a:gd name="T30" fmla="*/ 3545 w 3545"/>
                <a:gd name="T31" fmla="*/ 8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5" h="102">
                  <a:moveTo>
                    <a:pt x="3545" y="88"/>
                  </a:moveTo>
                  <a:lnTo>
                    <a:pt x="2919" y="81"/>
                  </a:lnTo>
                  <a:lnTo>
                    <a:pt x="2243" y="88"/>
                  </a:lnTo>
                  <a:lnTo>
                    <a:pt x="2243" y="95"/>
                  </a:lnTo>
                  <a:lnTo>
                    <a:pt x="2243" y="88"/>
                  </a:lnTo>
                  <a:lnTo>
                    <a:pt x="1620" y="88"/>
                  </a:lnTo>
                  <a:lnTo>
                    <a:pt x="957" y="61"/>
                  </a:lnTo>
                  <a:lnTo>
                    <a:pt x="0" y="0"/>
                  </a:lnTo>
                  <a:lnTo>
                    <a:pt x="0" y="14"/>
                  </a:lnTo>
                  <a:lnTo>
                    <a:pt x="957" y="74"/>
                  </a:lnTo>
                  <a:lnTo>
                    <a:pt x="1620" y="102"/>
                  </a:lnTo>
                  <a:lnTo>
                    <a:pt x="2243" y="102"/>
                  </a:lnTo>
                  <a:lnTo>
                    <a:pt x="2919" y="95"/>
                  </a:lnTo>
                  <a:lnTo>
                    <a:pt x="3545" y="102"/>
                  </a:lnTo>
                  <a:lnTo>
                    <a:pt x="3545" y="88"/>
                  </a:lnTo>
                  <a:lnTo>
                    <a:pt x="3545" y="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8" name="Oval 46"/>
          <p:cNvSpPr>
            <a:spLocks noChangeArrowheads="1"/>
          </p:cNvSpPr>
          <p:nvPr/>
        </p:nvSpPr>
        <p:spPr bwMode="auto">
          <a:xfrm>
            <a:off x="2966141" y="1409822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1823688" y="2237486"/>
            <a:ext cx="119773" cy="11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51"/>
          <p:cNvSpPr>
            <a:spLocks noChangeArrowheads="1"/>
          </p:cNvSpPr>
          <p:nvPr/>
        </p:nvSpPr>
        <p:spPr bwMode="auto">
          <a:xfrm>
            <a:off x="3875190" y="1712326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Oval 52"/>
          <p:cNvSpPr>
            <a:spLocks noChangeArrowheads="1"/>
          </p:cNvSpPr>
          <p:nvPr/>
        </p:nvSpPr>
        <p:spPr bwMode="auto">
          <a:xfrm>
            <a:off x="4051779" y="3177245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5704037" y="2080859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7308691" y="2335761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4555441" y="4112399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5767725" y="3941952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6451851" y="4689768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5813060" y="5147363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64113" y="3601368"/>
            <a:ext cx="260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NORTH DAKOTA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9280" y="4547931"/>
            <a:ext cx="258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SOUTH DAKOTA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2549" y="2127597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Garrison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2279008" y="129242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Rugby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4613585" y="973108"/>
            <a:ext cx="3936091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LANGDON WIND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ENERGY CENTER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Freeform 66"/>
          <p:cNvSpPr>
            <a:spLocks noEditPoints="1"/>
          </p:cNvSpPr>
          <p:nvPr/>
        </p:nvSpPr>
        <p:spPr bwMode="auto">
          <a:xfrm>
            <a:off x="4162425" y="825318"/>
            <a:ext cx="450850" cy="438150"/>
          </a:xfrm>
          <a:custGeom>
            <a:avLst/>
            <a:gdLst>
              <a:gd name="T0" fmla="*/ 17 w 73"/>
              <a:gd name="T1" fmla="*/ 65 h 71"/>
              <a:gd name="T2" fmla="*/ 20 w 73"/>
              <a:gd name="T3" fmla="*/ 65 h 71"/>
              <a:gd name="T4" fmla="*/ 23 w 73"/>
              <a:gd name="T5" fmla="*/ 58 h 71"/>
              <a:gd name="T6" fmla="*/ 28 w 73"/>
              <a:gd name="T7" fmla="*/ 39 h 71"/>
              <a:gd name="T8" fmla="*/ 31 w 73"/>
              <a:gd name="T9" fmla="*/ 58 h 71"/>
              <a:gd name="T10" fmla="*/ 56 w 73"/>
              <a:gd name="T11" fmla="*/ 65 h 71"/>
              <a:gd name="T12" fmla="*/ 56 w 73"/>
              <a:gd name="T13" fmla="*/ 64 h 71"/>
              <a:gd name="T14" fmla="*/ 57 w 73"/>
              <a:gd name="T15" fmla="*/ 55 h 71"/>
              <a:gd name="T16" fmla="*/ 60 w 73"/>
              <a:gd name="T17" fmla="*/ 64 h 71"/>
              <a:gd name="T18" fmla="*/ 61 w 73"/>
              <a:gd name="T19" fmla="*/ 65 h 71"/>
              <a:gd name="T20" fmla="*/ 70 w 73"/>
              <a:gd name="T21" fmla="*/ 65 h 71"/>
              <a:gd name="T22" fmla="*/ 4 w 73"/>
              <a:gd name="T23" fmla="*/ 71 h 71"/>
              <a:gd name="T24" fmla="*/ 59 w 73"/>
              <a:gd name="T25" fmla="*/ 49 h 71"/>
              <a:gd name="T26" fmla="*/ 59 w 73"/>
              <a:gd name="T27" fmla="*/ 52 h 71"/>
              <a:gd name="T28" fmla="*/ 59 w 73"/>
              <a:gd name="T29" fmla="*/ 49 h 71"/>
              <a:gd name="T30" fmla="*/ 62 w 73"/>
              <a:gd name="T31" fmla="*/ 51 h 71"/>
              <a:gd name="T32" fmla="*/ 59 w 73"/>
              <a:gd name="T33" fmla="*/ 46 h 71"/>
              <a:gd name="T34" fmla="*/ 59 w 73"/>
              <a:gd name="T35" fmla="*/ 36 h 71"/>
              <a:gd name="T36" fmla="*/ 57 w 73"/>
              <a:gd name="T37" fmla="*/ 47 h 71"/>
              <a:gd name="T38" fmla="*/ 55 w 73"/>
              <a:gd name="T39" fmla="*/ 52 h 71"/>
              <a:gd name="T40" fmla="*/ 52 w 73"/>
              <a:gd name="T41" fmla="*/ 51 h 71"/>
              <a:gd name="T42" fmla="*/ 47 w 73"/>
              <a:gd name="T43" fmla="*/ 60 h 71"/>
              <a:gd name="T44" fmla="*/ 59 w 73"/>
              <a:gd name="T45" fmla="*/ 54 h 71"/>
              <a:gd name="T46" fmla="*/ 62 w 73"/>
              <a:gd name="T47" fmla="*/ 53 h 71"/>
              <a:gd name="T48" fmla="*/ 71 w 73"/>
              <a:gd name="T49" fmla="*/ 59 h 71"/>
              <a:gd name="T50" fmla="*/ 62 w 73"/>
              <a:gd name="T51" fmla="*/ 51 h 71"/>
              <a:gd name="T52" fmla="*/ 29 w 73"/>
              <a:gd name="T53" fmla="*/ 30 h 71"/>
              <a:gd name="T54" fmla="*/ 23 w 73"/>
              <a:gd name="T55" fmla="*/ 30 h 71"/>
              <a:gd name="T56" fmla="*/ 33 w 73"/>
              <a:gd name="T57" fmla="*/ 31 h 71"/>
              <a:gd name="T58" fmla="*/ 28 w 73"/>
              <a:gd name="T59" fmla="*/ 23 h 71"/>
              <a:gd name="T60" fmla="*/ 33 w 73"/>
              <a:gd name="T61" fmla="*/ 19 h 71"/>
              <a:gd name="T62" fmla="*/ 23 w 73"/>
              <a:gd name="T63" fmla="*/ 0 h 71"/>
              <a:gd name="T64" fmla="*/ 19 w 73"/>
              <a:gd name="T65" fmla="*/ 30 h 71"/>
              <a:gd name="T66" fmla="*/ 18 w 73"/>
              <a:gd name="T67" fmla="*/ 34 h 71"/>
              <a:gd name="T68" fmla="*/ 0 w 73"/>
              <a:gd name="T69" fmla="*/ 46 h 71"/>
              <a:gd name="T70" fmla="*/ 22 w 73"/>
              <a:gd name="T71" fmla="*/ 36 h 71"/>
              <a:gd name="T72" fmla="*/ 31 w 73"/>
              <a:gd name="T73" fmla="*/ 35 h 71"/>
              <a:gd name="T74" fmla="*/ 33 w 73"/>
              <a:gd name="T75" fmla="*/ 42 h 71"/>
              <a:gd name="T76" fmla="*/ 54 w 73"/>
              <a:gd name="T77" fmla="*/ 43 h 71"/>
              <a:gd name="T78" fmla="*/ 64 w 73"/>
              <a:gd name="T79" fmla="*/ 44 h 71"/>
              <a:gd name="T80" fmla="*/ 68 w 73"/>
              <a:gd name="T81" fmla="*/ 52 h 71"/>
              <a:gd name="T82" fmla="*/ 63 w 73"/>
              <a:gd name="T83" fmla="*/ 38 h 71"/>
              <a:gd name="T84" fmla="*/ 69 w 73"/>
              <a:gd name="T85" fmla="*/ 54 h 71"/>
              <a:gd name="T86" fmla="*/ 37 w 73"/>
              <a:gd name="T87" fmla="*/ 17 h 71"/>
              <a:gd name="T88" fmla="*/ 38 w 73"/>
              <a:gd name="T89" fmla="*/ 21 h 71"/>
              <a:gd name="T90" fmla="*/ 34 w 73"/>
              <a:gd name="T91" fmla="*/ 7 h 71"/>
              <a:gd name="T92" fmla="*/ 36 w 73"/>
              <a:gd name="T93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" h="71">
                <a:moveTo>
                  <a:pt x="4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4" y="39"/>
                  <a:pt x="24" y="39"/>
                  <a:pt x="24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65"/>
                  <a:pt x="31" y="65"/>
                  <a:pt x="31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4"/>
                  <a:pt x="56" y="64"/>
                  <a:pt x="56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55"/>
                  <a:pt x="57" y="55"/>
                  <a:pt x="57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65"/>
                  <a:pt x="4" y="65"/>
                  <a:pt x="4" y="65"/>
                </a:cubicBezTo>
                <a:close/>
                <a:moveTo>
                  <a:pt x="59" y="49"/>
                </a:moveTo>
                <a:cubicBezTo>
                  <a:pt x="58" y="49"/>
                  <a:pt x="57" y="50"/>
                  <a:pt x="57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59" y="52"/>
                  <a:pt x="60" y="51"/>
                  <a:pt x="60" y="51"/>
                </a:cubicBezTo>
                <a:cubicBezTo>
                  <a:pt x="60" y="50"/>
                  <a:pt x="59" y="49"/>
                  <a:pt x="59" y="49"/>
                </a:cubicBezTo>
                <a:close/>
                <a:moveTo>
                  <a:pt x="62" y="51"/>
                </a:move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1" y="48"/>
                  <a:pt x="59" y="47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5"/>
                  <a:pt x="62" y="45"/>
                  <a:pt x="62" y="45"/>
                </a:cubicBezTo>
                <a:cubicBezTo>
                  <a:pt x="59" y="36"/>
                  <a:pt x="59" y="36"/>
                  <a:pt x="59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7"/>
                  <a:pt x="57" y="47"/>
                  <a:pt x="57" y="47"/>
                </a:cubicBezTo>
                <a:cubicBezTo>
                  <a:pt x="56" y="48"/>
                  <a:pt x="55" y="49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60"/>
                  <a:pt x="47" y="60"/>
                  <a:pt x="47" y="60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60" y="54"/>
                  <a:pt x="60" y="53"/>
                  <a:pt x="61" y="53"/>
                </a:cubicBezTo>
                <a:cubicBezTo>
                  <a:pt x="62" y="53"/>
                  <a:pt x="62" y="53"/>
                  <a:pt x="62" y="53"/>
                </a:cubicBezTo>
                <a:cubicBezTo>
                  <a:pt x="62" y="56"/>
                  <a:pt x="62" y="56"/>
                  <a:pt x="62" y="56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62" y="51"/>
                  <a:pt x="62" y="51"/>
                  <a:pt x="62" y="51"/>
                </a:cubicBezTo>
                <a:close/>
                <a:moveTo>
                  <a:pt x="26" y="27"/>
                </a:moveTo>
                <a:cubicBezTo>
                  <a:pt x="28" y="27"/>
                  <a:pt x="29" y="29"/>
                  <a:pt x="29" y="30"/>
                </a:cubicBezTo>
                <a:cubicBezTo>
                  <a:pt x="29" y="32"/>
                  <a:pt x="28" y="33"/>
                  <a:pt x="26" y="33"/>
                </a:cubicBezTo>
                <a:cubicBezTo>
                  <a:pt x="24" y="33"/>
                  <a:pt x="23" y="32"/>
                  <a:pt x="23" y="30"/>
                </a:cubicBezTo>
                <a:cubicBezTo>
                  <a:pt x="23" y="29"/>
                  <a:pt x="24" y="27"/>
                  <a:pt x="26" y="27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0"/>
                </a:cubicBezTo>
                <a:cubicBezTo>
                  <a:pt x="33" y="27"/>
                  <a:pt x="31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0"/>
                  <a:pt x="28" y="0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5"/>
                  <a:pt x="19" y="27"/>
                  <a:pt x="19" y="30"/>
                </a:cubicBezTo>
                <a:cubicBezTo>
                  <a:pt x="19" y="31"/>
                  <a:pt x="19" y="32"/>
                  <a:pt x="19" y="33"/>
                </a:cubicBezTo>
                <a:cubicBezTo>
                  <a:pt x="18" y="34"/>
                  <a:pt x="18" y="34"/>
                  <a:pt x="18" y="34"/>
                </a:cubicBezTo>
                <a:cubicBezTo>
                  <a:pt x="12" y="31"/>
                  <a:pt x="12" y="31"/>
                  <a:pt x="12" y="3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0"/>
                  <a:pt x="2" y="50"/>
                  <a:pt x="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5" y="37"/>
                  <a:pt x="26" y="37"/>
                </a:cubicBezTo>
                <a:cubicBezTo>
                  <a:pt x="28" y="37"/>
                  <a:pt x="30" y="36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42"/>
                  <a:pt x="33" y="42"/>
                  <a:pt x="33" y="42"/>
                </a:cubicBezTo>
                <a:cubicBezTo>
                  <a:pt x="52" y="47"/>
                  <a:pt x="52" y="47"/>
                  <a:pt x="52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64" y="44"/>
                </a:moveTo>
                <a:cubicBezTo>
                  <a:pt x="64" y="45"/>
                  <a:pt x="65" y="45"/>
                  <a:pt x="65" y="46"/>
                </a:cubicBezTo>
                <a:cubicBezTo>
                  <a:pt x="68" y="47"/>
                  <a:pt x="69" y="50"/>
                  <a:pt x="68" y="52"/>
                </a:cubicBezTo>
                <a:cubicBezTo>
                  <a:pt x="69" y="49"/>
                  <a:pt x="68" y="45"/>
                  <a:pt x="64" y="44"/>
                </a:cubicBezTo>
                <a:close/>
                <a:moveTo>
                  <a:pt x="63" y="38"/>
                </a:moveTo>
                <a:cubicBezTo>
                  <a:pt x="63" y="39"/>
                  <a:pt x="63" y="41"/>
                  <a:pt x="64" y="42"/>
                </a:cubicBezTo>
                <a:cubicBezTo>
                  <a:pt x="70" y="43"/>
                  <a:pt x="71" y="49"/>
                  <a:pt x="69" y="54"/>
                </a:cubicBezTo>
                <a:cubicBezTo>
                  <a:pt x="73" y="48"/>
                  <a:pt x="71" y="40"/>
                  <a:pt x="63" y="38"/>
                </a:cubicBezTo>
                <a:close/>
                <a:moveTo>
                  <a:pt x="37" y="17"/>
                </a:moveTo>
                <a:cubicBezTo>
                  <a:pt x="44" y="20"/>
                  <a:pt x="46" y="27"/>
                  <a:pt x="43" y="32"/>
                </a:cubicBezTo>
                <a:cubicBezTo>
                  <a:pt x="45" y="28"/>
                  <a:pt x="43" y="22"/>
                  <a:pt x="38" y="21"/>
                </a:cubicBezTo>
                <a:cubicBezTo>
                  <a:pt x="38" y="20"/>
                  <a:pt x="37" y="19"/>
                  <a:pt x="37" y="17"/>
                </a:cubicBezTo>
                <a:close/>
                <a:moveTo>
                  <a:pt x="34" y="7"/>
                </a:moveTo>
                <a:cubicBezTo>
                  <a:pt x="49" y="10"/>
                  <a:pt x="53" y="24"/>
                  <a:pt x="46" y="35"/>
                </a:cubicBezTo>
                <a:cubicBezTo>
                  <a:pt x="49" y="26"/>
                  <a:pt x="47" y="16"/>
                  <a:pt x="36" y="13"/>
                </a:cubicBezTo>
                <a:cubicBezTo>
                  <a:pt x="35" y="11"/>
                  <a:pt x="35" y="9"/>
                  <a:pt x="3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82278" y="2544101"/>
            <a:ext cx="79701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3"/>
                </a:solidFill>
              </a:rPr>
              <a:t>COYOTE</a:t>
            </a:r>
            <a:br>
              <a:rPr lang="en-US" sz="1100" dirty="0" smtClean="0">
                <a:solidFill>
                  <a:schemeClr val="accent3"/>
                </a:solidFill>
              </a:rPr>
            </a:br>
            <a:r>
              <a:rPr lang="en-US" sz="1100" dirty="0" smtClean="0">
                <a:solidFill>
                  <a:schemeClr val="accent3"/>
                </a:solidFill>
              </a:rPr>
              <a:t>STATION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75426" y="3085251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Jamestown</a:t>
            </a:r>
            <a:endParaRPr lang="en-US" sz="1400" dirty="0"/>
          </a:p>
        </p:txBody>
      </p:sp>
      <p:sp>
        <p:nvSpPr>
          <p:cNvPr id="91" name="Freeform 66"/>
          <p:cNvSpPr>
            <a:spLocks noEditPoints="1"/>
          </p:cNvSpPr>
          <p:nvPr/>
        </p:nvSpPr>
        <p:spPr bwMode="auto">
          <a:xfrm>
            <a:off x="4537864" y="2414401"/>
            <a:ext cx="450850" cy="438150"/>
          </a:xfrm>
          <a:custGeom>
            <a:avLst/>
            <a:gdLst>
              <a:gd name="T0" fmla="*/ 17 w 73"/>
              <a:gd name="T1" fmla="*/ 65 h 71"/>
              <a:gd name="T2" fmla="*/ 20 w 73"/>
              <a:gd name="T3" fmla="*/ 65 h 71"/>
              <a:gd name="T4" fmla="*/ 23 w 73"/>
              <a:gd name="T5" fmla="*/ 58 h 71"/>
              <a:gd name="T6" fmla="*/ 28 w 73"/>
              <a:gd name="T7" fmla="*/ 39 h 71"/>
              <a:gd name="T8" fmla="*/ 31 w 73"/>
              <a:gd name="T9" fmla="*/ 58 h 71"/>
              <a:gd name="T10" fmla="*/ 56 w 73"/>
              <a:gd name="T11" fmla="*/ 65 h 71"/>
              <a:gd name="T12" fmla="*/ 56 w 73"/>
              <a:gd name="T13" fmla="*/ 64 h 71"/>
              <a:gd name="T14" fmla="*/ 57 w 73"/>
              <a:gd name="T15" fmla="*/ 55 h 71"/>
              <a:gd name="T16" fmla="*/ 60 w 73"/>
              <a:gd name="T17" fmla="*/ 64 h 71"/>
              <a:gd name="T18" fmla="*/ 61 w 73"/>
              <a:gd name="T19" fmla="*/ 65 h 71"/>
              <a:gd name="T20" fmla="*/ 70 w 73"/>
              <a:gd name="T21" fmla="*/ 65 h 71"/>
              <a:gd name="T22" fmla="*/ 4 w 73"/>
              <a:gd name="T23" fmla="*/ 71 h 71"/>
              <a:gd name="T24" fmla="*/ 59 w 73"/>
              <a:gd name="T25" fmla="*/ 49 h 71"/>
              <a:gd name="T26" fmla="*/ 59 w 73"/>
              <a:gd name="T27" fmla="*/ 52 h 71"/>
              <a:gd name="T28" fmla="*/ 59 w 73"/>
              <a:gd name="T29" fmla="*/ 49 h 71"/>
              <a:gd name="T30" fmla="*/ 62 w 73"/>
              <a:gd name="T31" fmla="*/ 51 h 71"/>
              <a:gd name="T32" fmla="*/ 59 w 73"/>
              <a:gd name="T33" fmla="*/ 46 h 71"/>
              <a:gd name="T34" fmla="*/ 59 w 73"/>
              <a:gd name="T35" fmla="*/ 36 h 71"/>
              <a:gd name="T36" fmla="*/ 57 w 73"/>
              <a:gd name="T37" fmla="*/ 47 h 71"/>
              <a:gd name="T38" fmla="*/ 55 w 73"/>
              <a:gd name="T39" fmla="*/ 52 h 71"/>
              <a:gd name="T40" fmla="*/ 52 w 73"/>
              <a:gd name="T41" fmla="*/ 51 h 71"/>
              <a:gd name="T42" fmla="*/ 47 w 73"/>
              <a:gd name="T43" fmla="*/ 60 h 71"/>
              <a:gd name="T44" fmla="*/ 59 w 73"/>
              <a:gd name="T45" fmla="*/ 54 h 71"/>
              <a:gd name="T46" fmla="*/ 62 w 73"/>
              <a:gd name="T47" fmla="*/ 53 h 71"/>
              <a:gd name="T48" fmla="*/ 71 w 73"/>
              <a:gd name="T49" fmla="*/ 59 h 71"/>
              <a:gd name="T50" fmla="*/ 62 w 73"/>
              <a:gd name="T51" fmla="*/ 51 h 71"/>
              <a:gd name="T52" fmla="*/ 29 w 73"/>
              <a:gd name="T53" fmla="*/ 30 h 71"/>
              <a:gd name="T54" fmla="*/ 23 w 73"/>
              <a:gd name="T55" fmla="*/ 30 h 71"/>
              <a:gd name="T56" fmla="*/ 33 w 73"/>
              <a:gd name="T57" fmla="*/ 31 h 71"/>
              <a:gd name="T58" fmla="*/ 28 w 73"/>
              <a:gd name="T59" fmla="*/ 23 h 71"/>
              <a:gd name="T60" fmla="*/ 33 w 73"/>
              <a:gd name="T61" fmla="*/ 19 h 71"/>
              <a:gd name="T62" fmla="*/ 23 w 73"/>
              <a:gd name="T63" fmla="*/ 0 h 71"/>
              <a:gd name="T64" fmla="*/ 19 w 73"/>
              <a:gd name="T65" fmla="*/ 30 h 71"/>
              <a:gd name="T66" fmla="*/ 18 w 73"/>
              <a:gd name="T67" fmla="*/ 34 h 71"/>
              <a:gd name="T68" fmla="*/ 0 w 73"/>
              <a:gd name="T69" fmla="*/ 46 h 71"/>
              <a:gd name="T70" fmla="*/ 22 w 73"/>
              <a:gd name="T71" fmla="*/ 36 h 71"/>
              <a:gd name="T72" fmla="*/ 31 w 73"/>
              <a:gd name="T73" fmla="*/ 35 h 71"/>
              <a:gd name="T74" fmla="*/ 33 w 73"/>
              <a:gd name="T75" fmla="*/ 42 h 71"/>
              <a:gd name="T76" fmla="*/ 54 w 73"/>
              <a:gd name="T77" fmla="*/ 43 h 71"/>
              <a:gd name="T78" fmla="*/ 64 w 73"/>
              <a:gd name="T79" fmla="*/ 44 h 71"/>
              <a:gd name="T80" fmla="*/ 68 w 73"/>
              <a:gd name="T81" fmla="*/ 52 h 71"/>
              <a:gd name="T82" fmla="*/ 63 w 73"/>
              <a:gd name="T83" fmla="*/ 38 h 71"/>
              <a:gd name="T84" fmla="*/ 69 w 73"/>
              <a:gd name="T85" fmla="*/ 54 h 71"/>
              <a:gd name="T86" fmla="*/ 37 w 73"/>
              <a:gd name="T87" fmla="*/ 17 h 71"/>
              <a:gd name="T88" fmla="*/ 38 w 73"/>
              <a:gd name="T89" fmla="*/ 21 h 71"/>
              <a:gd name="T90" fmla="*/ 34 w 73"/>
              <a:gd name="T91" fmla="*/ 7 h 71"/>
              <a:gd name="T92" fmla="*/ 36 w 73"/>
              <a:gd name="T93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" h="71">
                <a:moveTo>
                  <a:pt x="4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4" y="39"/>
                  <a:pt x="24" y="39"/>
                  <a:pt x="24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65"/>
                  <a:pt x="31" y="65"/>
                  <a:pt x="31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4"/>
                  <a:pt x="56" y="64"/>
                  <a:pt x="56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55"/>
                  <a:pt x="57" y="55"/>
                  <a:pt x="57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65"/>
                  <a:pt x="4" y="65"/>
                  <a:pt x="4" y="65"/>
                </a:cubicBezTo>
                <a:close/>
                <a:moveTo>
                  <a:pt x="59" y="49"/>
                </a:moveTo>
                <a:cubicBezTo>
                  <a:pt x="58" y="49"/>
                  <a:pt x="57" y="50"/>
                  <a:pt x="57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59" y="52"/>
                  <a:pt x="60" y="51"/>
                  <a:pt x="60" y="51"/>
                </a:cubicBezTo>
                <a:cubicBezTo>
                  <a:pt x="60" y="50"/>
                  <a:pt x="59" y="49"/>
                  <a:pt x="59" y="49"/>
                </a:cubicBezTo>
                <a:close/>
                <a:moveTo>
                  <a:pt x="62" y="51"/>
                </a:move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1" y="48"/>
                  <a:pt x="59" y="47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5"/>
                  <a:pt x="62" y="45"/>
                  <a:pt x="62" y="45"/>
                </a:cubicBezTo>
                <a:cubicBezTo>
                  <a:pt x="59" y="36"/>
                  <a:pt x="59" y="36"/>
                  <a:pt x="59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7"/>
                  <a:pt x="57" y="47"/>
                  <a:pt x="57" y="47"/>
                </a:cubicBezTo>
                <a:cubicBezTo>
                  <a:pt x="56" y="48"/>
                  <a:pt x="55" y="49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60"/>
                  <a:pt x="47" y="60"/>
                  <a:pt x="47" y="60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60" y="54"/>
                  <a:pt x="60" y="53"/>
                  <a:pt x="61" y="53"/>
                </a:cubicBezTo>
                <a:cubicBezTo>
                  <a:pt x="62" y="53"/>
                  <a:pt x="62" y="53"/>
                  <a:pt x="62" y="53"/>
                </a:cubicBezTo>
                <a:cubicBezTo>
                  <a:pt x="62" y="56"/>
                  <a:pt x="62" y="56"/>
                  <a:pt x="62" y="56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62" y="51"/>
                  <a:pt x="62" y="51"/>
                  <a:pt x="62" y="51"/>
                </a:cubicBezTo>
                <a:close/>
                <a:moveTo>
                  <a:pt x="26" y="27"/>
                </a:moveTo>
                <a:cubicBezTo>
                  <a:pt x="28" y="27"/>
                  <a:pt x="29" y="29"/>
                  <a:pt x="29" y="30"/>
                </a:cubicBezTo>
                <a:cubicBezTo>
                  <a:pt x="29" y="32"/>
                  <a:pt x="28" y="33"/>
                  <a:pt x="26" y="33"/>
                </a:cubicBezTo>
                <a:cubicBezTo>
                  <a:pt x="24" y="33"/>
                  <a:pt x="23" y="32"/>
                  <a:pt x="23" y="30"/>
                </a:cubicBezTo>
                <a:cubicBezTo>
                  <a:pt x="23" y="29"/>
                  <a:pt x="24" y="27"/>
                  <a:pt x="26" y="27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0"/>
                </a:cubicBezTo>
                <a:cubicBezTo>
                  <a:pt x="33" y="27"/>
                  <a:pt x="31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0"/>
                  <a:pt x="28" y="0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5"/>
                  <a:pt x="19" y="27"/>
                  <a:pt x="19" y="30"/>
                </a:cubicBezTo>
                <a:cubicBezTo>
                  <a:pt x="19" y="31"/>
                  <a:pt x="19" y="32"/>
                  <a:pt x="19" y="33"/>
                </a:cubicBezTo>
                <a:cubicBezTo>
                  <a:pt x="18" y="34"/>
                  <a:pt x="18" y="34"/>
                  <a:pt x="18" y="34"/>
                </a:cubicBezTo>
                <a:cubicBezTo>
                  <a:pt x="12" y="31"/>
                  <a:pt x="12" y="31"/>
                  <a:pt x="12" y="3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0"/>
                  <a:pt x="2" y="50"/>
                  <a:pt x="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5" y="37"/>
                  <a:pt x="26" y="37"/>
                </a:cubicBezTo>
                <a:cubicBezTo>
                  <a:pt x="28" y="37"/>
                  <a:pt x="30" y="36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42"/>
                  <a:pt x="33" y="42"/>
                  <a:pt x="33" y="42"/>
                </a:cubicBezTo>
                <a:cubicBezTo>
                  <a:pt x="52" y="47"/>
                  <a:pt x="52" y="47"/>
                  <a:pt x="52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64" y="44"/>
                </a:moveTo>
                <a:cubicBezTo>
                  <a:pt x="64" y="45"/>
                  <a:pt x="65" y="45"/>
                  <a:pt x="65" y="46"/>
                </a:cubicBezTo>
                <a:cubicBezTo>
                  <a:pt x="68" y="47"/>
                  <a:pt x="69" y="50"/>
                  <a:pt x="68" y="52"/>
                </a:cubicBezTo>
                <a:cubicBezTo>
                  <a:pt x="69" y="49"/>
                  <a:pt x="68" y="45"/>
                  <a:pt x="64" y="44"/>
                </a:cubicBezTo>
                <a:close/>
                <a:moveTo>
                  <a:pt x="63" y="38"/>
                </a:moveTo>
                <a:cubicBezTo>
                  <a:pt x="63" y="39"/>
                  <a:pt x="63" y="41"/>
                  <a:pt x="64" y="42"/>
                </a:cubicBezTo>
                <a:cubicBezTo>
                  <a:pt x="70" y="43"/>
                  <a:pt x="71" y="49"/>
                  <a:pt x="69" y="54"/>
                </a:cubicBezTo>
                <a:cubicBezTo>
                  <a:pt x="73" y="48"/>
                  <a:pt x="71" y="40"/>
                  <a:pt x="63" y="38"/>
                </a:cubicBezTo>
                <a:close/>
                <a:moveTo>
                  <a:pt x="37" y="17"/>
                </a:moveTo>
                <a:cubicBezTo>
                  <a:pt x="44" y="20"/>
                  <a:pt x="46" y="27"/>
                  <a:pt x="43" y="32"/>
                </a:cubicBezTo>
                <a:cubicBezTo>
                  <a:pt x="45" y="28"/>
                  <a:pt x="43" y="22"/>
                  <a:pt x="38" y="21"/>
                </a:cubicBezTo>
                <a:cubicBezTo>
                  <a:pt x="38" y="20"/>
                  <a:pt x="37" y="19"/>
                  <a:pt x="37" y="17"/>
                </a:cubicBezTo>
                <a:close/>
                <a:moveTo>
                  <a:pt x="34" y="7"/>
                </a:moveTo>
                <a:cubicBezTo>
                  <a:pt x="49" y="10"/>
                  <a:pt x="53" y="24"/>
                  <a:pt x="46" y="35"/>
                </a:cubicBezTo>
                <a:cubicBezTo>
                  <a:pt x="49" y="26"/>
                  <a:pt x="47" y="16"/>
                  <a:pt x="36" y="13"/>
                </a:cubicBezTo>
                <a:cubicBezTo>
                  <a:pt x="35" y="11"/>
                  <a:pt x="35" y="9"/>
                  <a:pt x="3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86633"/>
              </p:ext>
            </p:extLst>
          </p:nvPr>
        </p:nvGraphicFramePr>
        <p:xfrm>
          <a:off x="530358" y="5345269"/>
          <a:ext cx="3305069" cy="1097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05069"/>
              </a:tblGrid>
              <a:tr h="267729">
                <a:tc>
                  <a:txBody>
                    <a:bodyPr/>
                    <a:lstStyle/>
                    <a:p>
                      <a:r>
                        <a:rPr lang="en-US" dirty="0" smtClean="0"/>
                        <a:t>LEGEND</a:t>
                      </a:r>
                      <a:endParaRPr lang="en-US" dirty="0"/>
                    </a:p>
                  </a:txBody>
                  <a:tcPr marL="18288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4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Headquarters</a:t>
                      </a:r>
                    </a:p>
                  </a:txBody>
                  <a:tcPr marL="548640" marT="9144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62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service center</a:t>
                      </a:r>
                      <a:endParaRPr lang="en-US" dirty="0"/>
                    </a:p>
                  </a:txBody>
                  <a:tcPr marL="548640" marT="9144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5" name="Freeform 70"/>
          <p:cNvSpPr>
            <a:spLocks noEditPoints="1"/>
          </p:cNvSpPr>
          <p:nvPr/>
        </p:nvSpPr>
        <p:spPr bwMode="auto">
          <a:xfrm>
            <a:off x="1487202" y="2434842"/>
            <a:ext cx="450751" cy="486696"/>
          </a:xfrm>
          <a:custGeom>
            <a:avLst/>
            <a:gdLst>
              <a:gd name="T0" fmla="*/ 251 w 262"/>
              <a:gd name="T1" fmla="*/ 250 h 283"/>
              <a:gd name="T2" fmla="*/ 244 w 262"/>
              <a:gd name="T3" fmla="*/ 141 h 283"/>
              <a:gd name="T4" fmla="*/ 203 w 262"/>
              <a:gd name="T5" fmla="*/ 141 h 283"/>
              <a:gd name="T6" fmla="*/ 195 w 262"/>
              <a:gd name="T7" fmla="*/ 234 h 283"/>
              <a:gd name="T8" fmla="*/ 188 w 262"/>
              <a:gd name="T9" fmla="*/ 102 h 283"/>
              <a:gd name="T10" fmla="*/ 148 w 262"/>
              <a:gd name="T11" fmla="*/ 102 h 283"/>
              <a:gd name="T12" fmla="*/ 142 w 262"/>
              <a:gd name="T13" fmla="*/ 188 h 283"/>
              <a:gd name="T14" fmla="*/ 81 w 262"/>
              <a:gd name="T15" fmla="*/ 165 h 283"/>
              <a:gd name="T16" fmla="*/ 71 w 262"/>
              <a:gd name="T17" fmla="*/ 188 h 283"/>
              <a:gd name="T18" fmla="*/ 9 w 262"/>
              <a:gd name="T19" fmla="*/ 172 h 283"/>
              <a:gd name="T20" fmla="*/ 9 w 262"/>
              <a:gd name="T21" fmla="*/ 250 h 283"/>
              <a:gd name="T22" fmla="*/ 5 w 262"/>
              <a:gd name="T23" fmla="*/ 250 h 283"/>
              <a:gd name="T24" fmla="*/ 0 w 262"/>
              <a:gd name="T25" fmla="*/ 250 h 283"/>
              <a:gd name="T26" fmla="*/ 0 w 262"/>
              <a:gd name="T27" fmla="*/ 283 h 283"/>
              <a:gd name="T28" fmla="*/ 262 w 262"/>
              <a:gd name="T29" fmla="*/ 283 h 283"/>
              <a:gd name="T30" fmla="*/ 262 w 262"/>
              <a:gd name="T31" fmla="*/ 250 h 283"/>
              <a:gd name="T32" fmla="*/ 260 w 262"/>
              <a:gd name="T33" fmla="*/ 250 h 283"/>
              <a:gd name="T34" fmla="*/ 252 w 262"/>
              <a:gd name="T35" fmla="*/ 250 h 283"/>
              <a:gd name="T36" fmla="*/ 251 w 262"/>
              <a:gd name="T37" fmla="*/ 250 h 283"/>
              <a:gd name="T38" fmla="*/ 168 w 262"/>
              <a:gd name="T39" fmla="*/ 91 h 283"/>
              <a:gd name="T40" fmla="*/ 32 w 262"/>
              <a:gd name="T41" fmla="*/ 48 h 283"/>
              <a:gd name="T42" fmla="*/ 168 w 262"/>
              <a:gd name="T43" fmla="*/ 91 h 283"/>
              <a:gd name="T44" fmla="*/ 39 w 262"/>
              <a:gd name="T45" fmla="*/ 210 h 283"/>
              <a:gd name="T46" fmla="*/ 59 w 262"/>
              <a:gd name="T47" fmla="*/ 210 h 283"/>
              <a:gd name="T48" fmla="*/ 59 w 262"/>
              <a:gd name="T49" fmla="*/ 240 h 283"/>
              <a:gd name="T50" fmla="*/ 39 w 262"/>
              <a:gd name="T51" fmla="*/ 240 h 283"/>
              <a:gd name="T52" fmla="*/ 39 w 262"/>
              <a:gd name="T53" fmla="*/ 210 h 283"/>
              <a:gd name="T54" fmla="*/ 96 w 262"/>
              <a:gd name="T55" fmla="*/ 210 h 283"/>
              <a:gd name="T56" fmla="*/ 115 w 262"/>
              <a:gd name="T57" fmla="*/ 210 h 283"/>
              <a:gd name="T58" fmla="*/ 115 w 262"/>
              <a:gd name="T59" fmla="*/ 240 h 283"/>
              <a:gd name="T60" fmla="*/ 96 w 262"/>
              <a:gd name="T61" fmla="*/ 240 h 283"/>
              <a:gd name="T62" fmla="*/ 96 w 262"/>
              <a:gd name="T63" fmla="*/ 21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2" h="283">
                <a:moveTo>
                  <a:pt x="251" y="250"/>
                </a:moveTo>
                <a:cubicBezTo>
                  <a:pt x="244" y="141"/>
                  <a:pt x="244" y="141"/>
                  <a:pt x="244" y="141"/>
                </a:cubicBezTo>
                <a:cubicBezTo>
                  <a:pt x="203" y="141"/>
                  <a:pt x="203" y="141"/>
                  <a:pt x="203" y="141"/>
                </a:cubicBezTo>
                <a:cubicBezTo>
                  <a:pt x="195" y="234"/>
                  <a:pt x="195" y="234"/>
                  <a:pt x="195" y="234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42" y="188"/>
                  <a:pt x="142" y="188"/>
                  <a:pt x="142" y="18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71" y="188"/>
                  <a:pt x="71" y="188"/>
                  <a:pt x="71" y="188"/>
                </a:cubicBezTo>
                <a:cubicBezTo>
                  <a:pt x="9" y="172"/>
                  <a:pt x="9" y="172"/>
                  <a:pt x="9" y="172"/>
                </a:cubicBezTo>
                <a:cubicBezTo>
                  <a:pt x="9" y="250"/>
                  <a:pt x="9" y="250"/>
                  <a:pt x="9" y="250"/>
                </a:cubicBezTo>
                <a:cubicBezTo>
                  <a:pt x="5" y="250"/>
                  <a:pt x="5" y="250"/>
                  <a:pt x="5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83"/>
                  <a:pt x="0" y="283"/>
                  <a:pt x="0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50"/>
                  <a:pt x="262" y="250"/>
                  <a:pt x="262" y="250"/>
                </a:cubicBezTo>
                <a:cubicBezTo>
                  <a:pt x="260" y="250"/>
                  <a:pt x="260" y="250"/>
                  <a:pt x="260" y="250"/>
                </a:cubicBezTo>
                <a:cubicBezTo>
                  <a:pt x="252" y="250"/>
                  <a:pt x="252" y="250"/>
                  <a:pt x="252" y="250"/>
                </a:cubicBezTo>
                <a:cubicBezTo>
                  <a:pt x="251" y="250"/>
                  <a:pt x="251" y="250"/>
                  <a:pt x="251" y="250"/>
                </a:cubicBezTo>
                <a:close/>
                <a:moveTo>
                  <a:pt x="168" y="91"/>
                </a:moveTo>
                <a:cubicBezTo>
                  <a:pt x="124" y="0"/>
                  <a:pt x="59" y="88"/>
                  <a:pt x="32" y="48"/>
                </a:cubicBezTo>
                <a:cubicBezTo>
                  <a:pt x="39" y="99"/>
                  <a:pt x="130" y="79"/>
                  <a:pt x="168" y="91"/>
                </a:cubicBezTo>
                <a:close/>
                <a:moveTo>
                  <a:pt x="39" y="210"/>
                </a:moveTo>
                <a:cubicBezTo>
                  <a:pt x="59" y="210"/>
                  <a:pt x="59" y="210"/>
                  <a:pt x="59" y="210"/>
                </a:cubicBezTo>
                <a:cubicBezTo>
                  <a:pt x="59" y="240"/>
                  <a:pt x="59" y="240"/>
                  <a:pt x="59" y="240"/>
                </a:cubicBezTo>
                <a:cubicBezTo>
                  <a:pt x="39" y="240"/>
                  <a:pt x="39" y="240"/>
                  <a:pt x="39" y="240"/>
                </a:cubicBezTo>
                <a:cubicBezTo>
                  <a:pt x="39" y="210"/>
                  <a:pt x="39" y="210"/>
                  <a:pt x="39" y="210"/>
                </a:cubicBezTo>
                <a:close/>
                <a:moveTo>
                  <a:pt x="96" y="210"/>
                </a:moveTo>
                <a:cubicBezTo>
                  <a:pt x="115" y="210"/>
                  <a:pt x="115" y="210"/>
                  <a:pt x="115" y="21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96" y="240"/>
                  <a:pt x="96" y="240"/>
                  <a:pt x="96" y="240"/>
                </a:cubicBezTo>
                <a:lnTo>
                  <a:pt x="96" y="2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9" name="Freeform 70"/>
          <p:cNvSpPr>
            <a:spLocks noEditPoints="1"/>
          </p:cNvSpPr>
          <p:nvPr/>
        </p:nvSpPr>
        <p:spPr bwMode="auto">
          <a:xfrm>
            <a:off x="6291955" y="3752319"/>
            <a:ext cx="450751" cy="486696"/>
          </a:xfrm>
          <a:custGeom>
            <a:avLst/>
            <a:gdLst>
              <a:gd name="T0" fmla="*/ 251 w 262"/>
              <a:gd name="T1" fmla="*/ 250 h 283"/>
              <a:gd name="T2" fmla="*/ 244 w 262"/>
              <a:gd name="T3" fmla="*/ 141 h 283"/>
              <a:gd name="T4" fmla="*/ 203 w 262"/>
              <a:gd name="T5" fmla="*/ 141 h 283"/>
              <a:gd name="T6" fmla="*/ 195 w 262"/>
              <a:gd name="T7" fmla="*/ 234 h 283"/>
              <a:gd name="T8" fmla="*/ 188 w 262"/>
              <a:gd name="T9" fmla="*/ 102 h 283"/>
              <a:gd name="T10" fmla="*/ 148 w 262"/>
              <a:gd name="T11" fmla="*/ 102 h 283"/>
              <a:gd name="T12" fmla="*/ 142 w 262"/>
              <a:gd name="T13" fmla="*/ 188 h 283"/>
              <a:gd name="T14" fmla="*/ 81 w 262"/>
              <a:gd name="T15" fmla="*/ 165 h 283"/>
              <a:gd name="T16" fmla="*/ 71 w 262"/>
              <a:gd name="T17" fmla="*/ 188 h 283"/>
              <a:gd name="T18" fmla="*/ 9 w 262"/>
              <a:gd name="T19" fmla="*/ 172 h 283"/>
              <a:gd name="T20" fmla="*/ 9 w 262"/>
              <a:gd name="T21" fmla="*/ 250 h 283"/>
              <a:gd name="T22" fmla="*/ 5 w 262"/>
              <a:gd name="T23" fmla="*/ 250 h 283"/>
              <a:gd name="T24" fmla="*/ 0 w 262"/>
              <a:gd name="T25" fmla="*/ 250 h 283"/>
              <a:gd name="T26" fmla="*/ 0 w 262"/>
              <a:gd name="T27" fmla="*/ 283 h 283"/>
              <a:gd name="T28" fmla="*/ 262 w 262"/>
              <a:gd name="T29" fmla="*/ 283 h 283"/>
              <a:gd name="T30" fmla="*/ 262 w 262"/>
              <a:gd name="T31" fmla="*/ 250 h 283"/>
              <a:gd name="T32" fmla="*/ 260 w 262"/>
              <a:gd name="T33" fmla="*/ 250 h 283"/>
              <a:gd name="T34" fmla="*/ 252 w 262"/>
              <a:gd name="T35" fmla="*/ 250 h 283"/>
              <a:gd name="T36" fmla="*/ 251 w 262"/>
              <a:gd name="T37" fmla="*/ 250 h 283"/>
              <a:gd name="T38" fmla="*/ 168 w 262"/>
              <a:gd name="T39" fmla="*/ 91 h 283"/>
              <a:gd name="T40" fmla="*/ 32 w 262"/>
              <a:gd name="T41" fmla="*/ 48 h 283"/>
              <a:gd name="T42" fmla="*/ 168 w 262"/>
              <a:gd name="T43" fmla="*/ 91 h 283"/>
              <a:gd name="T44" fmla="*/ 39 w 262"/>
              <a:gd name="T45" fmla="*/ 210 h 283"/>
              <a:gd name="T46" fmla="*/ 59 w 262"/>
              <a:gd name="T47" fmla="*/ 210 h 283"/>
              <a:gd name="T48" fmla="*/ 59 w 262"/>
              <a:gd name="T49" fmla="*/ 240 h 283"/>
              <a:gd name="T50" fmla="*/ 39 w 262"/>
              <a:gd name="T51" fmla="*/ 240 h 283"/>
              <a:gd name="T52" fmla="*/ 39 w 262"/>
              <a:gd name="T53" fmla="*/ 210 h 283"/>
              <a:gd name="T54" fmla="*/ 96 w 262"/>
              <a:gd name="T55" fmla="*/ 210 h 283"/>
              <a:gd name="T56" fmla="*/ 115 w 262"/>
              <a:gd name="T57" fmla="*/ 210 h 283"/>
              <a:gd name="T58" fmla="*/ 115 w 262"/>
              <a:gd name="T59" fmla="*/ 240 h 283"/>
              <a:gd name="T60" fmla="*/ 96 w 262"/>
              <a:gd name="T61" fmla="*/ 240 h 283"/>
              <a:gd name="T62" fmla="*/ 96 w 262"/>
              <a:gd name="T63" fmla="*/ 21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2" h="283">
                <a:moveTo>
                  <a:pt x="251" y="250"/>
                </a:moveTo>
                <a:cubicBezTo>
                  <a:pt x="244" y="141"/>
                  <a:pt x="244" y="141"/>
                  <a:pt x="244" y="141"/>
                </a:cubicBezTo>
                <a:cubicBezTo>
                  <a:pt x="203" y="141"/>
                  <a:pt x="203" y="141"/>
                  <a:pt x="203" y="141"/>
                </a:cubicBezTo>
                <a:cubicBezTo>
                  <a:pt x="195" y="234"/>
                  <a:pt x="195" y="234"/>
                  <a:pt x="195" y="234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42" y="188"/>
                  <a:pt x="142" y="188"/>
                  <a:pt x="142" y="18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71" y="188"/>
                  <a:pt x="71" y="188"/>
                  <a:pt x="71" y="188"/>
                </a:cubicBezTo>
                <a:cubicBezTo>
                  <a:pt x="9" y="172"/>
                  <a:pt x="9" y="172"/>
                  <a:pt x="9" y="172"/>
                </a:cubicBezTo>
                <a:cubicBezTo>
                  <a:pt x="9" y="250"/>
                  <a:pt x="9" y="250"/>
                  <a:pt x="9" y="250"/>
                </a:cubicBezTo>
                <a:cubicBezTo>
                  <a:pt x="5" y="250"/>
                  <a:pt x="5" y="250"/>
                  <a:pt x="5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83"/>
                  <a:pt x="0" y="283"/>
                  <a:pt x="0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50"/>
                  <a:pt x="262" y="250"/>
                  <a:pt x="262" y="250"/>
                </a:cubicBezTo>
                <a:cubicBezTo>
                  <a:pt x="260" y="250"/>
                  <a:pt x="260" y="250"/>
                  <a:pt x="260" y="250"/>
                </a:cubicBezTo>
                <a:cubicBezTo>
                  <a:pt x="252" y="250"/>
                  <a:pt x="252" y="250"/>
                  <a:pt x="252" y="250"/>
                </a:cubicBezTo>
                <a:cubicBezTo>
                  <a:pt x="251" y="250"/>
                  <a:pt x="251" y="250"/>
                  <a:pt x="251" y="250"/>
                </a:cubicBezTo>
                <a:close/>
                <a:moveTo>
                  <a:pt x="168" y="91"/>
                </a:moveTo>
                <a:cubicBezTo>
                  <a:pt x="124" y="0"/>
                  <a:pt x="59" y="88"/>
                  <a:pt x="32" y="48"/>
                </a:cubicBezTo>
                <a:cubicBezTo>
                  <a:pt x="39" y="99"/>
                  <a:pt x="130" y="79"/>
                  <a:pt x="168" y="91"/>
                </a:cubicBezTo>
                <a:close/>
                <a:moveTo>
                  <a:pt x="39" y="210"/>
                </a:moveTo>
                <a:cubicBezTo>
                  <a:pt x="59" y="210"/>
                  <a:pt x="59" y="210"/>
                  <a:pt x="59" y="210"/>
                </a:cubicBezTo>
                <a:cubicBezTo>
                  <a:pt x="59" y="240"/>
                  <a:pt x="59" y="240"/>
                  <a:pt x="59" y="240"/>
                </a:cubicBezTo>
                <a:cubicBezTo>
                  <a:pt x="39" y="240"/>
                  <a:pt x="39" y="240"/>
                  <a:pt x="39" y="240"/>
                </a:cubicBezTo>
                <a:cubicBezTo>
                  <a:pt x="39" y="210"/>
                  <a:pt x="39" y="210"/>
                  <a:pt x="39" y="210"/>
                </a:cubicBezTo>
                <a:close/>
                <a:moveTo>
                  <a:pt x="96" y="210"/>
                </a:moveTo>
                <a:cubicBezTo>
                  <a:pt x="115" y="210"/>
                  <a:pt x="115" y="210"/>
                  <a:pt x="115" y="21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96" y="240"/>
                  <a:pt x="96" y="240"/>
                  <a:pt x="96" y="240"/>
                </a:cubicBezTo>
                <a:lnTo>
                  <a:pt x="96" y="2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6737019" y="3926698"/>
            <a:ext cx="2005928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HOOT LAKE  PLANT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33267" y="3568471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Fergus Falls</a:t>
            </a:r>
            <a:endParaRPr lang="en-US" sz="16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4783839" y="3823555"/>
            <a:ext cx="99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Wahpeton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835428" y="400412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Oakes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560744" y="458007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Morris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381112" y="6290415"/>
            <a:ext cx="2245688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LAKE PRESTON</a:t>
            </a:r>
            <a:b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COMBUSTION TURBINE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57600" y="4715797"/>
            <a:ext cx="1548976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3"/>
                </a:solidFill>
              </a:rPr>
              <a:t>BIG STONE PLANT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108" name="Freeform 70"/>
          <p:cNvSpPr>
            <a:spLocks noEditPoints="1"/>
          </p:cNvSpPr>
          <p:nvPr/>
        </p:nvSpPr>
        <p:spPr bwMode="auto">
          <a:xfrm>
            <a:off x="5205706" y="4518134"/>
            <a:ext cx="450751" cy="486696"/>
          </a:xfrm>
          <a:custGeom>
            <a:avLst/>
            <a:gdLst>
              <a:gd name="T0" fmla="*/ 251 w 262"/>
              <a:gd name="T1" fmla="*/ 250 h 283"/>
              <a:gd name="T2" fmla="*/ 244 w 262"/>
              <a:gd name="T3" fmla="*/ 141 h 283"/>
              <a:gd name="T4" fmla="*/ 203 w 262"/>
              <a:gd name="T5" fmla="*/ 141 h 283"/>
              <a:gd name="T6" fmla="*/ 195 w 262"/>
              <a:gd name="T7" fmla="*/ 234 h 283"/>
              <a:gd name="T8" fmla="*/ 188 w 262"/>
              <a:gd name="T9" fmla="*/ 102 h 283"/>
              <a:gd name="T10" fmla="*/ 148 w 262"/>
              <a:gd name="T11" fmla="*/ 102 h 283"/>
              <a:gd name="T12" fmla="*/ 142 w 262"/>
              <a:gd name="T13" fmla="*/ 188 h 283"/>
              <a:gd name="T14" fmla="*/ 81 w 262"/>
              <a:gd name="T15" fmla="*/ 165 h 283"/>
              <a:gd name="T16" fmla="*/ 71 w 262"/>
              <a:gd name="T17" fmla="*/ 188 h 283"/>
              <a:gd name="T18" fmla="*/ 9 w 262"/>
              <a:gd name="T19" fmla="*/ 172 h 283"/>
              <a:gd name="T20" fmla="*/ 9 w 262"/>
              <a:gd name="T21" fmla="*/ 250 h 283"/>
              <a:gd name="T22" fmla="*/ 5 w 262"/>
              <a:gd name="T23" fmla="*/ 250 h 283"/>
              <a:gd name="T24" fmla="*/ 0 w 262"/>
              <a:gd name="T25" fmla="*/ 250 h 283"/>
              <a:gd name="T26" fmla="*/ 0 w 262"/>
              <a:gd name="T27" fmla="*/ 283 h 283"/>
              <a:gd name="T28" fmla="*/ 262 w 262"/>
              <a:gd name="T29" fmla="*/ 283 h 283"/>
              <a:gd name="T30" fmla="*/ 262 w 262"/>
              <a:gd name="T31" fmla="*/ 250 h 283"/>
              <a:gd name="T32" fmla="*/ 260 w 262"/>
              <a:gd name="T33" fmla="*/ 250 h 283"/>
              <a:gd name="T34" fmla="*/ 252 w 262"/>
              <a:gd name="T35" fmla="*/ 250 h 283"/>
              <a:gd name="T36" fmla="*/ 251 w 262"/>
              <a:gd name="T37" fmla="*/ 250 h 283"/>
              <a:gd name="T38" fmla="*/ 168 w 262"/>
              <a:gd name="T39" fmla="*/ 91 h 283"/>
              <a:gd name="T40" fmla="*/ 32 w 262"/>
              <a:gd name="T41" fmla="*/ 48 h 283"/>
              <a:gd name="T42" fmla="*/ 168 w 262"/>
              <a:gd name="T43" fmla="*/ 91 h 283"/>
              <a:gd name="T44" fmla="*/ 39 w 262"/>
              <a:gd name="T45" fmla="*/ 210 h 283"/>
              <a:gd name="T46" fmla="*/ 59 w 262"/>
              <a:gd name="T47" fmla="*/ 210 h 283"/>
              <a:gd name="T48" fmla="*/ 59 w 262"/>
              <a:gd name="T49" fmla="*/ 240 h 283"/>
              <a:gd name="T50" fmla="*/ 39 w 262"/>
              <a:gd name="T51" fmla="*/ 240 h 283"/>
              <a:gd name="T52" fmla="*/ 39 w 262"/>
              <a:gd name="T53" fmla="*/ 210 h 283"/>
              <a:gd name="T54" fmla="*/ 96 w 262"/>
              <a:gd name="T55" fmla="*/ 210 h 283"/>
              <a:gd name="T56" fmla="*/ 115 w 262"/>
              <a:gd name="T57" fmla="*/ 210 h 283"/>
              <a:gd name="T58" fmla="*/ 115 w 262"/>
              <a:gd name="T59" fmla="*/ 240 h 283"/>
              <a:gd name="T60" fmla="*/ 96 w 262"/>
              <a:gd name="T61" fmla="*/ 240 h 283"/>
              <a:gd name="T62" fmla="*/ 96 w 262"/>
              <a:gd name="T63" fmla="*/ 21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2" h="283">
                <a:moveTo>
                  <a:pt x="251" y="250"/>
                </a:moveTo>
                <a:cubicBezTo>
                  <a:pt x="244" y="141"/>
                  <a:pt x="244" y="141"/>
                  <a:pt x="244" y="141"/>
                </a:cubicBezTo>
                <a:cubicBezTo>
                  <a:pt x="203" y="141"/>
                  <a:pt x="203" y="141"/>
                  <a:pt x="203" y="141"/>
                </a:cubicBezTo>
                <a:cubicBezTo>
                  <a:pt x="195" y="234"/>
                  <a:pt x="195" y="234"/>
                  <a:pt x="195" y="234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42" y="188"/>
                  <a:pt x="142" y="188"/>
                  <a:pt x="142" y="18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71" y="188"/>
                  <a:pt x="71" y="188"/>
                  <a:pt x="71" y="188"/>
                </a:cubicBezTo>
                <a:cubicBezTo>
                  <a:pt x="9" y="172"/>
                  <a:pt x="9" y="172"/>
                  <a:pt x="9" y="172"/>
                </a:cubicBezTo>
                <a:cubicBezTo>
                  <a:pt x="9" y="250"/>
                  <a:pt x="9" y="250"/>
                  <a:pt x="9" y="250"/>
                </a:cubicBezTo>
                <a:cubicBezTo>
                  <a:pt x="5" y="250"/>
                  <a:pt x="5" y="250"/>
                  <a:pt x="5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83"/>
                  <a:pt x="0" y="283"/>
                  <a:pt x="0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50"/>
                  <a:pt x="262" y="250"/>
                  <a:pt x="262" y="250"/>
                </a:cubicBezTo>
                <a:cubicBezTo>
                  <a:pt x="260" y="250"/>
                  <a:pt x="260" y="250"/>
                  <a:pt x="260" y="250"/>
                </a:cubicBezTo>
                <a:cubicBezTo>
                  <a:pt x="252" y="250"/>
                  <a:pt x="252" y="250"/>
                  <a:pt x="252" y="250"/>
                </a:cubicBezTo>
                <a:cubicBezTo>
                  <a:pt x="251" y="250"/>
                  <a:pt x="251" y="250"/>
                  <a:pt x="251" y="250"/>
                </a:cubicBezTo>
                <a:close/>
                <a:moveTo>
                  <a:pt x="168" y="91"/>
                </a:moveTo>
                <a:cubicBezTo>
                  <a:pt x="124" y="0"/>
                  <a:pt x="59" y="88"/>
                  <a:pt x="32" y="48"/>
                </a:cubicBezTo>
                <a:cubicBezTo>
                  <a:pt x="39" y="99"/>
                  <a:pt x="130" y="79"/>
                  <a:pt x="168" y="91"/>
                </a:cubicBezTo>
                <a:close/>
                <a:moveTo>
                  <a:pt x="39" y="210"/>
                </a:moveTo>
                <a:cubicBezTo>
                  <a:pt x="59" y="210"/>
                  <a:pt x="59" y="210"/>
                  <a:pt x="59" y="210"/>
                </a:cubicBezTo>
                <a:cubicBezTo>
                  <a:pt x="59" y="240"/>
                  <a:pt x="59" y="240"/>
                  <a:pt x="59" y="240"/>
                </a:cubicBezTo>
                <a:cubicBezTo>
                  <a:pt x="39" y="240"/>
                  <a:pt x="39" y="240"/>
                  <a:pt x="39" y="240"/>
                </a:cubicBezTo>
                <a:cubicBezTo>
                  <a:pt x="39" y="210"/>
                  <a:pt x="39" y="210"/>
                  <a:pt x="39" y="210"/>
                </a:cubicBezTo>
                <a:close/>
                <a:moveTo>
                  <a:pt x="96" y="210"/>
                </a:moveTo>
                <a:cubicBezTo>
                  <a:pt x="115" y="210"/>
                  <a:pt x="115" y="210"/>
                  <a:pt x="115" y="21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96" y="240"/>
                  <a:pt x="96" y="240"/>
                  <a:pt x="96" y="240"/>
                </a:cubicBezTo>
                <a:lnTo>
                  <a:pt x="96" y="2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" name="Freeform 66"/>
          <p:cNvSpPr>
            <a:spLocks noEditPoints="1"/>
          </p:cNvSpPr>
          <p:nvPr/>
        </p:nvSpPr>
        <p:spPr bwMode="auto">
          <a:xfrm>
            <a:off x="4630873" y="2731969"/>
            <a:ext cx="450850" cy="438150"/>
          </a:xfrm>
          <a:custGeom>
            <a:avLst/>
            <a:gdLst>
              <a:gd name="T0" fmla="*/ 17 w 73"/>
              <a:gd name="T1" fmla="*/ 65 h 71"/>
              <a:gd name="T2" fmla="*/ 20 w 73"/>
              <a:gd name="T3" fmla="*/ 65 h 71"/>
              <a:gd name="T4" fmla="*/ 23 w 73"/>
              <a:gd name="T5" fmla="*/ 58 h 71"/>
              <a:gd name="T6" fmla="*/ 28 w 73"/>
              <a:gd name="T7" fmla="*/ 39 h 71"/>
              <a:gd name="T8" fmla="*/ 31 w 73"/>
              <a:gd name="T9" fmla="*/ 58 h 71"/>
              <a:gd name="T10" fmla="*/ 56 w 73"/>
              <a:gd name="T11" fmla="*/ 65 h 71"/>
              <a:gd name="T12" fmla="*/ 56 w 73"/>
              <a:gd name="T13" fmla="*/ 64 h 71"/>
              <a:gd name="T14" fmla="*/ 57 w 73"/>
              <a:gd name="T15" fmla="*/ 55 h 71"/>
              <a:gd name="T16" fmla="*/ 60 w 73"/>
              <a:gd name="T17" fmla="*/ 64 h 71"/>
              <a:gd name="T18" fmla="*/ 61 w 73"/>
              <a:gd name="T19" fmla="*/ 65 h 71"/>
              <a:gd name="T20" fmla="*/ 70 w 73"/>
              <a:gd name="T21" fmla="*/ 65 h 71"/>
              <a:gd name="T22" fmla="*/ 4 w 73"/>
              <a:gd name="T23" fmla="*/ 71 h 71"/>
              <a:gd name="T24" fmla="*/ 59 w 73"/>
              <a:gd name="T25" fmla="*/ 49 h 71"/>
              <a:gd name="T26" fmla="*/ 59 w 73"/>
              <a:gd name="T27" fmla="*/ 52 h 71"/>
              <a:gd name="T28" fmla="*/ 59 w 73"/>
              <a:gd name="T29" fmla="*/ 49 h 71"/>
              <a:gd name="T30" fmla="*/ 62 w 73"/>
              <a:gd name="T31" fmla="*/ 51 h 71"/>
              <a:gd name="T32" fmla="*/ 59 w 73"/>
              <a:gd name="T33" fmla="*/ 46 h 71"/>
              <a:gd name="T34" fmla="*/ 59 w 73"/>
              <a:gd name="T35" fmla="*/ 36 h 71"/>
              <a:gd name="T36" fmla="*/ 57 w 73"/>
              <a:gd name="T37" fmla="*/ 47 h 71"/>
              <a:gd name="T38" fmla="*/ 55 w 73"/>
              <a:gd name="T39" fmla="*/ 52 h 71"/>
              <a:gd name="T40" fmla="*/ 52 w 73"/>
              <a:gd name="T41" fmla="*/ 51 h 71"/>
              <a:gd name="T42" fmla="*/ 47 w 73"/>
              <a:gd name="T43" fmla="*/ 60 h 71"/>
              <a:gd name="T44" fmla="*/ 59 w 73"/>
              <a:gd name="T45" fmla="*/ 54 h 71"/>
              <a:gd name="T46" fmla="*/ 62 w 73"/>
              <a:gd name="T47" fmla="*/ 53 h 71"/>
              <a:gd name="T48" fmla="*/ 71 w 73"/>
              <a:gd name="T49" fmla="*/ 59 h 71"/>
              <a:gd name="T50" fmla="*/ 62 w 73"/>
              <a:gd name="T51" fmla="*/ 51 h 71"/>
              <a:gd name="T52" fmla="*/ 29 w 73"/>
              <a:gd name="T53" fmla="*/ 30 h 71"/>
              <a:gd name="T54" fmla="*/ 23 w 73"/>
              <a:gd name="T55" fmla="*/ 30 h 71"/>
              <a:gd name="T56" fmla="*/ 33 w 73"/>
              <a:gd name="T57" fmla="*/ 31 h 71"/>
              <a:gd name="T58" fmla="*/ 28 w 73"/>
              <a:gd name="T59" fmla="*/ 23 h 71"/>
              <a:gd name="T60" fmla="*/ 33 w 73"/>
              <a:gd name="T61" fmla="*/ 19 h 71"/>
              <a:gd name="T62" fmla="*/ 23 w 73"/>
              <a:gd name="T63" fmla="*/ 0 h 71"/>
              <a:gd name="T64" fmla="*/ 19 w 73"/>
              <a:gd name="T65" fmla="*/ 30 h 71"/>
              <a:gd name="T66" fmla="*/ 18 w 73"/>
              <a:gd name="T67" fmla="*/ 34 h 71"/>
              <a:gd name="T68" fmla="*/ 0 w 73"/>
              <a:gd name="T69" fmla="*/ 46 h 71"/>
              <a:gd name="T70" fmla="*/ 22 w 73"/>
              <a:gd name="T71" fmla="*/ 36 h 71"/>
              <a:gd name="T72" fmla="*/ 31 w 73"/>
              <a:gd name="T73" fmla="*/ 35 h 71"/>
              <a:gd name="T74" fmla="*/ 33 w 73"/>
              <a:gd name="T75" fmla="*/ 42 h 71"/>
              <a:gd name="T76" fmla="*/ 54 w 73"/>
              <a:gd name="T77" fmla="*/ 43 h 71"/>
              <a:gd name="T78" fmla="*/ 64 w 73"/>
              <a:gd name="T79" fmla="*/ 44 h 71"/>
              <a:gd name="T80" fmla="*/ 68 w 73"/>
              <a:gd name="T81" fmla="*/ 52 h 71"/>
              <a:gd name="T82" fmla="*/ 63 w 73"/>
              <a:gd name="T83" fmla="*/ 38 h 71"/>
              <a:gd name="T84" fmla="*/ 69 w 73"/>
              <a:gd name="T85" fmla="*/ 54 h 71"/>
              <a:gd name="T86" fmla="*/ 37 w 73"/>
              <a:gd name="T87" fmla="*/ 17 h 71"/>
              <a:gd name="T88" fmla="*/ 38 w 73"/>
              <a:gd name="T89" fmla="*/ 21 h 71"/>
              <a:gd name="T90" fmla="*/ 34 w 73"/>
              <a:gd name="T91" fmla="*/ 7 h 71"/>
              <a:gd name="T92" fmla="*/ 36 w 73"/>
              <a:gd name="T93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" h="71">
                <a:moveTo>
                  <a:pt x="4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4" y="39"/>
                  <a:pt x="24" y="39"/>
                  <a:pt x="24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65"/>
                  <a:pt x="31" y="65"/>
                  <a:pt x="31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4"/>
                  <a:pt x="56" y="64"/>
                  <a:pt x="56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55"/>
                  <a:pt x="57" y="55"/>
                  <a:pt x="57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65"/>
                  <a:pt x="4" y="65"/>
                  <a:pt x="4" y="65"/>
                </a:cubicBezTo>
                <a:close/>
                <a:moveTo>
                  <a:pt x="59" y="49"/>
                </a:moveTo>
                <a:cubicBezTo>
                  <a:pt x="58" y="49"/>
                  <a:pt x="57" y="50"/>
                  <a:pt x="57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59" y="52"/>
                  <a:pt x="60" y="51"/>
                  <a:pt x="60" y="51"/>
                </a:cubicBezTo>
                <a:cubicBezTo>
                  <a:pt x="60" y="50"/>
                  <a:pt x="59" y="49"/>
                  <a:pt x="59" y="49"/>
                </a:cubicBezTo>
                <a:close/>
                <a:moveTo>
                  <a:pt x="62" y="51"/>
                </a:move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1" y="48"/>
                  <a:pt x="59" y="47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5"/>
                  <a:pt x="62" y="45"/>
                  <a:pt x="62" y="45"/>
                </a:cubicBezTo>
                <a:cubicBezTo>
                  <a:pt x="59" y="36"/>
                  <a:pt x="59" y="36"/>
                  <a:pt x="59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7"/>
                  <a:pt x="57" y="47"/>
                  <a:pt x="57" y="47"/>
                </a:cubicBezTo>
                <a:cubicBezTo>
                  <a:pt x="56" y="48"/>
                  <a:pt x="55" y="49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60"/>
                  <a:pt x="47" y="60"/>
                  <a:pt x="47" y="60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60" y="54"/>
                  <a:pt x="60" y="53"/>
                  <a:pt x="61" y="53"/>
                </a:cubicBezTo>
                <a:cubicBezTo>
                  <a:pt x="62" y="53"/>
                  <a:pt x="62" y="53"/>
                  <a:pt x="62" y="53"/>
                </a:cubicBezTo>
                <a:cubicBezTo>
                  <a:pt x="62" y="56"/>
                  <a:pt x="62" y="56"/>
                  <a:pt x="62" y="56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62" y="51"/>
                  <a:pt x="62" y="51"/>
                  <a:pt x="62" y="51"/>
                </a:cubicBezTo>
                <a:close/>
                <a:moveTo>
                  <a:pt x="26" y="27"/>
                </a:moveTo>
                <a:cubicBezTo>
                  <a:pt x="28" y="27"/>
                  <a:pt x="29" y="29"/>
                  <a:pt x="29" y="30"/>
                </a:cubicBezTo>
                <a:cubicBezTo>
                  <a:pt x="29" y="32"/>
                  <a:pt x="28" y="33"/>
                  <a:pt x="26" y="33"/>
                </a:cubicBezTo>
                <a:cubicBezTo>
                  <a:pt x="24" y="33"/>
                  <a:pt x="23" y="32"/>
                  <a:pt x="23" y="30"/>
                </a:cubicBezTo>
                <a:cubicBezTo>
                  <a:pt x="23" y="29"/>
                  <a:pt x="24" y="27"/>
                  <a:pt x="26" y="27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0"/>
                </a:cubicBezTo>
                <a:cubicBezTo>
                  <a:pt x="33" y="27"/>
                  <a:pt x="31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0"/>
                  <a:pt x="28" y="0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5"/>
                  <a:pt x="19" y="27"/>
                  <a:pt x="19" y="30"/>
                </a:cubicBezTo>
                <a:cubicBezTo>
                  <a:pt x="19" y="31"/>
                  <a:pt x="19" y="32"/>
                  <a:pt x="19" y="33"/>
                </a:cubicBezTo>
                <a:cubicBezTo>
                  <a:pt x="18" y="34"/>
                  <a:pt x="18" y="34"/>
                  <a:pt x="18" y="34"/>
                </a:cubicBezTo>
                <a:cubicBezTo>
                  <a:pt x="12" y="31"/>
                  <a:pt x="12" y="31"/>
                  <a:pt x="12" y="3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0"/>
                  <a:pt x="2" y="50"/>
                  <a:pt x="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5" y="37"/>
                  <a:pt x="26" y="37"/>
                </a:cubicBezTo>
                <a:cubicBezTo>
                  <a:pt x="28" y="37"/>
                  <a:pt x="30" y="36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42"/>
                  <a:pt x="33" y="42"/>
                  <a:pt x="33" y="42"/>
                </a:cubicBezTo>
                <a:cubicBezTo>
                  <a:pt x="52" y="47"/>
                  <a:pt x="52" y="47"/>
                  <a:pt x="52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64" y="44"/>
                </a:moveTo>
                <a:cubicBezTo>
                  <a:pt x="64" y="45"/>
                  <a:pt x="65" y="45"/>
                  <a:pt x="65" y="46"/>
                </a:cubicBezTo>
                <a:cubicBezTo>
                  <a:pt x="68" y="47"/>
                  <a:pt x="69" y="50"/>
                  <a:pt x="68" y="52"/>
                </a:cubicBezTo>
                <a:cubicBezTo>
                  <a:pt x="69" y="49"/>
                  <a:pt x="68" y="45"/>
                  <a:pt x="64" y="44"/>
                </a:cubicBezTo>
                <a:close/>
                <a:moveTo>
                  <a:pt x="63" y="38"/>
                </a:moveTo>
                <a:cubicBezTo>
                  <a:pt x="63" y="39"/>
                  <a:pt x="63" y="41"/>
                  <a:pt x="64" y="42"/>
                </a:cubicBezTo>
                <a:cubicBezTo>
                  <a:pt x="70" y="43"/>
                  <a:pt x="71" y="49"/>
                  <a:pt x="69" y="54"/>
                </a:cubicBezTo>
                <a:cubicBezTo>
                  <a:pt x="73" y="48"/>
                  <a:pt x="71" y="40"/>
                  <a:pt x="63" y="38"/>
                </a:cubicBezTo>
                <a:close/>
                <a:moveTo>
                  <a:pt x="37" y="17"/>
                </a:moveTo>
                <a:cubicBezTo>
                  <a:pt x="44" y="20"/>
                  <a:pt x="46" y="27"/>
                  <a:pt x="43" y="32"/>
                </a:cubicBezTo>
                <a:cubicBezTo>
                  <a:pt x="45" y="28"/>
                  <a:pt x="43" y="22"/>
                  <a:pt x="38" y="21"/>
                </a:cubicBezTo>
                <a:cubicBezTo>
                  <a:pt x="38" y="20"/>
                  <a:pt x="37" y="19"/>
                  <a:pt x="37" y="17"/>
                </a:cubicBezTo>
                <a:close/>
                <a:moveTo>
                  <a:pt x="34" y="7"/>
                </a:moveTo>
                <a:cubicBezTo>
                  <a:pt x="49" y="10"/>
                  <a:pt x="53" y="24"/>
                  <a:pt x="46" y="35"/>
                </a:cubicBezTo>
                <a:cubicBezTo>
                  <a:pt x="49" y="26"/>
                  <a:pt x="47" y="16"/>
                  <a:pt x="36" y="13"/>
                </a:cubicBezTo>
                <a:cubicBezTo>
                  <a:pt x="35" y="11"/>
                  <a:pt x="35" y="9"/>
                  <a:pt x="3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" name="Freeform 66"/>
          <p:cNvSpPr>
            <a:spLocks noEditPoints="1"/>
          </p:cNvSpPr>
          <p:nvPr/>
        </p:nvSpPr>
        <p:spPr bwMode="auto">
          <a:xfrm>
            <a:off x="4708693" y="3046085"/>
            <a:ext cx="450850" cy="438150"/>
          </a:xfrm>
          <a:custGeom>
            <a:avLst/>
            <a:gdLst>
              <a:gd name="T0" fmla="*/ 17 w 73"/>
              <a:gd name="T1" fmla="*/ 65 h 71"/>
              <a:gd name="T2" fmla="*/ 20 w 73"/>
              <a:gd name="T3" fmla="*/ 65 h 71"/>
              <a:gd name="T4" fmla="*/ 23 w 73"/>
              <a:gd name="T5" fmla="*/ 58 h 71"/>
              <a:gd name="T6" fmla="*/ 28 w 73"/>
              <a:gd name="T7" fmla="*/ 39 h 71"/>
              <a:gd name="T8" fmla="*/ 31 w 73"/>
              <a:gd name="T9" fmla="*/ 58 h 71"/>
              <a:gd name="T10" fmla="*/ 56 w 73"/>
              <a:gd name="T11" fmla="*/ 65 h 71"/>
              <a:gd name="T12" fmla="*/ 56 w 73"/>
              <a:gd name="T13" fmla="*/ 64 h 71"/>
              <a:gd name="T14" fmla="*/ 57 w 73"/>
              <a:gd name="T15" fmla="*/ 55 h 71"/>
              <a:gd name="T16" fmla="*/ 60 w 73"/>
              <a:gd name="T17" fmla="*/ 64 h 71"/>
              <a:gd name="T18" fmla="*/ 61 w 73"/>
              <a:gd name="T19" fmla="*/ 65 h 71"/>
              <a:gd name="T20" fmla="*/ 70 w 73"/>
              <a:gd name="T21" fmla="*/ 65 h 71"/>
              <a:gd name="T22" fmla="*/ 4 w 73"/>
              <a:gd name="T23" fmla="*/ 71 h 71"/>
              <a:gd name="T24" fmla="*/ 59 w 73"/>
              <a:gd name="T25" fmla="*/ 49 h 71"/>
              <a:gd name="T26" fmla="*/ 59 w 73"/>
              <a:gd name="T27" fmla="*/ 52 h 71"/>
              <a:gd name="T28" fmla="*/ 59 w 73"/>
              <a:gd name="T29" fmla="*/ 49 h 71"/>
              <a:gd name="T30" fmla="*/ 62 w 73"/>
              <a:gd name="T31" fmla="*/ 51 h 71"/>
              <a:gd name="T32" fmla="*/ 59 w 73"/>
              <a:gd name="T33" fmla="*/ 46 h 71"/>
              <a:gd name="T34" fmla="*/ 59 w 73"/>
              <a:gd name="T35" fmla="*/ 36 h 71"/>
              <a:gd name="T36" fmla="*/ 57 w 73"/>
              <a:gd name="T37" fmla="*/ 47 h 71"/>
              <a:gd name="T38" fmla="*/ 55 w 73"/>
              <a:gd name="T39" fmla="*/ 52 h 71"/>
              <a:gd name="T40" fmla="*/ 52 w 73"/>
              <a:gd name="T41" fmla="*/ 51 h 71"/>
              <a:gd name="T42" fmla="*/ 47 w 73"/>
              <a:gd name="T43" fmla="*/ 60 h 71"/>
              <a:gd name="T44" fmla="*/ 59 w 73"/>
              <a:gd name="T45" fmla="*/ 54 h 71"/>
              <a:gd name="T46" fmla="*/ 62 w 73"/>
              <a:gd name="T47" fmla="*/ 53 h 71"/>
              <a:gd name="T48" fmla="*/ 71 w 73"/>
              <a:gd name="T49" fmla="*/ 59 h 71"/>
              <a:gd name="T50" fmla="*/ 62 w 73"/>
              <a:gd name="T51" fmla="*/ 51 h 71"/>
              <a:gd name="T52" fmla="*/ 29 w 73"/>
              <a:gd name="T53" fmla="*/ 30 h 71"/>
              <a:gd name="T54" fmla="*/ 23 w 73"/>
              <a:gd name="T55" fmla="*/ 30 h 71"/>
              <a:gd name="T56" fmla="*/ 33 w 73"/>
              <a:gd name="T57" fmla="*/ 31 h 71"/>
              <a:gd name="T58" fmla="*/ 28 w 73"/>
              <a:gd name="T59" fmla="*/ 23 h 71"/>
              <a:gd name="T60" fmla="*/ 33 w 73"/>
              <a:gd name="T61" fmla="*/ 19 h 71"/>
              <a:gd name="T62" fmla="*/ 23 w 73"/>
              <a:gd name="T63" fmla="*/ 0 h 71"/>
              <a:gd name="T64" fmla="*/ 19 w 73"/>
              <a:gd name="T65" fmla="*/ 30 h 71"/>
              <a:gd name="T66" fmla="*/ 18 w 73"/>
              <a:gd name="T67" fmla="*/ 34 h 71"/>
              <a:gd name="T68" fmla="*/ 0 w 73"/>
              <a:gd name="T69" fmla="*/ 46 h 71"/>
              <a:gd name="T70" fmla="*/ 22 w 73"/>
              <a:gd name="T71" fmla="*/ 36 h 71"/>
              <a:gd name="T72" fmla="*/ 31 w 73"/>
              <a:gd name="T73" fmla="*/ 35 h 71"/>
              <a:gd name="T74" fmla="*/ 33 w 73"/>
              <a:gd name="T75" fmla="*/ 42 h 71"/>
              <a:gd name="T76" fmla="*/ 54 w 73"/>
              <a:gd name="T77" fmla="*/ 43 h 71"/>
              <a:gd name="T78" fmla="*/ 64 w 73"/>
              <a:gd name="T79" fmla="*/ 44 h 71"/>
              <a:gd name="T80" fmla="*/ 68 w 73"/>
              <a:gd name="T81" fmla="*/ 52 h 71"/>
              <a:gd name="T82" fmla="*/ 63 w 73"/>
              <a:gd name="T83" fmla="*/ 38 h 71"/>
              <a:gd name="T84" fmla="*/ 69 w 73"/>
              <a:gd name="T85" fmla="*/ 54 h 71"/>
              <a:gd name="T86" fmla="*/ 37 w 73"/>
              <a:gd name="T87" fmla="*/ 17 h 71"/>
              <a:gd name="T88" fmla="*/ 38 w 73"/>
              <a:gd name="T89" fmla="*/ 21 h 71"/>
              <a:gd name="T90" fmla="*/ 34 w 73"/>
              <a:gd name="T91" fmla="*/ 7 h 71"/>
              <a:gd name="T92" fmla="*/ 36 w 73"/>
              <a:gd name="T93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" h="71">
                <a:moveTo>
                  <a:pt x="4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4" y="39"/>
                  <a:pt x="24" y="39"/>
                  <a:pt x="24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65"/>
                  <a:pt x="31" y="65"/>
                  <a:pt x="31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4"/>
                  <a:pt x="56" y="64"/>
                  <a:pt x="56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55"/>
                  <a:pt x="57" y="55"/>
                  <a:pt x="57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65"/>
                  <a:pt x="4" y="65"/>
                  <a:pt x="4" y="65"/>
                </a:cubicBezTo>
                <a:close/>
                <a:moveTo>
                  <a:pt x="59" y="49"/>
                </a:moveTo>
                <a:cubicBezTo>
                  <a:pt x="58" y="49"/>
                  <a:pt x="57" y="50"/>
                  <a:pt x="57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59" y="52"/>
                  <a:pt x="60" y="51"/>
                  <a:pt x="60" y="51"/>
                </a:cubicBezTo>
                <a:cubicBezTo>
                  <a:pt x="60" y="50"/>
                  <a:pt x="59" y="49"/>
                  <a:pt x="59" y="49"/>
                </a:cubicBezTo>
                <a:close/>
                <a:moveTo>
                  <a:pt x="62" y="51"/>
                </a:move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1" y="48"/>
                  <a:pt x="59" y="47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5"/>
                  <a:pt x="62" y="45"/>
                  <a:pt x="62" y="45"/>
                </a:cubicBezTo>
                <a:cubicBezTo>
                  <a:pt x="59" y="36"/>
                  <a:pt x="59" y="36"/>
                  <a:pt x="59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7"/>
                  <a:pt x="57" y="47"/>
                  <a:pt x="57" y="47"/>
                </a:cubicBezTo>
                <a:cubicBezTo>
                  <a:pt x="56" y="48"/>
                  <a:pt x="55" y="49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60"/>
                  <a:pt x="47" y="60"/>
                  <a:pt x="47" y="60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60" y="54"/>
                  <a:pt x="60" y="53"/>
                  <a:pt x="61" y="53"/>
                </a:cubicBezTo>
                <a:cubicBezTo>
                  <a:pt x="62" y="53"/>
                  <a:pt x="62" y="53"/>
                  <a:pt x="62" y="53"/>
                </a:cubicBezTo>
                <a:cubicBezTo>
                  <a:pt x="62" y="56"/>
                  <a:pt x="62" y="56"/>
                  <a:pt x="62" y="56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62" y="51"/>
                  <a:pt x="62" y="51"/>
                  <a:pt x="62" y="51"/>
                </a:cubicBezTo>
                <a:close/>
                <a:moveTo>
                  <a:pt x="26" y="27"/>
                </a:moveTo>
                <a:cubicBezTo>
                  <a:pt x="28" y="27"/>
                  <a:pt x="29" y="29"/>
                  <a:pt x="29" y="30"/>
                </a:cubicBezTo>
                <a:cubicBezTo>
                  <a:pt x="29" y="32"/>
                  <a:pt x="28" y="33"/>
                  <a:pt x="26" y="33"/>
                </a:cubicBezTo>
                <a:cubicBezTo>
                  <a:pt x="24" y="33"/>
                  <a:pt x="23" y="32"/>
                  <a:pt x="23" y="30"/>
                </a:cubicBezTo>
                <a:cubicBezTo>
                  <a:pt x="23" y="29"/>
                  <a:pt x="24" y="27"/>
                  <a:pt x="26" y="27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0"/>
                </a:cubicBezTo>
                <a:cubicBezTo>
                  <a:pt x="33" y="27"/>
                  <a:pt x="31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0"/>
                  <a:pt x="28" y="0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5"/>
                  <a:pt x="19" y="27"/>
                  <a:pt x="19" y="30"/>
                </a:cubicBezTo>
                <a:cubicBezTo>
                  <a:pt x="19" y="31"/>
                  <a:pt x="19" y="32"/>
                  <a:pt x="19" y="33"/>
                </a:cubicBezTo>
                <a:cubicBezTo>
                  <a:pt x="18" y="34"/>
                  <a:pt x="18" y="34"/>
                  <a:pt x="18" y="34"/>
                </a:cubicBezTo>
                <a:cubicBezTo>
                  <a:pt x="12" y="31"/>
                  <a:pt x="12" y="31"/>
                  <a:pt x="12" y="3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0"/>
                  <a:pt x="2" y="50"/>
                  <a:pt x="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5" y="37"/>
                  <a:pt x="26" y="37"/>
                </a:cubicBezTo>
                <a:cubicBezTo>
                  <a:pt x="28" y="37"/>
                  <a:pt x="30" y="36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42"/>
                  <a:pt x="33" y="42"/>
                  <a:pt x="33" y="42"/>
                </a:cubicBezTo>
                <a:cubicBezTo>
                  <a:pt x="52" y="47"/>
                  <a:pt x="52" y="47"/>
                  <a:pt x="52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64" y="44"/>
                </a:moveTo>
                <a:cubicBezTo>
                  <a:pt x="64" y="45"/>
                  <a:pt x="65" y="45"/>
                  <a:pt x="65" y="46"/>
                </a:cubicBezTo>
                <a:cubicBezTo>
                  <a:pt x="68" y="47"/>
                  <a:pt x="69" y="50"/>
                  <a:pt x="68" y="52"/>
                </a:cubicBezTo>
                <a:cubicBezTo>
                  <a:pt x="69" y="49"/>
                  <a:pt x="68" y="45"/>
                  <a:pt x="64" y="44"/>
                </a:cubicBezTo>
                <a:close/>
                <a:moveTo>
                  <a:pt x="63" y="38"/>
                </a:moveTo>
                <a:cubicBezTo>
                  <a:pt x="63" y="39"/>
                  <a:pt x="63" y="41"/>
                  <a:pt x="64" y="42"/>
                </a:cubicBezTo>
                <a:cubicBezTo>
                  <a:pt x="70" y="43"/>
                  <a:pt x="71" y="49"/>
                  <a:pt x="69" y="54"/>
                </a:cubicBezTo>
                <a:cubicBezTo>
                  <a:pt x="73" y="48"/>
                  <a:pt x="71" y="40"/>
                  <a:pt x="63" y="38"/>
                </a:cubicBezTo>
                <a:close/>
                <a:moveTo>
                  <a:pt x="37" y="17"/>
                </a:moveTo>
                <a:cubicBezTo>
                  <a:pt x="44" y="20"/>
                  <a:pt x="46" y="27"/>
                  <a:pt x="43" y="32"/>
                </a:cubicBezTo>
                <a:cubicBezTo>
                  <a:pt x="45" y="28"/>
                  <a:pt x="43" y="22"/>
                  <a:pt x="38" y="21"/>
                </a:cubicBezTo>
                <a:cubicBezTo>
                  <a:pt x="38" y="20"/>
                  <a:pt x="37" y="19"/>
                  <a:pt x="37" y="17"/>
                </a:cubicBezTo>
                <a:close/>
                <a:moveTo>
                  <a:pt x="34" y="7"/>
                </a:moveTo>
                <a:cubicBezTo>
                  <a:pt x="49" y="10"/>
                  <a:pt x="53" y="24"/>
                  <a:pt x="46" y="35"/>
                </a:cubicBezTo>
                <a:cubicBezTo>
                  <a:pt x="49" y="26"/>
                  <a:pt x="47" y="16"/>
                  <a:pt x="36" y="13"/>
                </a:cubicBezTo>
                <a:cubicBezTo>
                  <a:pt x="35" y="11"/>
                  <a:pt x="35" y="9"/>
                  <a:pt x="3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406317" y="2586309"/>
            <a:ext cx="2118534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LUVERNE WIND FARM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89934" y="2799082"/>
            <a:ext cx="3116800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ASHTABULA WIND ENERGY CENTER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93291" y="3086412"/>
            <a:ext cx="1181734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ASHTABULA III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5957" y="503749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Milbank</a:t>
            </a:r>
            <a:endParaRPr lang="en-US" sz="1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681400" y="2115607"/>
            <a:ext cx="1141658" cy="6001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SOLWAY </a:t>
            </a:r>
            <a:b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COMBUSTION</a:t>
            </a:r>
            <a:b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TURBINE</a:t>
            </a: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697198" y="1965777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Crookston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996136" y="1609182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Devils Lake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433765" y="223867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Bemidji</a:t>
            </a:r>
            <a:endParaRPr lang="en-US" sz="1400" dirty="0"/>
          </a:p>
        </p:txBody>
      </p:sp>
      <p:sp>
        <p:nvSpPr>
          <p:cNvPr id="128" name="Oval 55"/>
          <p:cNvSpPr>
            <a:spLocks noChangeArrowheads="1"/>
          </p:cNvSpPr>
          <p:nvPr/>
        </p:nvSpPr>
        <p:spPr bwMode="auto">
          <a:xfrm>
            <a:off x="769623" y="6221881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2915470" y="3318042"/>
            <a:ext cx="1141659" cy="6001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JAMESTOWN</a:t>
            </a:r>
            <a:b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COMBUSTION</a:t>
            </a:r>
            <a:b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TURBINE</a:t>
            </a: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9" name="Freeform 83"/>
          <p:cNvSpPr>
            <a:spLocks noEditPoints="1"/>
          </p:cNvSpPr>
          <p:nvPr/>
        </p:nvSpPr>
        <p:spPr bwMode="auto">
          <a:xfrm>
            <a:off x="4028762" y="3296776"/>
            <a:ext cx="299661" cy="316654"/>
          </a:xfrm>
          <a:custGeom>
            <a:avLst/>
            <a:gdLst>
              <a:gd name="T0" fmla="*/ 213 w 348"/>
              <a:gd name="T1" fmla="*/ 0 h 349"/>
              <a:gd name="T2" fmla="*/ 270 w 348"/>
              <a:gd name="T3" fmla="*/ 24 h 349"/>
              <a:gd name="T4" fmla="*/ 262 w 348"/>
              <a:gd name="T5" fmla="*/ 55 h 349"/>
              <a:gd name="T6" fmla="*/ 293 w 348"/>
              <a:gd name="T7" fmla="*/ 86 h 349"/>
              <a:gd name="T8" fmla="*/ 325 w 348"/>
              <a:gd name="T9" fmla="*/ 79 h 349"/>
              <a:gd name="T10" fmla="*/ 348 w 348"/>
              <a:gd name="T11" fmla="*/ 136 h 349"/>
              <a:gd name="T12" fmla="*/ 321 w 348"/>
              <a:gd name="T13" fmla="*/ 153 h 349"/>
              <a:gd name="T14" fmla="*/ 321 w 348"/>
              <a:gd name="T15" fmla="*/ 196 h 349"/>
              <a:gd name="T16" fmla="*/ 348 w 348"/>
              <a:gd name="T17" fmla="*/ 213 h 349"/>
              <a:gd name="T18" fmla="*/ 325 w 348"/>
              <a:gd name="T19" fmla="*/ 270 h 349"/>
              <a:gd name="T20" fmla="*/ 293 w 348"/>
              <a:gd name="T21" fmla="*/ 263 h 349"/>
              <a:gd name="T22" fmla="*/ 263 w 348"/>
              <a:gd name="T23" fmla="*/ 294 h 349"/>
              <a:gd name="T24" fmla="*/ 270 w 348"/>
              <a:gd name="T25" fmla="*/ 325 h 349"/>
              <a:gd name="T26" fmla="*/ 213 w 348"/>
              <a:gd name="T27" fmla="*/ 349 h 349"/>
              <a:gd name="T28" fmla="*/ 196 w 348"/>
              <a:gd name="T29" fmla="*/ 321 h 349"/>
              <a:gd name="T30" fmla="*/ 153 w 348"/>
              <a:gd name="T31" fmla="*/ 321 h 349"/>
              <a:gd name="T32" fmla="*/ 135 w 348"/>
              <a:gd name="T33" fmla="*/ 349 h 349"/>
              <a:gd name="T34" fmla="*/ 78 w 348"/>
              <a:gd name="T35" fmla="*/ 325 h 349"/>
              <a:gd name="T36" fmla="*/ 86 w 348"/>
              <a:gd name="T37" fmla="*/ 294 h 349"/>
              <a:gd name="T38" fmla="*/ 55 w 348"/>
              <a:gd name="T39" fmla="*/ 263 h 349"/>
              <a:gd name="T40" fmla="*/ 23 w 348"/>
              <a:gd name="T41" fmla="*/ 271 h 349"/>
              <a:gd name="T42" fmla="*/ 0 w 348"/>
              <a:gd name="T43" fmla="*/ 214 h 349"/>
              <a:gd name="T44" fmla="*/ 27 w 348"/>
              <a:gd name="T45" fmla="*/ 196 h 349"/>
              <a:gd name="T46" fmla="*/ 27 w 348"/>
              <a:gd name="T47" fmla="*/ 153 h 349"/>
              <a:gd name="T48" fmla="*/ 0 w 348"/>
              <a:gd name="T49" fmla="*/ 136 h 349"/>
              <a:gd name="T50" fmla="*/ 23 w 348"/>
              <a:gd name="T51" fmla="*/ 79 h 349"/>
              <a:gd name="T52" fmla="*/ 55 w 348"/>
              <a:gd name="T53" fmla="*/ 86 h 349"/>
              <a:gd name="T54" fmla="*/ 85 w 348"/>
              <a:gd name="T55" fmla="*/ 56 h 349"/>
              <a:gd name="T56" fmla="*/ 78 w 348"/>
              <a:gd name="T57" fmla="*/ 24 h 349"/>
              <a:gd name="T58" fmla="*/ 135 w 348"/>
              <a:gd name="T59" fmla="*/ 0 h 349"/>
              <a:gd name="T60" fmla="*/ 152 w 348"/>
              <a:gd name="T61" fmla="*/ 28 h 349"/>
              <a:gd name="T62" fmla="*/ 195 w 348"/>
              <a:gd name="T63" fmla="*/ 28 h 349"/>
              <a:gd name="T64" fmla="*/ 213 w 348"/>
              <a:gd name="T65" fmla="*/ 0 h 349"/>
              <a:gd name="T66" fmla="*/ 217 w 348"/>
              <a:gd name="T67" fmla="*/ 71 h 349"/>
              <a:gd name="T68" fmla="*/ 71 w 348"/>
              <a:gd name="T69" fmla="*/ 132 h 349"/>
              <a:gd name="T70" fmla="*/ 131 w 348"/>
              <a:gd name="T71" fmla="*/ 278 h 349"/>
              <a:gd name="T72" fmla="*/ 277 w 348"/>
              <a:gd name="T73" fmla="*/ 217 h 349"/>
              <a:gd name="T74" fmla="*/ 217 w 348"/>
              <a:gd name="T75" fmla="*/ 7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8" h="349">
                <a:moveTo>
                  <a:pt x="213" y="0"/>
                </a:moveTo>
                <a:cubicBezTo>
                  <a:pt x="233" y="5"/>
                  <a:pt x="252" y="13"/>
                  <a:pt x="270" y="24"/>
                </a:cubicBezTo>
                <a:cubicBezTo>
                  <a:pt x="262" y="55"/>
                  <a:pt x="262" y="55"/>
                  <a:pt x="262" y="55"/>
                </a:cubicBezTo>
                <a:cubicBezTo>
                  <a:pt x="274" y="64"/>
                  <a:pt x="284" y="75"/>
                  <a:pt x="293" y="86"/>
                </a:cubicBezTo>
                <a:cubicBezTo>
                  <a:pt x="325" y="79"/>
                  <a:pt x="325" y="79"/>
                  <a:pt x="325" y="79"/>
                </a:cubicBezTo>
                <a:cubicBezTo>
                  <a:pt x="336" y="96"/>
                  <a:pt x="344" y="115"/>
                  <a:pt x="348" y="136"/>
                </a:cubicBezTo>
                <a:cubicBezTo>
                  <a:pt x="321" y="153"/>
                  <a:pt x="321" y="153"/>
                  <a:pt x="321" y="153"/>
                </a:cubicBezTo>
                <a:cubicBezTo>
                  <a:pt x="323" y="167"/>
                  <a:pt x="323" y="182"/>
                  <a:pt x="321" y="196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44" y="234"/>
                  <a:pt x="336" y="253"/>
                  <a:pt x="325" y="270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84" y="275"/>
                  <a:pt x="274" y="285"/>
                  <a:pt x="263" y="294"/>
                </a:cubicBezTo>
                <a:cubicBezTo>
                  <a:pt x="270" y="325"/>
                  <a:pt x="270" y="325"/>
                  <a:pt x="270" y="325"/>
                </a:cubicBezTo>
                <a:cubicBezTo>
                  <a:pt x="253" y="336"/>
                  <a:pt x="234" y="344"/>
                  <a:pt x="213" y="349"/>
                </a:cubicBezTo>
                <a:cubicBezTo>
                  <a:pt x="196" y="321"/>
                  <a:pt x="196" y="321"/>
                  <a:pt x="196" y="321"/>
                </a:cubicBezTo>
                <a:cubicBezTo>
                  <a:pt x="182" y="323"/>
                  <a:pt x="167" y="324"/>
                  <a:pt x="153" y="321"/>
                </a:cubicBezTo>
                <a:cubicBezTo>
                  <a:pt x="135" y="349"/>
                  <a:pt x="135" y="349"/>
                  <a:pt x="135" y="349"/>
                </a:cubicBezTo>
                <a:cubicBezTo>
                  <a:pt x="115" y="344"/>
                  <a:pt x="96" y="336"/>
                  <a:pt x="78" y="325"/>
                </a:cubicBezTo>
                <a:cubicBezTo>
                  <a:pt x="86" y="294"/>
                  <a:pt x="86" y="294"/>
                  <a:pt x="86" y="294"/>
                </a:cubicBezTo>
                <a:cubicBezTo>
                  <a:pt x="74" y="285"/>
                  <a:pt x="64" y="275"/>
                  <a:pt x="55" y="263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12" y="253"/>
                  <a:pt x="4" y="234"/>
                  <a:pt x="0" y="214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5" y="182"/>
                  <a:pt x="25" y="168"/>
                  <a:pt x="27" y="153"/>
                </a:cubicBezTo>
                <a:cubicBezTo>
                  <a:pt x="0" y="136"/>
                  <a:pt x="0" y="136"/>
                  <a:pt x="0" y="136"/>
                </a:cubicBezTo>
                <a:cubicBezTo>
                  <a:pt x="4" y="116"/>
                  <a:pt x="12" y="96"/>
                  <a:pt x="23" y="79"/>
                </a:cubicBezTo>
                <a:cubicBezTo>
                  <a:pt x="55" y="86"/>
                  <a:pt x="55" y="86"/>
                  <a:pt x="55" y="86"/>
                </a:cubicBezTo>
                <a:cubicBezTo>
                  <a:pt x="64" y="75"/>
                  <a:pt x="74" y="64"/>
                  <a:pt x="85" y="56"/>
                </a:cubicBezTo>
                <a:cubicBezTo>
                  <a:pt x="78" y="24"/>
                  <a:pt x="78" y="24"/>
                  <a:pt x="78" y="24"/>
                </a:cubicBezTo>
                <a:cubicBezTo>
                  <a:pt x="95" y="13"/>
                  <a:pt x="114" y="5"/>
                  <a:pt x="135" y="0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66" y="26"/>
                  <a:pt x="181" y="26"/>
                  <a:pt x="195" y="28"/>
                </a:cubicBezTo>
                <a:cubicBezTo>
                  <a:pt x="213" y="0"/>
                  <a:pt x="213" y="0"/>
                  <a:pt x="213" y="0"/>
                </a:cubicBezTo>
                <a:close/>
                <a:moveTo>
                  <a:pt x="217" y="71"/>
                </a:moveTo>
                <a:cubicBezTo>
                  <a:pt x="160" y="48"/>
                  <a:pt x="94" y="75"/>
                  <a:pt x="71" y="132"/>
                </a:cubicBezTo>
                <a:cubicBezTo>
                  <a:pt x="47" y="189"/>
                  <a:pt x="74" y="254"/>
                  <a:pt x="131" y="278"/>
                </a:cubicBezTo>
                <a:cubicBezTo>
                  <a:pt x="188" y="301"/>
                  <a:pt x="254" y="274"/>
                  <a:pt x="277" y="217"/>
                </a:cubicBezTo>
                <a:cubicBezTo>
                  <a:pt x="301" y="160"/>
                  <a:pt x="274" y="95"/>
                  <a:pt x="217" y="7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5981855" y="3732874"/>
            <a:ext cx="352969" cy="338625"/>
          </a:xfrm>
          <a:prstGeom prst="star5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5-Point Star 97"/>
          <p:cNvSpPr/>
          <p:nvPr/>
        </p:nvSpPr>
        <p:spPr>
          <a:xfrm>
            <a:off x="715331" y="5837586"/>
            <a:ext cx="228358" cy="175884"/>
          </a:xfrm>
          <a:prstGeom prst="star5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Freeform 83"/>
          <p:cNvSpPr>
            <a:spLocks noEditPoints="1"/>
          </p:cNvSpPr>
          <p:nvPr/>
        </p:nvSpPr>
        <p:spPr bwMode="auto">
          <a:xfrm>
            <a:off x="6788024" y="2197397"/>
            <a:ext cx="299661" cy="316654"/>
          </a:xfrm>
          <a:custGeom>
            <a:avLst/>
            <a:gdLst>
              <a:gd name="T0" fmla="*/ 213 w 348"/>
              <a:gd name="T1" fmla="*/ 0 h 349"/>
              <a:gd name="T2" fmla="*/ 270 w 348"/>
              <a:gd name="T3" fmla="*/ 24 h 349"/>
              <a:gd name="T4" fmla="*/ 262 w 348"/>
              <a:gd name="T5" fmla="*/ 55 h 349"/>
              <a:gd name="T6" fmla="*/ 293 w 348"/>
              <a:gd name="T7" fmla="*/ 86 h 349"/>
              <a:gd name="T8" fmla="*/ 325 w 348"/>
              <a:gd name="T9" fmla="*/ 79 h 349"/>
              <a:gd name="T10" fmla="*/ 348 w 348"/>
              <a:gd name="T11" fmla="*/ 136 h 349"/>
              <a:gd name="T12" fmla="*/ 321 w 348"/>
              <a:gd name="T13" fmla="*/ 153 h 349"/>
              <a:gd name="T14" fmla="*/ 321 w 348"/>
              <a:gd name="T15" fmla="*/ 196 h 349"/>
              <a:gd name="T16" fmla="*/ 348 w 348"/>
              <a:gd name="T17" fmla="*/ 213 h 349"/>
              <a:gd name="T18" fmla="*/ 325 w 348"/>
              <a:gd name="T19" fmla="*/ 270 h 349"/>
              <a:gd name="T20" fmla="*/ 293 w 348"/>
              <a:gd name="T21" fmla="*/ 263 h 349"/>
              <a:gd name="T22" fmla="*/ 263 w 348"/>
              <a:gd name="T23" fmla="*/ 294 h 349"/>
              <a:gd name="T24" fmla="*/ 270 w 348"/>
              <a:gd name="T25" fmla="*/ 325 h 349"/>
              <a:gd name="T26" fmla="*/ 213 w 348"/>
              <a:gd name="T27" fmla="*/ 349 h 349"/>
              <a:gd name="T28" fmla="*/ 196 w 348"/>
              <a:gd name="T29" fmla="*/ 321 h 349"/>
              <a:gd name="T30" fmla="*/ 153 w 348"/>
              <a:gd name="T31" fmla="*/ 321 h 349"/>
              <a:gd name="T32" fmla="*/ 135 w 348"/>
              <a:gd name="T33" fmla="*/ 349 h 349"/>
              <a:gd name="T34" fmla="*/ 78 w 348"/>
              <a:gd name="T35" fmla="*/ 325 h 349"/>
              <a:gd name="T36" fmla="*/ 86 w 348"/>
              <a:gd name="T37" fmla="*/ 294 h 349"/>
              <a:gd name="T38" fmla="*/ 55 w 348"/>
              <a:gd name="T39" fmla="*/ 263 h 349"/>
              <a:gd name="T40" fmla="*/ 23 w 348"/>
              <a:gd name="T41" fmla="*/ 271 h 349"/>
              <a:gd name="T42" fmla="*/ 0 w 348"/>
              <a:gd name="T43" fmla="*/ 214 h 349"/>
              <a:gd name="T44" fmla="*/ 27 w 348"/>
              <a:gd name="T45" fmla="*/ 196 h 349"/>
              <a:gd name="T46" fmla="*/ 27 w 348"/>
              <a:gd name="T47" fmla="*/ 153 h 349"/>
              <a:gd name="T48" fmla="*/ 0 w 348"/>
              <a:gd name="T49" fmla="*/ 136 h 349"/>
              <a:gd name="T50" fmla="*/ 23 w 348"/>
              <a:gd name="T51" fmla="*/ 79 h 349"/>
              <a:gd name="T52" fmla="*/ 55 w 348"/>
              <a:gd name="T53" fmla="*/ 86 h 349"/>
              <a:gd name="T54" fmla="*/ 85 w 348"/>
              <a:gd name="T55" fmla="*/ 56 h 349"/>
              <a:gd name="T56" fmla="*/ 78 w 348"/>
              <a:gd name="T57" fmla="*/ 24 h 349"/>
              <a:gd name="T58" fmla="*/ 135 w 348"/>
              <a:gd name="T59" fmla="*/ 0 h 349"/>
              <a:gd name="T60" fmla="*/ 152 w 348"/>
              <a:gd name="T61" fmla="*/ 28 h 349"/>
              <a:gd name="T62" fmla="*/ 195 w 348"/>
              <a:gd name="T63" fmla="*/ 28 h 349"/>
              <a:gd name="T64" fmla="*/ 213 w 348"/>
              <a:gd name="T65" fmla="*/ 0 h 349"/>
              <a:gd name="T66" fmla="*/ 217 w 348"/>
              <a:gd name="T67" fmla="*/ 71 h 349"/>
              <a:gd name="T68" fmla="*/ 71 w 348"/>
              <a:gd name="T69" fmla="*/ 132 h 349"/>
              <a:gd name="T70" fmla="*/ 131 w 348"/>
              <a:gd name="T71" fmla="*/ 278 h 349"/>
              <a:gd name="T72" fmla="*/ 277 w 348"/>
              <a:gd name="T73" fmla="*/ 217 h 349"/>
              <a:gd name="T74" fmla="*/ 217 w 348"/>
              <a:gd name="T75" fmla="*/ 7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8" h="349">
                <a:moveTo>
                  <a:pt x="213" y="0"/>
                </a:moveTo>
                <a:cubicBezTo>
                  <a:pt x="233" y="5"/>
                  <a:pt x="252" y="13"/>
                  <a:pt x="270" y="24"/>
                </a:cubicBezTo>
                <a:cubicBezTo>
                  <a:pt x="262" y="55"/>
                  <a:pt x="262" y="55"/>
                  <a:pt x="262" y="55"/>
                </a:cubicBezTo>
                <a:cubicBezTo>
                  <a:pt x="274" y="64"/>
                  <a:pt x="284" y="75"/>
                  <a:pt x="293" y="86"/>
                </a:cubicBezTo>
                <a:cubicBezTo>
                  <a:pt x="325" y="79"/>
                  <a:pt x="325" y="79"/>
                  <a:pt x="325" y="79"/>
                </a:cubicBezTo>
                <a:cubicBezTo>
                  <a:pt x="336" y="96"/>
                  <a:pt x="344" y="115"/>
                  <a:pt x="348" y="136"/>
                </a:cubicBezTo>
                <a:cubicBezTo>
                  <a:pt x="321" y="153"/>
                  <a:pt x="321" y="153"/>
                  <a:pt x="321" y="153"/>
                </a:cubicBezTo>
                <a:cubicBezTo>
                  <a:pt x="323" y="167"/>
                  <a:pt x="323" y="182"/>
                  <a:pt x="321" y="196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44" y="234"/>
                  <a:pt x="336" y="253"/>
                  <a:pt x="325" y="270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84" y="275"/>
                  <a:pt x="274" y="285"/>
                  <a:pt x="263" y="294"/>
                </a:cubicBezTo>
                <a:cubicBezTo>
                  <a:pt x="270" y="325"/>
                  <a:pt x="270" y="325"/>
                  <a:pt x="270" y="325"/>
                </a:cubicBezTo>
                <a:cubicBezTo>
                  <a:pt x="253" y="336"/>
                  <a:pt x="234" y="344"/>
                  <a:pt x="213" y="349"/>
                </a:cubicBezTo>
                <a:cubicBezTo>
                  <a:pt x="196" y="321"/>
                  <a:pt x="196" y="321"/>
                  <a:pt x="196" y="321"/>
                </a:cubicBezTo>
                <a:cubicBezTo>
                  <a:pt x="182" y="323"/>
                  <a:pt x="167" y="324"/>
                  <a:pt x="153" y="321"/>
                </a:cubicBezTo>
                <a:cubicBezTo>
                  <a:pt x="135" y="349"/>
                  <a:pt x="135" y="349"/>
                  <a:pt x="135" y="349"/>
                </a:cubicBezTo>
                <a:cubicBezTo>
                  <a:pt x="115" y="344"/>
                  <a:pt x="96" y="336"/>
                  <a:pt x="78" y="325"/>
                </a:cubicBezTo>
                <a:cubicBezTo>
                  <a:pt x="86" y="294"/>
                  <a:pt x="86" y="294"/>
                  <a:pt x="86" y="294"/>
                </a:cubicBezTo>
                <a:cubicBezTo>
                  <a:pt x="74" y="285"/>
                  <a:pt x="64" y="275"/>
                  <a:pt x="55" y="263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12" y="253"/>
                  <a:pt x="4" y="234"/>
                  <a:pt x="0" y="214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5" y="182"/>
                  <a:pt x="25" y="168"/>
                  <a:pt x="27" y="153"/>
                </a:cubicBezTo>
                <a:cubicBezTo>
                  <a:pt x="0" y="136"/>
                  <a:pt x="0" y="136"/>
                  <a:pt x="0" y="136"/>
                </a:cubicBezTo>
                <a:cubicBezTo>
                  <a:pt x="4" y="116"/>
                  <a:pt x="12" y="96"/>
                  <a:pt x="23" y="79"/>
                </a:cubicBezTo>
                <a:cubicBezTo>
                  <a:pt x="55" y="86"/>
                  <a:pt x="55" y="86"/>
                  <a:pt x="55" y="86"/>
                </a:cubicBezTo>
                <a:cubicBezTo>
                  <a:pt x="64" y="75"/>
                  <a:pt x="74" y="64"/>
                  <a:pt x="85" y="56"/>
                </a:cubicBezTo>
                <a:cubicBezTo>
                  <a:pt x="78" y="24"/>
                  <a:pt x="78" y="24"/>
                  <a:pt x="78" y="24"/>
                </a:cubicBezTo>
                <a:cubicBezTo>
                  <a:pt x="95" y="13"/>
                  <a:pt x="114" y="5"/>
                  <a:pt x="135" y="0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66" y="26"/>
                  <a:pt x="181" y="26"/>
                  <a:pt x="195" y="28"/>
                </a:cubicBezTo>
                <a:cubicBezTo>
                  <a:pt x="213" y="0"/>
                  <a:pt x="213" y="0"/>
                  <a:pt x="213" y="0"/>
                </a:cubicBezTo>
                <a:close/>
                <a:moveTo>
                  <a:pt x="217" y="71"/>
                </a:moveTo>
                <a:cubicBezTo>
                  <a:pt x="160" y="48"/>
                  <a:pt x="94" y="75"/>
                  <a:pt x="71" y="132"/>
                </a:cubicBezTo>
                <a:cubicBezTo>
                  <a:pt x="47" y="189"/>
                  <a:pt x="74" y="254"/>
                  <a:pt x="131" y="278"/>
                </a:cubicBezTo>
                <a:cubicBezTo>
                  <a:pt x="188" y="301"/>
                  <a:pt x="254" y="274"/>
                  <a:pt x="277" y="217"/>
                </a:cubicBezTo>
                <a:cubicBezTo>
                  <a:pt x="301" y="160"/>
                  <a:pt x="274" y="95"/>
                  <a:pt x="217" y="7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83"/>
          <p:cNvSpPr>
            <a:spLocks noEditPoints="1"/>
          </p:cNvSpPr>
          <p:nvPr/>
        </p:nvSpPr>
        <p:spPr bwMode="auto">
          <a:xfrm>
            <a:off x="5079632" y="6362921"/>
            <a:ext cx="299661" cy="316654"/>
          </a:xfrm>
          <a:custGeom>
            <a:avLst/>
            <a:gdLst>
              <a:gd name="T0" fmla="*/ 213 w 348"/>
              <a:gd name="T1" fmla="*/ 0 h 349"/>
              <a:gd name="T2" fmla="*/ 270 w 348"/>
              <a:gd name="T3" fmla="*/ 24 h 349"/>
              <a:gd name="T4" fmla="*/ 262 w 348"/>
              <a:gd name="T5" fmla="*/ 55 h 349"/>
              <a:gd name="T6" fmla="*/ 293 w 348"/>
              <a:gd name="T7" fmla="*/ 86 h 349"/>
              <a:gd name="T8" fmla="*/ 325 w 348"/>
              <a:gd name="T9" fmla="*/ 79 h 349"/>
              <a:gd name="T10" fmla="*/ 348 w 348"/>
              <a:gd name="T11" fmla="*/ 136 h 349"/>
              <a:gd name="T12" fmla="*/ 321 w 348"/>
              <a:gd name="T13" fmla="*/ 153 h 349"/>
              <a:gd name="T14" fmla="*/ 321 w 348"/>
              <a:gd name="T15" fmla="*/ 196 h 349"/>
              <a:gd name="T16" fmla="*/ 348 w 348"/>
              <a:gd name="T17" fmla="*/ 213 h 349"/>
              <a:gd name="T18" fmla="*/ 325 w 348"/>
              <a:gd name="T19" fmla="*/ 270 h 349"/>
              <a:gd name="T20" fmla="*/ 293 w 348"/>
              <a:gd name="T21" fmla="*/ 263 h 349"/>
              <a:gd name="T22" fmla="*/ 263 w 348"/>
              <a:gd name="T23" fmla="*/ 294 h 349"/>
              <a:gd name="T24" fmla="*/ 270 w 348"/>
              <a:gd name="T25" fmla="*/ 325 h 349"/>
              <a:gd name="T26" fmla="*/ 213 w 348"/>
              <a:gd name="T27" fmla="*/ 349 h 349"/>
              <a:gd name="T28" fmla="*/ 196 w 348"/>
              <a:gd name="T29" fmla="*/ 321 h 349"/>
              <a:gd name="T30" fmla="*/ 153 w 348"/>
              <a:gd name="T31" fmla="*/ 321 h 349"/>
              <a:gd name="T32" fmla="*/ 135 w 348"/>
              <a:gd name="T33" fmla="*/ 349 h 349"/>
              <a:gd name="T34" fmla="*/ 78 w 348"/>
              <a:gd name="T35" fmla="*/ 325 h 349"/>
              <a:gd name="T36" fmla="*/ 86 w 348"/>
              <a:gd name="T37" fmla="*/ 294 h 349"/>
              <a:gd name="T38" fmla="*/ 55 w 348"/>
              <a:gd name="T39" fmla="*/ 263 h 349"/>
              <a:gd name="T40" fmla="*/ 23 w 348"/>
              <a:gd name="T41" fmla="*/ 271 h 349"/>
              <a:gd name="T42" fmla="*/ 0 w 348"/>
              <a:gd name="T43" fmla="*/ 214 h 349"/>
              <a:gd name="T44" fmla="*/ 27 w 348"/>
              <a:gd name="T45" fmla="*/ 196 h 349"/>
              <a:gd name="T46" fmla="*/ 27 w 348"/>
              <a:gd name="T47" fmla="*/ 153 h 349"/>
              <a:gd name="T48" fmla="*/ 0 w 348"/>
              <a:gd name="T49" fmla="*/ 136 h 349"/>
              <a:gd name="T50" fmla="*/ 23 w 348"/>
              <a:gd name="T51" fmla="*/ 79 h 349"/>
              <a:gd name="T52" fmla="*/ 55 w 348"/>
              <a:gd name="T53" fmla="*/ 86 h 349"/>
              <a:gd name="T54" fmla="*/ 85 w 348"/>
              <a:gd name="T55" fmla="*/ 56 h 349"/>
              <a:gd name="T56" fmla="*/ 78 w 348"/>
              <a:gd name="T57" fmla="*/ 24 h 349"/>
              <a:gd name="T58" fmla="*/ 135 w 348"/>
              <a:gd name="T59" fmla="*/ 0 h 349"/>
              <a:gd name="T60" fmla="*/ 152 w 348"/>
              <a:gd name="T61" fmla="*/ 28 h 349"/>
              <a:gd name="T62" fmla="*/ 195 w 348"/>
              <a:gd name="T63" fmla="*/ 28 h 349"/>
              <a:gd name="T64" fmla="*/ 213 w 348"/>
              <a:gd name="T65" fmla="*/ 0 h 349"/>
              <a:gd name="T66" fmla="*/ 217 w 348"/>
              <a:gd name="T67" fmla="*/ 71 h 349"/>
              <a:gd name="T68" fmla="*/ 71 w 348"/>
              <a:gd name="T69" fmla="*/ 132 h 349"/>
              <a:gd name="T70" fmla="*/ 131 w 348"/>
              <a:gd name="T71" fmla="*/ 278 h 349"/>
              <a:gd name="T72" fmla="*/ 277 w 348"/>
              <a:gd name="T73" fmla="*/ 217 h 349"/>
              <a:gd name="T74" fmla="*/ 217 w 348"/>
              <a:gd name="T75" fmla="*/ 7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8" h="349">
                <a:moveTo>
                  <a:pt x="213" y="0"/>
                </a:moveTo>
                <a:cubicBezTo>
                  <a:pt x="233" y="5"/>
                  <a:pt x="252" y="13"/>
                  <a:pt x="270" y="24"/>
                </a:cubicBezTo>
                <a:cubicBezTo>
                  <a:pt x="262" y="55"/>
                  <a:pt x="262" y="55"/>
                  <a:pt x="262" y="55"/>
                </a:cubicBezTo>
                <a:cubicBezTo>
                  <a:pt x="274" y="64"/>
                  <a:pt x="284" y="75"/>
                  <a:pt x="293" y="86"/>
                </a:cubicBezTo>
                <a:cubicBezTo>
                  <a:pt x="325" y="79"/>
                  <a:pt x="325" y="79"/>
                  <a:pt x="325" y="79"/>
                </a:cubicBezTo>
                <a:cubicBezTo>
                  <a:pt x="336" y="96"/>
                  <a:pt x="344" y="115"/>
                  <a:pt x="348" y="136"/>
                </a:cubicBezTo>
                <a:cubicBezTo>
                  <a:pt x="321" y="153"/>
                  <a:pt x="321" y="153"/>
                  <a:pt x="321" y="153"/>
                </a:cubicBezTo>
                <a:cubicBezTo>
                  <a:pt x="323" y="167"/>
                  <a:pt x="323" y="182"/>
                  <a:pt x="321" y="196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44" y="234"/>
                  <a:pt x="336" y="253"/>
                  <a:pt x="325" y="270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84" y="275"/>
                  <a:pt x="274" y="285"/>
                  <a:pt x="263" y="294"/>
                </a:cubicBezTo>
                <a:cubicBezTo>
                  <a:pt x="270" y="325"/>
                  <a:pt x="270" y="325"/>
                  <a:pt x="270" y="325"/>
                </a:cubicBezTo>
                <a:cubicBezTo>
                  <a:pt x="253" y="336"/>
                  <a:pt x="234" y="344"/>
                  <a:pt x="213" y="349"/>
                </a:cubicBezTo>
                <a:cubicBezTo>
                  <a:pt x="196" y="321"/>
                  <a:pt x="196" y="321"/>
                  <a:pt x="196" y="321"/>
                </a:cubicBezTo>
                <a:cubicBezTo>
                  <a:pt x="182" y="323"/>
                  <a:pt x="167" y="324"/>
                  <a:pt x="153" y="321"/>
                </a:cubicBezTo>
                <a:cubicBezTo>
                  <a:pt x="135" y="349"/>
                  <a:pt x="135" y="349"/>
                  <a:pt x="135" y="349"/>
                </a:cubicBezTo>
                <a:cubicBezTo>
                  <a:pt x="115" y="344"/>
                  <a:pt x="96" y="336"/>
                  <a:pt x="78" y="325"/>
                </a:cubicBezTo>
                <a:cubicBezTo>
                  <a:pt x="86" y="294"/>
                  <a:pt x="86" y="294"/>
                  <a:pt x="86" y="294"/>
                </a:cubicBezTo>
                <a:cubicBezTo>
                  <a:pt x="74" y="285"/>
                  <a:pt x="64" y="275"/>
                  <a:pt x="55" y="263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12" y="253"/>
                  <a:pt x="4" y="234"/>
                  <a:pt x="0" y="214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5" y="182"/>
                  <a:pt x="25" y="168"/>
                  <a:pt x="27" y="153"/>
                </a:cubicBezTo>
                <a:cubicBezTo>
                  <a:pt x="0" y="136"/>
                  <a:pt x="0" y="136"/>
                  <a:pt x="0" y="136"/>
                </a:cubicBezTo>
                <a:cubicBezTo>
                  <a:pt x="4" y="116"/>
                  <a:pt x="12" y="96"/>
                  <a:pt x="23" y="79"/>
                </a:cubicBezTo>
                <a:cubicBezTo>
                  <a:pt x="55" y="86"/>
                  <a:pt x="55" y="86"/>
                  <a:pt x="55" y="86"/>
                </a:cubicBezTo>
                <a:cubicBezTo>
                  <a:pt x="64" y="75"/>
                  <a:pt x="74" y="64"/>
                  <a:pt x="85" y="56"/>
                </a:cubicBezTo>
                <a:cubicBezTo>
                  <a:pt x="78" y="24"/>
                  <a:pt x="78" y="24"/>
                  <a:pt x="78" y="24"/>
                </a:cubicBezTo>
                <a:cubicBezTo>
                  <a:pt x="95" y="13"/>
                  <a:pt x="114" y="5"/>
                  <a:pt x="135" y="0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66" y="26"/>
                  <a:pt x="181" y="26"/>
                  <a:pt x="195" y="28"/>
                </a:cubicBezTo>
                <a:cubicBezTo>
                  <a:pt x="213" y="0"/>
                  <a:pt x="213" y="0"/>
                  <a:pt x="213" y="0"/>
                </a:cubicBezTo>
                <a:close/>
                <a:moveTo>
                  <a:pt x="217" y="71"/>
                </a:moveTo>
                <a:cubicBezTo>
                  <a:pt x="160" y="48"/>
                  <a:pt x="94" y="75"/>
                  <a:pt x="71" y="132"/>
                </a:cubicBezTo>
                <a:cubicBezTo>
                  <a:pt x="47" y="189"/>
                  <a:pt x="74" y="254"/>
                  <a:pt x="131" y="278"/>
                </a:cubicBezTo>
                <a:cubicBezTo>
                  <a:pt x="188" y="301"/>
                  <a:pt x="254" y="274"/>
                  <a:pt x="277" y="217"/>
                </a:cubicBezTo>
                <a:cubicBezTo>
                  <a:pt x="301" y="160"/>
                  <a:pt x="274" y="95"/>
                  <a:pt x="217" y="7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54040" y="-90584"/>
            <a:ext cx="3449354" cy="701730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70,000 S</a:t>
            </a:r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uare miles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131,149 Customers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421 Communities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Avg. population about 458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770 Employees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445 Minnesota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210 North Dakota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115 South Dakota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About 800 MW owned generation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About 245 MW wind generation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About 5,300 miles of transmission 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32365" y="884288"/>
            <a:ext cx="3396343" cy="6186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89862" y="884289"/>
            <a:ext cx="3396343" cy="57952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055510" y="718822"/>
            <a:ext cx="3018506" cy="6794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Service area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5488" y="2775283"/>
            <a:ext cx="11247120" cy="382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spc="-100" dirty="0" smtClean="0"/>
              <a:t>To </a:t>
            </a:r>
            <a:r>
              <a:rPr lang="en-US" sz="3200" b="1" spc="-100" dirty="0" smtClean="0"/>
              <a:t>produce and deliver electricity </a:t>
            </a:r>
            <a:r>
              <a:rPr lang="en-US" sz="3200" spc="-100" dirty="0" smtClean="0"/>
              <a:t>as </a:t>
            </a:r>
            <a:br>
              <a:rPr lang="en-US" sz="3200" spc="-100" dirty="0" smtClean="0"/>
            </a:br>
            <a:r>
              <a:rPr lang="en-US" sz="3200" spc="-100" dirty="0" smtClean="0"/>
              <a:t>reliably, economically, and environmentally</a:t>
            </a:r>
            <a:br>
              <a:rPr lang="en-US" sz="3200" spc="-100" dirty="0" smtClean="0"/>
            </a:br>
            <a:r>
              <a:rPr lang="en-US" sz="3200" spc="-100" dirty="0" smtClean="0"/>
              <a:t>responsibly as possible to the balanced benefit</a:t>
            </a:r>
            <a:br>
              <a:rPr lang="en-US" sz="3200" spc="-100" dirty="0" smtClean="0"/>
            </a:br>
            <a:r>
              <a:rPr lang="en-US" sz="3200" spc="-100" dirty="0" smtClean="0"/>
              <a:t>of customers, shareholders, and employees </a:t>
            </a:r>
            <a:br>
              <a:rPr lang="en-US" sz="3200" spc="-100" dirty="0" smtClean="0"/>
            </a:br>
            <a:r>
              <a:rPr lang="en-US" sz="3200" spc="-100" dirty="0" smtClean="0"/>
              <a:t>and to </a:t>
            </a:r>
            <a:r>
              <a:rPr lang="en-US" sz="3200" b="1" spc="-100" dirty="0" smtClean="0"/>
              <a:t>improve the quality of life </a:t>
            </a:r>
            <a:r>
              <a:rPr lang="en-US" sz="3200" spc="-100" dirty="0" smtClean="0"/>
              <a:t/>
            </a:r>
            <a:br>
              <a:rPr lang="en-US" sz="3200" spc="-100" dirty="0" smtClean="0"/>
            </a:br>
            <a:r>
              <a:rPr lang="en-US" sz="3200" spc="-100" dirty="0" smtClean="0"/>
              <a:t>in the areas in which we do business.</a:t>
            </a:r>
            <a:endParaRPr lang="en-US" sz="3200" spc="-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12" y="1124142"/>
            <a:ext cx="2642388" cy="10602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5488" y="2775283"/>
            <a:ext cx="11247120" cy="382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Growth and success—for our company and the rural communities we serve.</a:t>
            </a:r>
            <a:r>
              <a:rPr lang="en-US" sz="3200" dirty="0"/>
              <a:t> We collaborate and prosper through responsible, resourceful action. We balance community, economic, and environmental commitments. </a:t>
            </a:r>
            <a:r>
              <a:rPr lang="en-US" sz="3200" b="1" dirty="0"/>
              <a:t>Always.</a:t>
            </a:r>
            <a:endParaRPr lang="en-US" sz="3200" b="1" spc="-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12" y="1124142"/>
            <a:ext cx="2642388" cy="10602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4916907" y="2472104"/>
            <a:ext cx="2894943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>
                <a:solidFill>
                  <a:schemeClr val="accent4"/>
                </a:solidFill>
              </a:defRPr>
            </a:pPr>
            <a:r>
              <a:rPr kern="0" dirty="0">
                <a:solidFill>
                  <a:schemeClr val="accent4"/>
                </a:solidFill>
              </a:rPr>
              <a:t>INTEGRITY</a:t>
            </a:r>
            <a:br>
              <a:rPr kern="0" dirty="0">
                <a:solidFill>
                  <a:schemeClr val="accent4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conduct business responsibly and honestly.</a:t>
            </a:r>
          </a:p>
          <a:p>
            <a:pPr>
              <a:spcBef>
                <a:spcPts val="900"/>
              </a:spcBef>
              <a:defRPr>
                <a:solidFill>
                  <a:schemeClr val="accent3"/>
                </a:solidFill>
              </a:defRPr>
            </a:pPr>
            <a:r>
              <a:rPr kern="0" dirty="0">
                <a:solidFill>
                  <a:schemeClr val="accent3"/>
                </a:solidFill>
              </a:rPr>
              <a:t>SAFETY</a:t>
            </a:r>
            <a:br>
              <a:rPr kern="0" dirty="0">
                <a:solidFill>
                  <a:schemeClr val="accent3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provide safe workplaces and require safe work practices.</a:t>
            </a:r>
          </a:p>
          <a:p>
            <a:pPr>
              <a:spcBef>
                <a:spcPts val="900"/>
              </a:spcBef>
              <a:defRPr>
                <a:solidFill>
                  <a:schemeClr val="accent1"/>
                </a:solidFill>
              </a:defRPr>
            </a:pPr>
            <a:r>
              <a:rPr kern="0" dirty="0">
                <a:solidFill>
                  <a:schemeClr val="accent1"/>
                </a:solidFill>
              </a:rPr>
              <a:t>CUSTOMER FOCUS</a:t>
            </a:r>
            <a:br>
              <a:rPr kern="0" dirty="0">
                <a:solidFill>
                  <a:schemeClr val="accent1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provide reliable electricity and timely, courteous customer service.</a:t>
            </a:r>
          </a:p>
        </p:txBody>
      </p:sp>
      <p:sp>
        <p:nvSpPr>
          <p:cNvPr id="149" name="Shape 149"/>
          <p:cNvSpPr/>
          <p:nvPr/>
        </p:nvSpPr>
        <p:spPr>
          <a:xfrm>
            <a:off x="7888046" y="2472104"/>
            <a:ext cx="2627554" cy="2362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>
                <a:solidFill>
                  <a:schemeClr val="accent6"/>
                </a:solidFill>
              </a:defRPr>
            </a:pPr>
            <a:r>
              <a:rPr kern="0" dirty="0">
                <a:solidFill>
                  <a:schemeClr val="accent6"/>
                </a:solidFill>
              </a:rPr>
              <a:t>COMMUNITY</a:t>
            </a:r>
            <a:br>
              <a:rPr kern="0" dirty="0">
                <a:solidFill>
                  <a:schemeClr val="accent6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care about the people and places we serve and improve the quality of life in the areas </a:t>
            </a:r>
            <a:br>
              <a:rPr sz="1300" kern="0" dirty="0">
                <a:solidFill>
                  <a:srgbClr val="000000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in which we do business.</a:t>
            </a:r>
          </a:p>
          <a:p>
            <a:pPr>
              <a:spcBef>
                <a:spcPts val="900"/>
              </a:spcBef>
              <a:defRPr>
                <a:solidFill>
                  <a:schemeClr val="accent5"/>
                </a:solidFill>
              </a:defRPr>
            </a:pPr>
            <a:r>
              <a:rPr kern="0" dirty="0">
                <a:solidFill>
                  <a:schemeClr val="accent5"/>
                </a:solidFill>
              </a:rPr>
              <a:t>RESOURCEFULNESS</a:t>
            </a:r>
            <a:br>
              <a:rPr kern="0" dirty="0">
                <a:solidFill>
                  <a:schemeClr val="accent5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draw on the ingenuity and expertise of various resources </a:t>
            </a:r>
            <a:br>
              <a:rPr sz="1300" kern="0" dirty="0">
                <a:solidFill>
                  <a:srgbClr val="000000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to create strategic, balanced, practical plans.</a:t>
            </a:r>
          </a:p>
        </p:txBody>
      </p:sp>
      <p:sp>
        <p:nvSpPr>
          <p:cNvPr id="150" name="Shape 150"/>
          <p:cNvSpPr/>
          <p:nvPr/>
        </p:nvSpPr>
        <p:spPr>
          <a:xfrm>
            <a:off x="1866900" y="2328727"/>
            <a:ext cx="1448992" cy="147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2" extrusionOk="0">
                <a:moveTo>
                  <a:pt x="6881" y="14552"/>
                </a:moveTo>
                <a:cubicBezTo>
                  <a:pt x="18159" y="14552"/>
                  <a:pt x="18159" y="14552"/>
                  <a:pt x="18159" y="14552"/>
                </a:cubicBezTo>
                <a:cubicBezTo>
                  <a:pt x="21600" y="4484"/>
                  <a:pt x="21600" y="4484"/>
                  <a:pt x="21600" y="4484"/>
                </a:cubicBezTo>
                <a:cubicBezTo>
                  <a:pt x="21600" y="4484"/>
                  <a:pt x="20453" y="2105"/>
                  <a:pt x="18159" y="823"/>
                </a:cubicBezTo>
                <a:cubicBezTo>
                  <a:pt x="15483" y="-458"/>
                  <a:pt x="13189" y="91"/>
                  <a:pt x="12998" y="274"/>
                </a:cubicBezTo>
                <a:cubicBezTo>
                  <a:pt x="5352" y="3386"/>
                  <a:pt x="0" y="10708"/>
                  <a:pt x="0" y="19128"/>
                </a:cubicBezTo>
                <a:cubicBezTo>
                  <a:pt x="0" y="19861"/>
                  <a:pt x="0" y="20410"/>
                  <a:pt x="0" y="21142"/>
                </a:cubicBezTo>
                <a:cubicBezTo>
                  <a:pt x="0" y="20776"/>
                  <a:pt x="191" y="18579"/>
                  <a:pt x="2294" y="16749"/>
                </a:cubicBezTo>
                <a:cubicBezTo>
                  <a:pt x="4205" y="14918"/>
                  <a:pt x="6881" y="14552"/>
                  <a:pt x="6881" y="1455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2739628" y="2219326"/>
            <a:ext cx="1735730" cy="1127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9" h="21600" extrusionOk="0">
                <a:moveTo>
                  <a:pt x="4257" y="3191"/>
                </a:moveTo>
                <a:cubicBezTo>
                  <a:pt x="6149" y="4909"/>
                  <a:pt x="7095" y="8100"/>
                  <a:pt x="7095" y="8100"/>
                </a:cubicBezTo>
                <a:cubicBezTo>
                  <a:pt x="9933" y="21600"/>
                  <a:pt x="9933" y="21600"/>
                  <a:pt x="9933" y="21600"/>
                </a:cubicBezTo>
                <a:cubicBezTo>
                  <a:pt x="19235" y="21600"/>
                  <a:pt x="19235" y="21600"/>
                  <a:pt x="19235" y="21600"/>
                </a:cubicBezTo>
                <a:cubicBezTo>
                  <a:pt x="19235" y="21600"/>
                  <a:pt x="20969" y="19391"/>
                  <a:pt x="21285" y="15955"/>
                </a:cubicBezTo>
                <a:cubicBezTo>
                  <a:pt x="21600" y="12273"/>
                  <a:pt x="20654" y="10064"/>
                  <a:pt x="20496" y="9573"/>
                </a:cubicBezTo>
                <a:cubicBezTo>
                  <a:pt x="17343" y="3682"/>
                  <a:pt x="12455" y="0"/>
                  <a:pt x="7095" y="0"/>
                </a:cubicBezTo>
                <a:cubicBezTo>
                  <a:pt x="4572" y="0"/>
                  <a:pt x="2207" y="982"/>
                  <a:pt x="0" y="2455"/>
                </a:cubicBezTo>
                <a:cubicBezTo>
                  <a:pt x="158" y="2209"/>
                  <a:pt x="2050" y="1473"/>
                  <a:pt x="4257" y="3191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2698941" y="4064794"/>
            <a:ext cx="1861154" cy="106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2" h="21600" extrusionOk="0">
                <a:moveTo>
                  <a:pt x="17825" y="10410"/>
                </a:moveTo>
                <a:cubicBezTo>
                  <a:pt x="15782" y="10930"/>
                  <a:pt x="14031" y="9108"/>
                  <a:pt x="14031" y="9108"/>
                </a:cubicBezTo>
                <a:cubicBezTo>
                  <a:pt x="7025" y="0"/>
                  <a:pt x="7025" y="0"/>
                  <a:pt x="7025" y="0"/>
                </a:cubicBezTo>
                <a:cubicBezTo>
                  <a:pt x="166" y="9108"/>
                  <a:pt x="166" y="9108"/>
                  <a:pt x="166" y="9108"/>
                </a:cubicBezTo>
                <a:cubicBezTo>
                  <a:pt x="166" y="9108"/>
                  <a:pt x="-418" y="12752"/>
                  <a:pt x="604" y="15875"/>
                </a:cubicBezTo>
                <a:cubicBezTo>
                  <a:pt x="1625" y="19518"/>
                  <a:pt x="3231" y="20559"/>
                  <a:pt x="3377" y="20819"/>
                </a:cubicBezTo>
                <a:cubicBezTo>
                  <a:pt x="4544" y="21340"/>
                  <a:pt x="5712" y="21600"/>
                  <a:pt x="7025" y="21600"/>
                </a:cubicBezTo>
                <a:cubicBezTo>
                  <a:pt x="13009" y="21600"/>
                  <a:pt x="18263" y="15614"/>
                  <a:pt x="21182" y="7027"/>
                </a:cubicBezTo>
                <a:cubicBezTo>
                  <a:pt x="21036" y="7547"/>
                  <a:pt x="20014" y="9889"/>
                  <a:pt x="17825" y="1041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3688556" y="2719386"/>
            <a:ext cx="1076326" cy="1861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9" extrusionOk="0">
                <a:moveTo>
                  <a:pt x="14400" y="0"/>
                </a:moveTo>
                <a:cubicBezTo>
                  <a:pt x="14657" y="294"/>
                  <a:pt x="16200" y="1616"/>
                  <a:pt x="15686" y="3820"/>
                </a:cubicBezTo>
                <a:cubicBezTo>
                  <a:pt x="15171" y="5878"/>
                  <a:pt x="12343" y="7200"/>
                  <a:pt x="12343" y="7200"/>
                </a:cubicBezTo>
                <a:cubicBezTo>
                  <a:pt x="0" y="12343"/>
                  <a:pt x="0" y="12343"/>
                  <a:pt x="0" y="12343"/>
                </a:cubicBezTo>
                <a:cubicBezTo>
                  <a:pt x="4886" y="20571"/>
                  <a:pt x="4886" y="20571"/>
                  <a:pt x="4886" y="20571"/>
                </a:cubicBezTo>
                <a:cubicBezTo>
                  <a:pt x="4886" y="20571"/>
                  <a:pt x="7971" y="21600"/>
                  <a:pt x="11571" y="21306"/>
                </a:cubicBezTo>
                <a:cubicBezTo>
                  <a:pt x="15429" y="21012"/>
                  <a:pt x="17229" y="19690"/>
                  <a:pt x="17486" y="19396"/>
                </a:cubicBezTo>
                <a:cubicBezTo>
                  <a:pt x="20057" y="16898"/>
                  <a:pt x="21600" y="14106"/>
                  <a:pt x="21600" y="10873"/>
                </a:cubicBezTo>
                <a:cubicBezTo>
                  <a:pt x="21600" y="6759"/>
                  <a:pt x="19029" y="2939"/>
                  <a:pt x="14400" y="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866901" y="3346849"/>
            <a:ext cx="1128713" cy="1741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36" y="18582"/>
                </a:moveTo>
                <a:cubicBezTo>
                  <a:pt x="15218" y="16676"/>
                  <a:pt x="16200" y="14453"/>
                  <a:pt x="16200" y="14453"/>
                </a:cubicBezTo>
                <a:cubicBezTo>
                  <a:pt x="20618" y="5559"/>
                  <a:pt x="20618" y="5559"/>
                  <a:pt x="20618" y="5559"/>
                </a:cubicBezTo>
                <a:cubicBezTo>
                  <a:pt x="8836" y="0"/>
                  <a:pt x="8836" y="0"/>
                  <a:pt x="8836" y="0"/>
                </a:cubicBezTo>
                <a:cubicBezTo>
                  <a:pt x="8836" y="0"/>
                  <a:pt x="5400" y="318"/>
                  <a:pt x="2945" y="1906"/>
                </a:cubicBezTo>
                <a:cubicBezTo>
                  <a:pt x="245" y="3494"/>
                  <a:pt x="0" y="5400"/>
                  <a:pt x="0" y="5718"/>
                </a:cubicBezTo>
                <a:cubicBezTo>
                  <a:pt x="1227" y="13500"/>
                  <a:pt x="10064" y="19853"/>
                  <a:pt x="21600" y="21600"/>
                </a:cubicBezTo>
                <a:cubicBezTo>
                  <a:pt x="21355" y="21441"/>
                  <a:pt x="18655" y="20806"/>
                  <a:pt x="16936" y="185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406503" y="2719389"/>
            <a:ext cx="63105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8640" y="7200"/>
                  <a:pt x="17280" y="144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12960" y="14400"/>
                  <a:pt x="8640" y="7200"/>
                  <a:pt x="0" y="0"/>
                </a:cubicBezTo>
              </a:path>
            </a:pathLst>
          </a:custGeom>
          <a:solidFill>
            <a:srgbClr val="A7A5A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06503" y="2719389"/>
            <a:ext cx="38101" cy="64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4320"/>
                  <a:pt x="14400" y="12960"/>
                  <a:pt x="21600" y="21600"/>
                </a:cubicBezTo>
                <a:cubicBezTo>
                  <a:pt x="14400" y="12960"/>
                  <a:pt x="7200" y="4320"/>
                  <a:pt x="0" y="0"/>
                </a:cubicBezTo>
              </a:path>
            </a:pathLst>
          </a:custGeom>
          <a:solidFill>
            <a:srgbClr val="A7502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4469607" y="2911079"/>
            <a:ext cx="1271" cy="13098"/>
          </a:xfrm>
          <a:prstGeom prst="ellipse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4469607" y="2924175"/>
            <a:ext cx="13098" cy="128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1944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944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0"/>
                </a:moveTo>
                <a:cubicBezTo>
                  <a:pt x="21600" y="6480"/>
                  <a:pt x="21600" y="10800"/>
                  <a:pt x="0" y="17280"/>
                </a:cubicBezTo>
                <a:cubicBezTo>
                  <a:pt x="0" y="12960"/>
                  <a:pt x="21600" y="10800"/>
                  <a:pt x="21600" y="6480"/>
                </a:cubicBezTo>
                <a:cubicBezTo>
                  <a:pt x="21600" y="4320"/>
                  <a:pt x="21600" y="2160"/>
                  <a:pt x="0" y="0"/>
                </a:cubicBezTo>
              </a:path>
            </a:pathLst>
          </a:custGeom>
          <a:solidFill>
            <a:srgbClr val="A7502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302919" y="3052763"/>
            <a:ext cx="166689" cy="294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18277" y="13148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18277" y="13148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</a:path>
            </a:pathLst>
          </a:custGeom>
          <a:solidFill>
            <a:srgbClr val="A7502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4393407" y="4410075"/>
            <a:ext cx="166689" cy="128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2160"/>
                  <a:pt x="13292" y="1512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3292" y="15120"/>
                  <a:pt x="21600" y="216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19938" y="6480"/>
                  <a:pt x="18277" y="10800"/>
                  <a:pt x="14954" y="15120"/>
                </a:cubicBezTo>
                <a:cubicBezTo>
                  <a:pt x="14954" y="15120"/>
                  <a:pt x="14954" y="15120"/>
                  <a:pt x="14954" y="15120"/>
                </a:cubicBezTo>
                <a:cubicBezTo>
                  <a:pt x="18277" y="10800"/>
                  <a:pt x="19938" y="4320"/>
                  <a:pt x="21600" y="0"/>
                </a:cubicBezTo>
              </a:path>
            </a:pathLst>
          </a:custGeom>
          <a:solidFill>
            <a:srgbClr val="A7A5A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3931444" y="4410075"/>
            <a:ext cx="628651" cy="166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21600"/>
                </a:moveTo>
                <a:cubicBezTo>
                  <a:pt x="9257" y="21600"/>
                  <a:pt x="9257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moveTo>
                  <a:pt x="11461" y="21600"/>
                </a:moveTo>
                <a:cubicBezTo>
                  <a:pt x="11461" y="21600"/>
                  <a:pt x="11461" y="21600"/>
                  <a:pt x="11461" y="21600"/>
                </a:cubicBezTo>
                <a:cubicBezTo>
                  <a:pt x="10580" y="21600"/>
                  <a:pt x="9698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698" y="21600"/>
                  <a:pt x="10580" y="21600"/>
                  <a:pt x="11461" y="21600"/>
                </a:cubicBezTo>
                <a:cubicBezTo>
                  <a:pt x="11461" y="21600"/>
                  <a:pt x="11461" y="21600"/>
                  <a:pt x="11461" y="21600"/>
                </a:cubicBezTo>
                <a:cubicBezTo>
                  <a:pt x="11461" y="21600"/>
                  <a:pt x="11461" y="21600"/>
                  <a:pt x="11461" y="21600"/>
                </a:cubicBezTo>
                <a:moveTo>
                  <a:pt x="15869" y="16615"/>
                </a:moveTo>
                <a:cubicBezTo>
                  <a:pt x="15869" y="16615"/>
                  <a:pt x="15869" y="16615"/>
                  <a:pt x="15869" y="16615"/>
                </a:cubicBezTo>
                <a:cubicBezTo>
                  <a:pt x="15869" y="16615"/>
                  <a:pt x="15869" y="16615"/>
                  <a:pt x="15869" y="16615"/>
                </a:cubicBezTo>
                <a:moveTo>
                  <a:pt x="15869" y="16615"/>
                </a:moveTo>
                <a:cubicBezTo>
                  <a:pt x="15869" y="16615"/>
                  <a:pt x="15869" y="16615"/>
                  <a:pt x="15869" y="16615"/>
                </a:cubicBezTo>
                <a:cubicBezTo>
                  <a:pt x="15869" y="16615"/>
                  <a:pt x="15869" y="16615"/>
                  <a:pt x="15869" y="16615"/>
                </a:cubicBezTo>
                <a:moveTo>
                  <a:pt x="15869" y="16615"/>
                </a:moveTo>
                <a:cubicBezTo>
                  <a:pt x="15869" y="16615"/>
                  <a:pt x="15869" y="16615"/>
                  <a:pt x="15869" y="16615"/>
                </a:cubicBezTo>
                <a:cubicBezTo>
                  <a:pt x="15869" y="16615"/>
                  <a:pt x="15869" y="16615"/>
                  <a:pt x="15869" y="16615"/>
                </a:cubicBezTo>
                <a:moveTo>
                  <a:pt x="15869" y="16615"/>
                </a:moveTo>
                <a:cubicBezTo>
                  <a:pt x="15869" y="16615"/>
                  <a:pt x="15869" y="16615"/>
                  <a:pt x="15869" y="16615"/>
                </a:cubicBezTo>
                <a:cubicBezTo>
                  <a:pt x="15869" y="16615"/>
                  <a:pt x="15869" y="16615"/>
                  <a:pt x="15869" y="16615"/>
                </a:cubicBezTo>
                <a:moveTo>
                  <a:pt x="0" y="13292"/>
                </a:moveTo>
                <a:cubicBezTo>
                  <a:pt x="0" y="13292"/>
                  <a:pt x="0" y="13292"/>
                  <a:pt x="0" y="13292"/>
                </a:cubicBezTo>
                <a:cubicBezTo>
                  <a:pt x="0" y="13292"/>
                  <a:pt x="0" y="13292"/>
                  <a:pt x="0" y="13292"/>
                </a:cubicBezTo>
                <a:cubicBezTo>
                  <a:pt x="0" y="13292"/>
                  <a:pt x="0" y="13292"/>
                  <a:pt x="0" y="13292"/>
                </a:cubicBezTo>
                <a:cubicBezTo>
                  <a:pt x="0" y="13292"/>
                  <a:pt x="0" y="13292"/>
                  <a:pt x="0" y="13292"/>
                </a:cubicBezTo>
                <a:moveTo>
                  <a:pt x="21600" y="0"/>
                </a:moveTo>
                <a:cubicBezTo>
                  <a:pt x="21600" y="1662"/>
                  <a:pt x="20718" y="4985"/>
                  <a:pt x="18955" y="9969"/>
                </a:cubicBezTo>
                <a:cubicBezTo>
                  <a:pt x="18073" y="11631"/>
                  <a:pt x="17192" y="14954"/>
                  <a:pt x="15869" y="16615"/>
                </a:cubicBezTo>
                <a:cubicBezTo>
                  <a:pt x="19396" y="11631"/>
                  <a:pt x="21600" y="1662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</a:path>
            </a:pathLst>
          </a:custGeom>
          <a:solidFill>
            <a:srgbClr val="4D44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700338" y="4614862"/>
            <a:ext cx="295277" cy="473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919"/>
                  <a:pt x="939" y="7005"/>
                  <a:pt x="3757" y="10508"/>
                </a:cubicBezTo>
                <a:cubicBezTo>
                  <a:pt x="10330" y="18681"/>
                  <a:pt x="20661" y="21016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8783" y="21016"/>
                  <a:pt x="15026" y="19265"/>
                </a:cubicBezTo>
                <a:cubicBezTo>
                  <a:pt x="11270" y="17514"/>
                  <a:pt x="6574" y="15178"/>
                  <a:pt x="3757" y="10508"/>
                </a:cubicBezTo>
                <a:cubicBezTo>
                  <a:pt x="939" y="7005"/>
                  <a:pt x="0" y="2919"/>
                  <a:pt x="0" y="0"/>
                </a:cubicBezTo>
              </a:path>
            </a:pathLst>
          </a:custGeom>
          <a:solidFill>
            <a:srgbClr val="8A816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906189" y="3500438"/>
            <a:ext cx="115492" cy="166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2400" y="19938"/>
                </a:moveTo>
                <a:cubicBezTo>
                  <a:pt x="2400" y="19938"/>
                  <a:pt x="2400" y="19938"/>
                  <a:pt x="0" y="19938"/>
                </a:cubicBezTo>
                <a:cubicBezTo>
                  <a:pt x="2400" y="19938"/>
                  <a:pt x="2400" y="19938"/>
                  <a:pt x="2400" y="19938"/>
                </a:cubicBezTo>
                <a:moveTo>
                  <a:pt x="2400" y="19938"/>
                </a:moveTo>
                <a:cubicBezTo>
                  <a:pt x="2400" y="19938"/>
                  <a:pt x="2400" y="19938"/>
                  <a:pt x="2400" y="19938"/>
                </a:cubicBezTo>
                <a:cubicBezTo>
                  <a:pt x="2400" y="19938"/>
                  <a:pt x="2400" y="19938"/>
                  <a:pt x="2400" y="19938"/>
                </a:cubicBezTo>
                <a:moveTo>
                  <a:pt x="2400" y="19938"/>
                </a:moveTo>
                <a:cubicBezTo>
                  <a:pt x="2400" y="19938"/>
                  <a:pt x="2400" y="19938"/>
                  <a:pt x="2400" y="19938"/>
                </a:cubicBezTo>
                <a:cubicBezTo>
                  <a:pt x="2400" y="19938"/>
                  <a:pt x="2400" y="19938"/>
                  <a:pt x="2400" y="19938"/>
                </a:cubicBezTo>
                <a:moveTo>
                  <a:pt x="2400" y="18277"/>
                </a:moveTo>
                <a:cubicBezTo>
                  <a:pt x="2400" y="18277"/>
                  <a:pt x="2400" y="18277"/>
                  <a:pt x="2400" y="18277"/>
                </a:cubicBezTo>
                <a:cubicBezTo>
                  <a:pt x="2400" y="18277"/>
                  <a:pt x="2400" y="18277"/>
                  <a:pt x="2400" y="18277"/>
                </a:cubicBezTo>
                <a:moveTo>
                  <a:pt x="2400" y="18277"/>
                </a:moveTo>
                <a:cubicBezTo>
                  <a:pt x="2400" y="18277"/>
                  <a:pt x="2400" y="18277"/>
                  <a:pt x="2400" y="18277"/>
                </a:cubicBezTo>
                <a:cubicBezTo>
                  <a:pt x="2400" y="18277"/>
                  <a:pt x="2400" y="18277"/>
                  <a:pt x="2400" y="18277"/>
                </a:cubicBezTo>
                <a:moveTo>
                  <a:pt x="2400" y="18277"/>
                </a:moveTo>
                <a:cubicBezTo>
                  <a:pt x="2400" y="18277"/>
                  <a:pt x="2400" y="18277"/>
                  <a:pt x="2400" y="18277"/>
                </a:cubicBezTo>
                <a:cubicBezTo>
                  <a:pt x="2400" y="18277"/>
                  <a:pt x="2400" y="18277"/>
                  <a:pt x="2400" y="18277"/>
                </a:cubicBezTo>
                <a:moveTo>
                  <a:pt x="2400" y="18277"/>
                </a:moveTo>
                <a:cubicBezTo>
                  <a:pt x="2400" y="18277"/>
                  <a:pt x="2400" y="18277"/>
                  <a:pt x="2400" y="18277"/>
                </a:cubicBezTo>
                <a:cubicBezTo>
                  <a:pt x="2400" y="18277"/>
                  <a:pt x="2400" y="18277"/>
                  <a:pt x="2400" y="18277"/>
                </a:cubicBezTo>
                <a:moveTo>
                  <a:pt x="19200" y="1662"/>
                </a:moveTo>
                <a:cubicBezTo>
                  <a:pt x="12000" y="6646"/>
                  <a:pt x="4800" y="13292"/>
                  <a:pt x="2400" y="18277"/>
                </a:cubicBezTo>
                <a:cubicBezTo>
                  <a:pt x="4800" y="13292"/>
                  <a:pt x="12000" y="6646"/>
                  <a:pt x="19200" y="1662"/>
                </a:cubicBezTo>
                <a:moveTo>
                  <a:pt x="19200" y="1662"/>
                </a:moveTo>
                <a:cubicBezTo>
                  <a:pt x="19200" y="1662"/>
                  <a:pt x="19200" y="1662"/>
                  <a:pt x="19200" y="1662"/>
                </a:cubicBezTo>
                <a:cubicBezTo>
                  <a:pt x="19200" y="1662"/>
                  <a:pt x="19200" y="1662"/>
                  <a:pt x="19200" y="1662"/>
                </a:cubicBezTo>
                <a:moveTo>
                  <a:pt x="19200" y="0"/>
                </a:moveTo>
                <a:cubicBezTo>
                  <a:pt x="19200" y="0"/>
                  <a:pt x="19200" y="0"/>
                  <a:pt x="19200" y="1662"/>
                </a:cubicBezTo>
                <a:cubicBezTo>
                  <a:pt x="19200" y="0"/>
                  <a:pt x="19200" y="0"/>
                  <a:pt x="19200" y="0"/>
                </a:cubicBezTo>
                <a:moveTo>
                  <a:pt x="19200" y="0"/>
                </a:moveTo>
                <a:cubicBezTo>
                  <a:pt x="19200" y="0"/>
                  <a:pt x="19200" y="0"/>
                  <a:pt x="19200" y="0"/>
                </a:cubicBezTo>
                <a:cubicBezTo>
                  <a:pt x="19200" y="0"/>
                  <a:pt x="19200" y="0"/>
                  <a:pt x="19200" y="0"/>
                </a:cubicBezTo>
                <a:moveTo>
                  <a:pt x="19200" y="0"/>
                </a:moveTo>
                <a:cubicBezTo>
                  <a:pt x="19200" y="0"/>
                  <a:pt x="19200" y="0"/>
                  <a:pt x="19200" y="0"/>
                </a:cubicBezTo>
                <a:cubicBezTo>
                  <a:pt x="19200" y="0"/>
                  <a:pt x="19200" y="0"/>
                  <a:pt x="19200" y="0"/>
                </a:cubicBezTo>
                <a:moveTo>
                  <a:pt x="19200" y="0"/>
                </a:moveTo>
                <a:cubicBezTo>
                  <a:pt x="19200" y="0"/>
                  <a:pt x="19200" y="0"/>
                  <a:pt x="19200" y="0"/>
                </a:cubicBezTo>
                <a:cubicBezTo>
                  <a:pt x="19200" y="0"/>
                  <a:pt x="19200" y="0"/>
                  <a:pt x="19200" y="0"/>
                </a:cubicBezTo>
                <a:moveTo>
                  <a:pt x="21600" y="0"/>
                </a:moveTo>
                <a:cubicBezTo>
                  <a:pt x="19200" y="0"/>
                  <a:pt x="19200" y="0"/>
                  <a:pt x="19200" y="0"/>
                </a:cubicBezTo>
                <a:cubicBezTo>
                  <a:pt x="19200" y="0"/>
                  <a:pt x="192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</a:path>
            </a:pathLst>
          </a:custGeom>
          <a:solidFill>
            <a:srgbClr val="A7A08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3983434" y="3793219"/>
            <a:ext cx="538668" cy="34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68" y="7426"/>
                </a:moveTo>
                <a:lnTo>
                  <a:pt x="17236" y="7456"/>
                </a:lnTo>
                <a:lnTo>
                  <a:pt x="17197" y="7557"/>
                </a:lnTo>
                <a:lnTo>
                  <a:pt x="17151" y="7688"/>
                </a:lnTo>
                <a:lnTo>
                  <a:pt x="17092" y="7880"/>
                </a:lnTo>
                <a:lnTo>
                  <a:pt x="17027" y="8113"/>
                </a:lnTo>
                <a:lnTo>
                  <a:pt x="16943" y="8466"/>
                </a:lnTo>
                <a:lnTo>
                  <a:pt x="16877" y="8850"/>
                </a:lnTo>
                <a:lnTo>
                  <a:pt x="16819" y="9264"/>
                </a:lnTo>
                <a:lnTo>
                  <a:pt x="16780" y="9729"/>
                </a:lnTo>
                <a:lnTo>
                  <a:pt x="16754" y="10204"/>
                </a:lnTo>
                <a:lnTo>
                  <a:pt x="16747" y="10709"/>
                </a:lnTo>
                <a:lnTo>
                  <a:pt x="16754" y="11224"/>
                </a:lnTo>
                <a:lnTo>
                  <a:pt x="16780" y="11699"/>
                </a:lnTo>
                <a:lnTo>
                  <a:pt x="16819" y="12154"/>
                </a:lnTo>
                <a:lnTo>
                  <a:pt x="16877" y="12578"/>
                </a:lnTo>
                <a:lnTo>
                  <a:pt x="16943" y="12972"/>
                </a:lnTo>
                <a:lnTo>
                  <a:pt x="17027" y="13316"/>
                </a:lnTo>
                <a:lnTo>
                  <a:pt x="17092" y="13548"/>
                </a:lnTo>
                <a:lnTo>
                  <a:pt x="17151" y="13730"/>
                </a:lnTo>
                <a:lnTo>
                  <a:pt x="17197" y="13881"/>
                </a:lnTo>
                <a:lnTo>
                  <a:pt x="17236" y="13972"/>
                </a:lnTo>
                <a:lnTo>
                  <a:pt x="17268" y="14003"/>
                </a:lnTo>
                <a:lnTo>
                  <a:pt x="17294" y="13972"/>
                </a:lnTo>
                <a:lnTo>
                  <a:pt x="17333" y="13881"/>
                </a:lnTo>
                <a:lnTo>
                  <a:pt x="17386" y="13730"/>
                </a:lnTo>
                <a:lnTo>
                  <a:pt x="17438" y="13548"/>
                </a:lnTo>
                <a:lnTo>
                  <a:pt x="17503" y="13316"/>
                </a:lnTo>
                <a:lnTo>
                  <a:pt x="17581" y="12972"/>
                </a:lnTo>
                <a:lnTo>
                  <a:pt x="17646" y="12578"/>
                </a:lnTo>
                <a:lnTo>
                  <a:pt x="17705" y="12154"/>
                </a:lnTo>
                <a:lnTo>
                  <a:pt x="17750" y="11699"/>
                </a:lnTo>
                <a:lnTo>
                  <a:pt x="17776" y="11224"/>
                </a:lnTo>
                <a:lnTo>
                  <a:pt x="17783" y="10709"/>
                </a:lnTo>
                <a:lnTo>
                  <a:pt x="17776" y="10204"/>
                </a:lnTo>
                <a:lnTo>
                  <a:pt x="17750" y="9729"/>
                </a:lnTo>
                <a:lnTo>
                  <a:pt x="17705" y="9264"/>
                </a:lnTo>
                <a:lnTo>
                  <a:pt x="17646" y="8850"/>
                </a:lnTo>
                <a:lnTo>
                  <a:pt x="17581" y="8466"/>
                </a:lnTo>
                <a:lnTo>
                  <a:pt x="17503" y="8113"/>
                </a:lnTo>
                <a:lnTo>
                  <a:pt x="17438" y="7880"/>
                </a:lnTo>
                <a:lnTo>
                  <a:pt x="17386" y="7688"/>
                </a:lnTo>
                <a:lnTo>
                  <a:pt x="17333" y="7557"/>
                </a:lnTo>
                <a:lnTo>
                  <a:pt x="17294" y="7456"/>
                </a:lnTo>
                <a:lnTo>
                  <a:pt x="17268" y="7426"/>
                </a:lnTo>
                <a:close/>
                <a:moveTo>
                  <a:pt x="9725" y="0"/>
                </a:moveTo>
                <a:lnTo>
                  <a:pt x="10168" y="10"/>
                </a:lnTo>
                <a:lnTo>
                  <a:pt x="10618" y="51"/>
                </a:lnTo>
                <a:lnTo>
                  <a:pt x="11061" y="121"/>
                </a:lnTo>
                <a:lnTo>
                  <a:pt x="11503" y="242"/>
                </a:lnTo>
                <a:lnTo>
                  <a:pt x="11940" y="374"/>
                </a:lnTo>
                <a:lnTo>
                  <a:pt x="12363" y="546"/>
                </a:lnTo>
                <a:lnTo>
                  <a:pt x="12793" y="738"/>
                </a:lnTo>
                <a:lnTo>
                  <a:pt x="13210" y="970"/>
                </a:lnTo>
                <a:lnTo>
                  <a:pt x="13621" y="1243"/>
                </a:lnTo>
                <a:lnTo>
                  <a:pt x="14018" y="1536"/>
                </a:lnTo>
                <a:lnTo>
                  <a:pt x="14415" y="1869"/>
                </a:lnTo>
                <a:lnTo>
                  <a:pt x="14786" y="2233"/>
                </a:lnTo>
                <a:lnTo>
                  <a:pt x="15158" y="2627"/>
                </a:lnTo>
                <a:lnTo>
                  <a:pt x="15510" y="3061"/>
                </a:lnTo>
                <a:lnTo>
                  <a:pt x="15855" y="3516"/>
                </a:lnTo>
                <a:lnTo>
                  <a:pt x="16174" y="4011"/>
                </a:lnTo>
                <a:lnTo>
                  <a:pt x="15894" y="4122"/>
                </a:lnTo>
                <a:lnTo>
                  <a:pt x="15620" y="4263"/>
                </a:lnTo>
                <a:lnTo>
                  <a:pt x="15347" y="4425"/>
                </a:lnTo>
                <a:lnTo>
                  <a:pt x="15080" y="4617"/>
                </a:lnTo>
                <a:lnTo>
                  <a:pt x="14826" y="4839"/>
                </a:lnTo>
                <a:lnTo>
                  <a:pt x="14578" y="5082"/>
                </a:lnTo>
                <a:lnTo>
                  <a:pt x="14344" y="5344"/>
                </a:lnTo>
                <a:lnTo>
                  <a:pt x="14122" y="5637"/>
                </a:lnTo>
                <a:lnTo>
                  <a:pt x="13907" y="5971"/>
                </a:lnTo>
                <a:lnTo>
                  <a:pt x="13718" y="6304"/>
                </a:lnTo>
                <a:lnTo>
                  <a:pt x="13549" y="6688"/>
                </a:lnTo>
                <a:lnTo>
                  <a:pt x="13393" y="7072"/>
                </a:lnTo>
                <a:lnTo>
                  <a:pt x="13256" y="7486"/>
                </a:lnTo>
                <a:lnTo>
                  <a:pt x="13152" y="7941"/>
                </a:lnTo>
                <a:lnTo>
                  <a:pt x="13067" y="8406"/>
                </a:lnTo>
                <a:lnTo>
                  <a:pt x="13015" y="8911"/>
                </a:lnTo>
                <a:lnTo>
                  <a:pt x="12989" y="9426"/>
                </a:lnTo>
                <a:lnTo>
                  <a:pt x="12989" y="9972"/>
                </a:lnTo>
                <a:lnTo>
                  <a:pt x="13021" y="10537"/>
                </a:lnTo>
                <a:lnTo>
                  <a:pt x="13093" y="11123"/>
                </a:lnTo>
                <a:lnTo>
                  <a:pt x="13210" y="11053"/>
                </a:lnTo>
                <a:lnTo>
                  <a:pt x="13204" y="10709"/>
                </a:lnTo>
                <a:lnTo>
                  <a:pt x="13223" y="10214"/>
                </a:lnTo>
                <a:lnTo>
                  <a:pt x="13282" y="9739"/>
                </a:lnTo>
                <a:lnTo>
                  <a:pt x="13386" y="9264"/>
                </a:lnTo>
                <a:lnTo>
                  <a:pt x="13516" y="8830"/>
                </a:lnTo>
                <a:lnTo>
                  <a:pt x="13679" y="8426"/>
                </a:lnTo>
                <a:lnTo>
                  <a:pt x="13875" y="8022"/>
                </a:lnTo>
                <a:lnTo>
                  <a:pt x="14109" y="7668"/>
                </a:lnTo>
                <a:lnTo>
                  <a:pt x="14357" y="7335"/>
                </a:lnTo>
                <a:lnTo>
                  <a:pt x="14630" y="7042"/>
                </a:lnTo>
                <a:lnTo>
                  <a:pt x="14936" y="6789"/>
                </a:lnTo>
                <a:lnTo>
                  <a:pt x="15255" y="6567"/>
                </a:lnTo>
                <a:lnTo>
                  <a:pt x="15601" y="6395"/>
                </a:lnTo>
                <a:lnTo>
                  <a:pt x="15952" y="6264"/>
                </a:lnTo>
                <a:lnTo>
                  <a:pt x="16324" y="6193"/>
                </a:lnTo>
                <a:lnTo>
                  <a:pt x="16702" y="6163"/>
                </a:lnTo>
                <a:lnTo>
                  <a:pt x="16877" y="6021"/>
                </a:lnTo>
                <a:lnTo>
                  <a:pt x="17066" y="5941"/>
                </a:lnTo>
                <a:lnTo>
                  <a:pt x="17268" y="5910"/>
                </a:lnTo>
                <a:lnTo>
                  <a:pt x="17464" y="5941"/>
                </a:lnTo>
                <a:lnTo>
                  <a:pt x="17653" y="6031"/>
                </a:lnTo>
                <a:lnTo>
                  <a:pt x="17835" y="6163"/>
                </a:lnTo>
                <a:lnTo>
                  <a:pt x="17998" y="6355"/>
                </a:lnTo>
                <a:lnTo>
                  <a:pt x="18154" y="6607"/>
                </a:lnTo>
                <a:lnTo>
                  <a:pt x="18291" y="6890"/>
                </a:lnTo>
                <a:lnTo>
                  <a:pt x="18415" y="7224"/>
                </a:lnTo>
                <a:lnTo>
                  <a:pt x="18532" y="7597"/>
                </a:lnTo>
                <a:lnTo>
                  <a:pt x="18630" y="8022"/>
                </a:lnTo>
                <a:lnTo>
                  <a:pt x="18714" y="8497"/>
                </a:lnTo>
                <a:lnTo>
                  <a:pt x="18779" y="9002"/>
                </a:lnTo>
                <a:lnTo>
                  <a:pt x="18832" y="9557"/>
                </a:lnTo>
                <a:lnTo>
                  <a:pt x="18864" y="10113"/>
                </a:lnTo>
                <a:lnTo>
                  <a:pt x="18877" y="10709"/>
                </a:lnTo>
                <a:lnTo>
                  <a:pt x="18864" y="11305"/>
                </a:lnTo>
                <a:lnTo>
                  <a:pt x="18832" y="11871"/>
                </a:lnTo>
                <a:lnTo>
                  <a:pt x="18779" y="12416"/>
                </a:lnTo>
                <a:lnTo>
                  <a:pt x="18714" y="12922"/>
                </a:lnTo>
                <a:lnTo>
                  <a:pt x="18630" y="13396"/>
                </a:lnTo>
                <a:lnTo>
                  <a:pt x="18532" y="13821"/>
                </a:lnTo>
                <a:lnTo>
                  <a:pt x="18525" y="13861"/>
                </a:lnTo>
                <a:lnTo>
                  <a:pt x="18793" y="13356"/>
                </a:lnTo>
                <a:lnTo>
                  <a:pt x="19047" y="12821"/>
                </a:lnTo>
                <a:lnTo>
                  <a:pt x="19112" y="12639"/>
                </a:lnTo>
                <a:lnTo>
                  <a:pt x="19164" y="12477"/>
                </a:lnTo>
                <a:lnTo>
                  <a:pt x="19190" y="12336"/>
                </a:lnTo>
                <a:lnTo>
                  <a:pt x="19196" y="12194"/>
                </a:lnTo>
                <a:lnTo>
                  <a:pt x="19190" y="12083"/>
                </a:lnTo>
                <a:lnTo>
                  <a:pt x="19177" y="11962"/>
                </a:lnTo>
                <a:lnTo>
                  <a:pt x="19151" y="11871"/>
                </a:lnTo>
                <a:lnTo>
                  <a:pt x="19496" y="12174"/>
                </a:lnTo>
                <a:lnTo>
                  <a:pt x="19848" y="12507"/>
                </a:lnTo>
                <a:lnTo>
                  <a:pt x="20206" y="12851"/>
                </a:lnTo>
                <a:lnTo>
                  <a:pt x="20545" y="13204"/>
                </a:lnTo>
                <a:lnTo>
                  <a:pt x="20864" y="13548"/>
                </a:lnTo>
                <a:lnTo>
                  <a:pt x="21040" y="13740"/>
                </a:lnTo>
                <a:lnTo>
                  <a:pt x="21183" y="13932"/>
                </a:lnTo>
                <a:lnTo>
                  <a:pt x="21307" y="14104"/>
                </a:lnTo>
                <a:lnTo>
                  <a:pt x="21418" y="14275"/>
                </a:lnTo>
                <a:lnTo>
                  <a:pt x="21502" y="14447"/>
                </a:lnTo>
                <a:lnTo>
                  <a:pt x="21554" y="14619"/>
                </a:lnTo>
                <a:lnTo>
                  <a:pt x="21593" y="14821"/>
                </a:lnTo>
                <a:lnTo>
                  <a:pt x="21600" y="15013"/>
                </a:lnTo>
                <a:lnTo>
                  <a:pt x="21587" y="15225"/>
                </a:lnTo>
                <a:lnTo>
                  <a:pt x="21554" y="15447"/>
                </a:lnTo>
                <a:lnTo>
                  <a:pt x="21496" y="15710"/>
                </a:lnTo>
                <a:lnTo>
                  <a:pt x="21411" y="15983"/>
                </a:lnTo>
                <a:lnTo>
                  <a:pt x="21300" y="16286"/>
                </a:lnTo>
                <a:lnTo>
                  <a:pt x="21170" y="16629"/>
                </a:lnTo>
                <a:lnTo>
                  <a:pt x="21020" y="17003"/>
                </a:lnTo>
                <a:lnTo>
                  <a:pt x="20786" y="17529"/>
                </a:lnTo>
                <a:lnTo>
                  <a:pt x="20525" y="18024"/>
                </a:lnTo>
                <a:lnTo>
                  <a:pt x="20252" y="18509"/>
                </a:lnTo>
                <a:lnTo>
                  <a:pt x="19945" y="18973"/>
                </a:lnTo>
                <a:lnTo>
                  <a:pt x="19613" y="19428"/>
                </a:lnTo>
                <a:lnTo>
                  <a:pt x="19255" y="19842"/>
                </a:lnTo>
                <a:lnTo>
                  <a:pt x="18864" y="20256"/>
                </a:lnTo>
                <a:lnTo>
                  <a:pt x="18447" y="20640"/>
                </a:lnTo>
                <a:lnTo>
                  <a:pt x="17770" y="21166"/>
                </a:lnTo>
                <a:lnTo>
                  <a:pt x="17555" y="21297"/>
                </a:lnTo>
                <a:lnTo>
                  <a:pt x="17366" y="21398"/>
                </a:lnTo>
                <a:lnTo>
                  <a:pt x="17177" y="21479"/>
                </a:lnTo>
                <a:lnTo>
                  <a:pt x="16995" y="21529"/>
                </a:lnTo>
                <a:lnTo>
                  <a:pt x="16799" y="21570"/>
                </a:lnTo>
                <a:lnTo>
                  <a:pt x="16604" y="21590"/>
                </a:lnTo>
                <a:lnTo>
                  <a:pt x="16395" y="21600"/>
                </a:lnTo>
                <a:lnTo>
                  <a:pt x="16161" y="21600"/>
                </a:lnTo>
                <a:lnTo>
                  <a:pt x="15900" y="21590"/>
                </a:lnTo>
                <a:lnTo>
                  <a:pt x="15614" y="21570"/>
                </a:lnTo>
                <a:lnTo>
                  <a:pt x="14773" y="21509"/>
                </a:lnTo>
                <a:lnTo>
                  <a:pt x="13933" y="21428"/>
                </a:lnTo>
                <a:lnTo>
                  <a:pt x="13099" y="21327"/>
                </a:lnTo>
                <a:lnTo>
                  <a:pt x="12266" y="21206"/>
                </a:lnTo>
                <a:lnTo>
                  <a:pt x="11438" y="21054"/>
                </a:lnTo>
                <a:lnTo>
                  <a:pt x="10618" y="20903"/>
                </a:lnTo>
                <a:lnTo>
                  <a:pt x="9803" y="20721"/>
                </a:lnTo>
                <a:lnTo>
                  <a:pt x="8996" y="20519"/>
                </a:lnTo>
                <a:lnTo>
                  <a:pt x="8201" y="20297"/>
                </a:lnTo>
                <a:lnTo>
                  <a:pt x="7426" y="20044"/>
                </a:lnTo>
                <a:lnTo>
                  <a:pt x="6664" y="19781"/>
                </a:lnTo>
                <a:lnTo>
                  <a:pt x="5915" y="19488"/>
                </a:lnTo>
                <a:lnTo>
                  <a:pt x="5185" y="19165"/>
                </a:lnTo>
                <a:lnTo>
                  <a:pt x="4482" y="18832"/>
                </a:lnTo>
                <a:lnTo>
                  <a:pt x="3791" y="18478"/>
                </a:lnTo>
                <a:lnTo>
                  <a:pt x="3133" y="18074"/>
                </a:lnTo>
                <a:lnTo>
                  <a:pt x="2495" y="17670"/>
                </a:lnTo>
                <a:lnTo>
                  <a:pt x="1889" y="17225"/>
                </a:lnTo>
                <a:lnTo>
                  <a:pt x="1309" y="16761"/>
                </a:lnTo>
                <a:lnTo>
                  <a:pt x="762" y="16266"/>
                </a:lnTo>
                <a:lnTo>
                  <a:pt x="677" y="16185"/>
                </a:lnTo>
                <a:lnTo>
                  <a:pt x="593" y="16094"/>
                </a:lnTo>
                <a:lnTo>
                  <a:pt x="495" y="15993"/>
                </a:lnTo>
                <a:lnTo>
                  <a:pt x="404" y="15872"/>
                </a:lnTo>
                <a:lnTo>
                  <a:pt x="306" y="15740"/>
                </a:lnTo>
                <a:lnTo>
                  <a:pt x="221" y="15599"/>
                </a:lnTo>
                <a:lnTo>
                  <a:pt x="143" y="15447"/>
                </a:lnTo>
                <a:lnTo>
                  <a:pt x="85" y="15286"/>
                </a:lnTo>
                <a:lnTo>
                  <a:pt x="33" y="15104"/>
                </a:lnTo>
                <a:lnTo>
                  <a:pt x="7" y="14922"/>
                </a:lnTo>
                <a:lnTo>
                  <a:pt x="0" y="14720"/>
                </a:lnTo>
                <a:lnTo>
                  <a:pt x="20" y="14518"/>
                </a:lnTo>
                <a:lnTo>
                  <a:pt x="72" y="14296"/>
                </a:lnTo>
                <a:lnTo>
                  <a:pt x="156" y="14073"/>
                </a:lnTo>
                <a:lnTo>
                  <a:pt x="274" y="13831"/>
                </a:lnTo>
                <a:lnTo>
                  <a:pt x="430" y="13578"/>
                </a:lnTo>
                <a:lnTo>
                  <a:pt x="449" y="14407"/>
                </a:lnTo>
                <a:lnTo>
                  <a:pt x="469" y="15043"/>
                </a:lnTo>
                <a:lnTo>
                  <a:pt x="834" y="15336"/>
                </a:lnTo>
                <a:lnTo>
                  <a:pt x="1387" y="15750"/>
                </a:lnTo>
                <a:lnTo>
                  <a:pt x="1967" y="16134"/>
                </a:lnTo>
                <a:lnTo>
                  <a:pt x="2566" y="16488"/>
                </a:lnTo>
                <a:lnTo>
                  <a:pt x="3185" y="16842"/>
                </a:lnTo>
                <a:lnTo>
                  <a:pt x="3830" y="17155"/>
                </a:lnTo>
                <a:lnTo>
                  <a:pt x="4488" y="17438"/>
                </a:lnTo>
                <a:lnTo>
                  <a:pt x="5159" y="17700"/>
                </a:lnTo>
                <a:lnTo>
                  <a:pt x="5843" y="17933"/>
                </a:lnTo>
                <a:lnTo>
                  <a:pt x="6527" y="18135"/>
                </a:lnTo>
                <a:lnTo>
                  <a:pt x="7224" y="18306"/>
                </a:lnTo>
                <a:lnTo>
                  <a:pt x="7921" y="18458"/>
                </a:lnTo>
                <a:lnTo>
                  <a:pt x="8611" y="18579"/>
                </a:lnTo>
                <a:lnTo>
                  <a:pt x="9302" y="18650"/>
                </a:lnTo>
                <a:lnTo>
                  <a:pt x="9986" y="18700"/>
                </a:lnTo>
                <a:lnTo>
                  <a:pt x="10657" y="18721"/>
                </a:lnTo>
                <a:lnTo>
                  <a:pt x="11315" y="18690"/>
                </a:lnTo>
                <a:lnTo>
                  <a:pt x="11959" y="18640"/>
                </a:lnTo>
                <a:lnTo>
                  <a:pt x="12578" y="18549"/>
                </a:lnTo>
                <a:lnTo>
                  <a:pt x="13184" y="18407"/>
                </a:lnTo>
                <a:lnTo>
                  <a:pt x="13764" y="18236"/>
                </a:lnTo>
                <a:lnTo>
                  <a:pt x="14317" y="18024"/>
                </a:lnTo>
                <a:lnTo>
                  <a:pt x="14865" y="17741"/>
                </a:lnTo>
                <a:lnTo>
                  <a:pt x="15399" y="17397"/>
                </a:lnTo>
                <a:lnTo>
                  <a:pt x="15926" y="16993"/>
                </a:lnTo>
                <a:lnTo>
                  <a:pt x="16441" y="16538"/>
                </a:lnTo>
                <a:lnTo>
                  <a:pt x="16930" y="16043"/>
                </a:lnTo>
                <a:lnTo>
                  <a:pt x="17399" y="15498"/>
                </a:lnTo>
                <a:lnTo>
                  <a:pt x="17268" y="15518"/>
                </a:lnTo>
                <a:lnTo>
                  <a:pt x="17066" y="15488"/>
                </a:lnTo>
                <a:lnTo>
                  <a:pt x="16871" y="15397"/>
                </a:lnTo>
                <a:lnTo>
                  <a:pt x="16695" y="15255"/>
                </a:lnTo>
                <a:lnTo>
                  <a:pt x="16311" y="15225"/>
                </a:lnTo>
                <a:lnTo>
                  <a:pt x="15900" y="15629"/>
                </a:lnTo>
                <a:lnTo>
                  <a:pt x="15477" y="16013"/>
                </a:lnTo>
                <a:lnTo>
                  <a:pt x="15054" y="16346"/>
                </a:lnTo>
                <a:lnTo>
                  <a:pt x="14611" y="16650"/>
                </a:lnTo>
                <a:lnTo>
                  <a:pt x="14181" y="16902"/>
                </a:lnTo>
                <a:lnTo>
                  <a:pt x="13731" y="17104"/>
                </a:lnTo>
                <a:lnTo>
                  <a:pt x="13288" y="17246"/>
                </a:lnTo>
                <a:lnTo>
                  <a:pt x="12858" y="17337"/>
                </a:lnTo>
                <a:lnTo>
                  <a:pt x="12630" y="13993"/>
                </a:lnTo>
                <a:lnTo>
                  <a:pt x="10898" y="13902"/>
                </a:lnTo>
                <a:lnTo>
                  <a:pt x="10624" y="17438"/>
                </a:lnTo>
                <a:lnTo>
                  <a:pt x="9699" y="17377"/>
                </a:lnTo>
                <a:lnTo>
                  <a:pt x="8781" y="17276"/>
                </a:lnTo>
                <a:lnTo>
                  <a:pt x="7869" y="17135"/>
                </a:lnTo>
                <a:lnTo>
                  <a:pt x="6970" y="16943"/>
                </a:lnTo>
                <a:lnTo>
                  <a:pt x="6859" y="13457"/>
                </a:lnTo>
                <a:lnTo>
                  <a:pt x="5270" y="13144"/>
                </a:lnTo>
                <a:lnTo>
                  <a:pt x="4879" y="16316"/>
                </a:lnTo>
                <a:lnTo>
                  <a:pt x="4260" y="16074"/>
                </a:lnTo>
                <a:lnTo>
                  <a:pt x="3661" y="15821"/>
                </a:lnTo>
                <a:lnTo>
                  <a:pt x="3094" y="15548"/>
                </a:lnTo>
                <a:lnTo>
                  <a:pt x="2560" y="15265"/>
                </a:lnTo>
                <a:lnTo>
                  <a:pt x="2052" y="14972"/>
                </a:lnTo>
                <a:lnTo>
                  <a:pt x="1583" y="14659"/>
                </a:lnTo>
                <a:lnTo>
                  <a:pt x="1159" y="14346"/>
                </a:lnTo>
                <a:lnTo>
                  <a:pt x="1146" y="13417"/>
                </a:lnTo>
                <a:lnTo>
                  <a:pt x="1159" y="12517"/>
                </a:lnTo>
                <a:lnTo>
                  <a:pt x="1205" y="11649"/>
                </a:lnTo>
                <a:lnTo>
                  <a:pt x="1277" y="10820"/>
                </a:lnTo>
                <a:lnTo>
                  <a:pt x="1374" y="10012"/>
                </a:lnTo>
                <a:lnTo>
                  <a:pt x="1498" y="9234"/>
                </a:lnTo>
                <a:lnTo>
                  <a:pt x="1648" y="8497"/>
                </a:lnTo>
                <a:lnTo>
                  <a:pt x="1830" y="7779"/>
                </a:lnTo>
                <a:lnTo>
                  <a:pt x="2032" y="7102"/>
                </a:lnTo>
                <a:lnTo>
                  <a:pt x="2247" y="6446"/>
                </a:lnTo>
                <a:lnTo>
                  <a:pt x="2488" y="5829"/>
                </a:lnTo>
                <a:lnTo>
                  <a:pt x="2755" y="5243"/>
                </a:lnTo>
                <a:lnTo>
                  <a:pt x="3035" y="4678"/>
                </a:lnTo>
                <a:lnTo>
                  <a:pt x="3342" y="4162"/>
                </a:lnTo>
                <a:lnTo>
                  <a:pt x="3654" y="3657"/>
                </a:lnTo>
                <a:lnTo>
                  <a:pt x="3986" y="3203"/>
                </a:lnTo>
                <a:lnTo>
                  <a:pt x="4332" y="2758"/>
                </a:lnTo>
                <a:lnTo>
                  <a:pt x="4690" y="2364"/>
                </a:lnTo>
                <a:lnTo>
                  <a:pt x="5068" y="1990"/>
                </a:lnTo>
                <a:lnTo>
                  <a:pt x="5459" y="1657"/>
                </a:lnTo>
                <a:lnTo>
                  <a:pt x="5849" y="1354"/>
                </a:lnTo>
                <a:lnTo>
                  <a:pt x="6260" y="1071"/>
                </a:lnTo>
                <a:lnTo>
                  <a:pt x="6670" y="828"/>
                </a:lnTo>
                <a:lnTo>
                  <a:pt x="7094" y="616"/>
                </a:lnTo>
                <a:lnTo>
                  <a:pt x="7517" y="434"/>
                </a:lnTo>
                <a:lnTo>
                  <a:pt x="7953" y="293"/>
                </a:lnTo>
                <a:lnTo>
                  <a:pt x="8396" y="162"/>
                </a:lnTo>
                <a:lnTo>
                  <a:pt x="8833" y="81"/>
                </a:lnTo>
                <a:lnTo>
                  <a:pt x="9282" y="20"/>
                </a:lnTo>
                <a:lnTo>
                  <a:pt x="972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72" name="Group 172"/>
          <p:cNvGrpSpPr/>
          <p:nvPr/>
        </p:nvGrpSpPr>
        <p:grpSpPr>
          <a:xfrm>
            <a:off x="3032190" y="4421187"/>
            <a:ext cx="586121" cy="627488"/>
            <a:chOff x="0" y="0"/>
            <a:chExt cx="586119" cy="627486"/>
          </a:xfrm>
        </p:grpSpPr>
        <p:sp>
          <p:nvSpPr>
            <p:cNvPr id="165" name="Shape 165"/>
            <p:cNvSpPr/>
            <p:nvPr/>
          </p:nvSpPr>
          <p:spPr>
            <a:xfrm>
              <a:off x="0" y="614786"/>
              <a:ext cx="2262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108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0800" y="21600"/>
                    <a:pt x="10800" y="0"/>
                    <a:pt x="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54272" y="136833"/>
              <a:ext cx="109899" cy="13467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93936" y="288750"/>
              <a:ext cx="230571" cy="13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20" y="21600"/>
                  </a:moveTo>
                  <a:cubicBezTo>
                    <a:pt x="16018" y="20769"/>
                    <a:pt x="19173" y="18692"/>
                    <a:pt x="21600" y="14954"/>
                  </a:cubicBezTo>
                  <a:cubicBezTo>
                    <a:pt x="21115" y="4985"/>
                    <a:pt x="21115" y="4985"/>
                    <a:pt x="21115" y="4985"/>
                  </a:cubicBezTo>
                  <a:cubicBezTo>
                    <a:pt x="21115" y="2077"/>
                    <a:pt x="19658" y="0"/>
                    <a:pt x="18202" y="0"/>
                  </a:cubicBezTo>
                  <a:cubicBezTo>
                    <a:pt x="18202" y="0"/>
                    <a:pt x="16989" y="0"/>
                    <a:pt x="15533" y="0"/>
                  </a:cubicBezTo>
                  <a:cubicBezTo>
                    <a:pt x="10921" y="7477"/>
                    <a:pt x="6310" y="0"/>
                    <a:pt x="6310" y="0"/>
                  </a:cubicBezTo>
                  <a:cubicBezTo>
                    <a:pt x="4611" y="0"/>
                    <a:pt x="3640" y="0"/>
                    <a:pt x="3640" y="0"/>
                  </a:cubicBezTo>
                  <a:cubicBezTo>
                    <a:pt x="3640" y="0"/>
                    <a:pt x="3640" y="0"/>
                    <a:pt x="3640" y="0"/>
                  </a:cubicBezTo>
                  <a:cubicBezTo>
                    <a:pt x="2184" y="0"/>
                    <a:pt x="728" y="2077"/>
                    <a:pt x="485" y="4985"/>
                  </a:cubicBezTo>
                  <a:cubicBezTo>
                    <a:pt x="0" y="15369"/>
                    <a:pt x="0" y="15369"/>
                    <a:pt x="0" y="15369"/>
                  </a:cubicBezTo>
                  <a:cubicBezTo>
                    <a:pt x="2670" y="18692"/>
                    <a:pt x="5825" y="20769"/>
                    <a:pt x="9222" y="21600"/>
                  </a:cubicBezTo>
                  <a:lnTo>
                    <a:pt x="1262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71110" y="240266"/>
              <a:ext cx="463294" cy="23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0" y="21600"/>
                  </a:moveTo>
                  <a:cubicBezTo>
                    <a:pt x="4920" y="21600"/>
                    <a:pt x="0" y="11974"/>
                    <a:pt x="0" y="0"/>
                  </a:cubicBezTo>
                  <a:cubicBezTo>
                    <a:pt x="2760" y="0"/>
                    <a:pt x="2760" y="0"/>
                    <a:pt x="2760" y="0"/>
                  </a:cubicBezTo>
                  <a:cubicBezTo>
                    <a:pt x="2760" y="8922"/>
                    <a:pt x="6480" y="16200"/>
                    <a:pt x="11160" y="16200"/>
                  </a:cubicBezTo>
                  <a:cubicBezTo>
                    <a:pt x="14760" y="16200"/>
                    <a:pt x="17880" y="11739"/>
                    <a:pt x="19080" y="5165"/>
                  </a:cubicBezTo>
                  <a:cubicBezTo>
                    <a:pt x="21600" y="6809"/>
                    <a:pt x="21600" y="6809"/>
                    <a:pt x="21600" y="6809"/>
                  </a:cubicBezTo>
                  <a:cubicBezTo>
                    <a:pt x="20160" y="15730"/>
                    <a:pt x="15840" y="21600"/>
                    <a:pt x="1116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32322" y="183162"/>
              <a:ext cx="136835" cy="7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545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84039" y="0"/>
              <a:ext cx="463294" cy="24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8840" y="21600"/>
                    <a:pt x="18840" y="21600"/>
                    <a:pt x="18840" y="21600"/>
                  </a:cubicBezTo>
                  <a:cubicBezTo>
                    <a:pt x="18840" y="12542"/>
                    <a:pt x="15120" y="5342"/>
                    <a:pt x="10560" y="5342"/>
                  </a:cubicBezTo>
                  <a:cubicBezTo>
                    <a:pt x="6960" y="5342"/>
                    <a:pt x="3720" y="9755"/>
                    <a:pt x="2640" y="16490"/>
                  </a:cubicBezTo>
                  <a:cubicBezTo>
                    <a:pt x="0" y="14632"/>
                    <a:pt x="0" y="14632"/>
                    <a:pt x="0" y="14632"/>
                  </a:cubicBezTo>
                  <a:cubicBezTo>
                    <a:pt x="1560" y="6039"/>
                    <a:pt x="5760" y="0"/>
                    <a:pt x="10560" y="0"/>
                  </a:cubicBezTo>
                  <a:cubicBezTo>
                    <a:pt x="16680" y="0"/>
                    <a:pt x="21600" y="975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52519" y="227337"/>
              <a:ext cx="133601" cy="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2159353" y="3830081"/>
            <a:ext cx="490633" cy="409899"/>
            <a:chOff x="0" y="0"/>
            <a:chExt cx="490631" cy="409898"/>
          </a:xfrm>
        </p:grpSpPr>
        <p:sp>
          <p:nvSpPr>
            <p:cNvPr id="173" name="Shape 173"/>
            <p:cNvSpPr/>
            <p:nvPr/>
          </p:nvSpPr>
          <p:spPr>
            <a:xfrm>
              <a:off x="0" y="1130"/>
              <a:ext cx="452193" cy="40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0948" extrusionOk="0">
                  <a:moveTo>
                    <a:pt x="14963" y="6192"/>
                  </a:moveTo>
                  <a:cubicBezTo>
                    <a:pt x="16343" y="7576"/>
                    <a:pt x="17722" y="8935"/>
                    <a:pt x="19078" y="10345"/>
                  </a:cubicBezTo>
                  <a:cubicBezTo>
                    <a:pt x="19174" y="10449"/>
                    <a:pt x="19245" y="10528"/>
                    <a:pt x="19340" y="10580"/>
                  </a:cubicBezTo>
                  <a:cubicBezTo>
                    <a:pt x="20125" y="11364"/>
                    <a:pt x="20125" y="11364"/>
                    <a:pt x="20125" y="11364"/>
                  </a:cubicBezTo>
                  <a:cubicBezTo>
                    <a:pt x="20553" y="11860"/>
                    <a:pt x="20553" y="11860"/>
                    <a:pt x="20553" y="11860"/>
                  </a:cubicBezTo>
                  <a:cubicBezTo>
                    <a:pt x="21600" y="13035"/>
                    <a:pt x="21172" y="14759"/>
                    <a:pt x="20054" y="15281"/>
                  </a:cubicBezTo>
                  <a:cubicBezTo>
                    <a:pt x="20506" y="16640"/>
                    <a:pt x="19530" y="17919"/>
                    <a:pt x="18293" y="17841"/>
                  </a:cubicBezTo>
                  <a:cubicBezTo>
                    <a:pt x="18174" y="18964"/>
                    <a:pt x="17175" y="19722"/>
                    <a:pt x="16129" y="19434"/>
                  </a:cubicBezTo>
                  <a:cubicBezTo>
                    <a:pt x="15867" y="20845"/>
                    <a:pt x="14344" y="21367"/>
                    <a:pt x="13155" y="20583"/>
                  </a:cubicBezTo>
                  <a:cubicBezTo>
                    <a:pt x="12965" y="20453"/>
                    <a:pt x="12965" y="20453"/>
                    <a:pt x="12965" y="20453"/>
                  </a:cubicBezTo>
                  <a:cubicBezTo>
                    <a:pt x="13226" y="20113"/>
                    <a:pt x="13369" y="19722"/>
                    <a:pt x="13441" y="19304"/>
                  </a:cubicBezTo>
                  <a:cubicBezTo>
                    <a:pt x="13774" y="19513"/>
                    <a:pt x="14011" y="19722"/>
                    <a:pt x="14416" y="19695"/>
                  </a:cubicBezTo>
                  <a:cubicBezTo>
                    <a:pt x="14678" y="19669"/>
                    <a:pt x="14939" y="19513"/>
                    <a:pt x="15011" y="19225"/>
                  </a:cubicBezTo>
                  <a:cubicBezTo>
                    <a:pt x="15058" y="19095"/>
                    <a:pt x="15058" y="18938"/>
                    <a:pt x="15011" y="18755"/>
                  </a:cubicBezTo>
                  <a:cubicBezTo>
                    <a:pt x="13536" y="17449"/>
                    <a:pt x="13536" y="17449"/>
                    <a:pt x="13536" y="17449"/>
                  </a:cubicBezTo>
                  <a:cubicBezTo>
                    <a:pt x="13298" y="17240"/>
                    <a:pt x="13250" y="16848"/>
                    <a:pt x="13441" y="16561"/>
                  </a:cubicBezTo>
                  <a:cubicBezTo>
                    <a:pt x="13631" y="16300"/>
                    <a:pt x="13988" y="16248"/>
                    <a:pt x="14249" y="16483"/>
                  </a:cubicBezTo>
                  <a:cubicBezTo>
                    <a:pt x="15867" y="17893"/>
                    <a:pt x="15867" y="17893"/>
                    <a:pt x="15867" y="17893"/>
                  </a:cubicBezTo>
                  <a:cubicBezTo>
                    <a:pt x="16248" y="18233"/>
                    <a:pt x="16652" y="18389"/>
                    <a:pt x="16961" y="18102"/>
                  </a:cubicBezTo>
                  <a:cubicBezTo>
                    <a:pt x="17033" y="18024"/>
                    <a:pt x="17104" y="17919"/>
                    <a:pt x="17128" y="17815"/>
                  </a:cubicBezTo>
                  <a:cubicBezTo>
                    <a:pt x="17199" y="17658"/>
                    <a:pt x="17247" y="17397"/>
                    <a:pt x="17080" y="17240"/>
                  </a:cubicBezTo>
                  <a:cubicBezTo>
                    <a:pt x="15153" y="15595"/>
                    <a:pt x="15153" y="15595"/>
                    <a:pt x="15153" y="15595"/>
                  </a:cubicBezTo>
                  <a:cubicBezTo>
                    <a:pt x="14915" y="15386"/>
                    <a:pt x="14868" y="14994"/>
                    <a:pt x="15058" y="14707"/>
                  </a:cubicBezTo>
                  <a:cubicBezTo>
                    <a:pt x="15248" y="14446"/>
                    <a:pt x="15605" y="14393"/>
                    <a:pt x="15867" y="14602"/>
                  </a:cubicBezTo>
                  <a:cubicBezTo>
                    <a:pt x="17865" y="16326"/>
                    <a:pt x="17865" y="16326"/>
                    <a:pt x="17865" y="16326"/>
                  </a:cubicBezTo>
                  <a:cubicBezTo>
                    <a:pt x="17889" y="16352"/>
                    <a:pt x="17889" y="16352"/>
                    <a:pt x="17913" y="16378"/>
                  </a:cubicBezTo>
                  <a:cubicBezTo>
                    <a:pt x="18579" y="17031"/>
                    <a:pt x="19626" y="16091"/>
                    <a:pt x="18579" y="15125"/>
                  </a:cubicBezTo>
                  <a:cubicBezTo>
                    <a:pt x="16462" y="13401"/>
                    <a:pt x="16462" y="13401"/>
                    <a:pt x="16462" y="13401"/>
                  </a:cubicBezTo>
                  <a:cubicBezTo>
                    <a:pt x="16200" y="13192"/>
                    <a:pt x="16152" y="12800"/>
                    <a:pt x="16343" y="12513"/>
                  </a:cubicBezTo>
                  <a:cubicBezTo>
                    <a:pt x="16533" y="12252"/>
                    <a:pt x="16890" y="12199"/>
                    <a:pt x="17152" y="12408"/>
                  </a:cubicBezTo>
                  <a:cubicBezTo>
                    <a:pt x="19245" y="14132"/>
                    <a:pt x="19245" y="14132"/>
                    <a:pt x="19245" y="14132"/>
                  </a:cubicBezTo>
                  <a:cubicBezTo>
                    <a:pt x="19459" y="14263"/>
                    <a:pt x="19721" y="14106"/>
                    <a:pt x="19863" y="13897"/>
                  </a:cubicBezTo>
                  <a:cubicBezTo>
                    <a:pt x="20101" y="13531"/>
                    <a:pt x="20078" y="13087"/>
                    <a:pt x="19744" y="12722"/>
                  </a:cubicBezTo>
                  <a:cubicBezTo>
                    <a:pt x="19316" y="12226"/>
                    <a:pt x="19316" y="12226"/>
                    <a:pt x="19316" y="12226"/>
                  </a:cubicBezTo>
                  <a:cubicBezTo>
                    <a:pt x="13702" y="6636"/>
                    <a:pt x="13702" y="6636"/>
                    <a:pt x="13702" y="6636"/>
                  </a:cubicBezTo>
                  <a:cubicBezTo>
                    <a:pt x="13559" y="6506"/>
                    <a:pt x="13655" y="6271"/>
                    <a:pt x="13845" y="6271"/>
                  </a:cubicBezTo>
                  <a:cubicBezTo>
                    <a:pt x="14178" y="6297"/>
                    <a:pt x="14535" y="6271"/>
                    <a:pt x="14868" y="6218"/>
                  </a:cubicBezTo>
                  <a:cubicBezTo>
                    <a:pt x="14892" y="6192"/>
                    <a:pt x="14915" y="6192"/>
                    <a:pt x="14963" y="6192"/>
                  </a:cubicBezTo>
                  <a:close/>
                  <a:moveTo>
                    <a:pt x="2569" y="11442"/>
                  </a:moveTo>
                  <a:cubicBezTo>
                    <a:pt x="1998" y="10606"/>
                    <a:pt x="1903" y="9483"/>
                    <a:pt x="1760" y="8386"/>
                  </a:cubicBezTo>
                  <a:cubicBezTo>
                    <a:pt x="1047" y="7629"/>
                    <a:pt x="1047" y="7629"/>
                    <a:pt x="1047" y="7629"/>
                  </a:cubicBezTo>
                  <a:cubicBezTo>
                    <a:pt x="500" y="6976"/>
                    <a:pt x="0" y="6506"/>
                    <a:pt x="0" y="5565"/>
                  </a:cubicBezTo>
                  <a:cubicBezTo>
                    <a:pt x="0" y="5069"/>
                    <a:pt x="167" y="4599"/>
                    <a:pt x="500" y="4207"/>
                  </a:cubicBezTo>
                  <a:cubicBezTo>
                    <a:pt x="3473" y="655"/>
                    <a:pt x="3473" y="655"/>
                    <a:pt x="3473" y="655"/>
                  </a:cubicBezTo>
                  <a:cubicBezTo>
                    <a:pt x="4115" y="-102"/>
                    <a:pt x="5210" y="-233"/>
                    <a:pt x="5971" y="420"/>
                  </a:cubicBezTo>
                  <a:cubicBezTo>
                    <a:pt x="6423" y="786"/>
                    <a:pt x="6637" y="1021"/>
                    <a:pt x="7232" y="1282"/>
                  </a:cubicBezTo>
                  <a:cubicBezTo>
                    <a:pt x="7422" y="1360"/>
                    <a:pt x="7565" y="1412"/>
                    <a:pt x="7636" y="1412"/>
                  </a:cubicBezTo>
                  <a:cubicBezTo>
                    <a:pt x="8516" y="1256"/>
                    <a:pt x="9468" y="838"/>
                    <a:pt x="10491" y="838"/>
                  </a:cubicBezTo>
                  <a:cubicBezTo>
                    <a:pt x="10086" y="1151"/>
                    <a:pt x="8564" y="2457"/>
                    <a:pt x="8516" y="2483"/>
                  </a:cubicBezTo>
                  <a:cubicBezTo>
                    <a:pt x="8255" y="2536"/>
                    <a:pt x="8017" y="2614"/>
                    <a:pt x="7779" y="2640"/>
                  </a:cubicBezTo>
                  <a:cubicBezTo>
                    <a:pt x="7232" y="2718"/>
                    <a:pt x="6233" y="2196"/>
                    <a:pt x="5852" y="1883"/>
                  </a:cubicBezTo>
                  <a:cubicBezTo>
                    <a:pt x="5281" y="1412"/>
                    <a:pt x="5281" y="1412"/>
                    <a:pt x="5281" y="1412"/>
                  </a:cubicBezTo>
                  <a:cubicBezTo>
                    <a:pt x="4996" y="1151"/>
                    <a:pt x="4567" y="1204"/>
                    <a:pt x="4306" y="1517"/>
                  </a:cubicBezTo>
                  <a:cubicBezTo>
                    <a:pt x="1332" y="5043"/>
                    <a:pt x="1332" y="5043"/>
                    <a:pt x="1332" y="5043"/>
                  </a:cubicBezTo>
                  <a:cubicBezTo>
                    <a:pt x="1094" y="5356"/>
                    <a:pt x="1070" y="5800"/>
                    <a:pt x="1332" y="6114"/>
                  </a:cubicBezTo>
                  <a:cubicBezTo>
                    <a:pt x="1594" y="6427"/>
                    <a:pt x="1784" y="6688"/>
                    <a:pt x="2070" y="7002"/>
                  </a:cubicBezTo>
                  <a:cubicBezTo>
                    <a:pt x="2403" y="7315"/>
                    <a:pt x="2831" y="7785"/>
                    <a:pt x="2902" y="8203"/>
                  </a:cubicBezTo>
                  <a:cubicBezTo>
                    <a:pt x="2997" y="8961"/>
                    <a:pt x="3069" y="10058"/>
                    <a:pt x="3449" y="10632"/>
                  </a:cubicBezTo>
                  <a:cubicBezTo>
                    <a:pt x="3045" y="10841"/>
                    <a:pt x="2855" y="11076"/>
                    <a:pt x="2569" y="114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57031" y="0"/>
              <a:ext cx="433601" cy="40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225" extrusionOk="0">
                  <a:moveTo>
                    <a:pt x="9822" y="18188"/>
                  </a:moveTo>
                  <a:cubicBezTo>
                    <a:pt x="9298" y="17730"/>
                    <a:pt x="8575" y="17676"/>
                    <a:pt x="8026" y="18026"/>
                  </a:cubicBezTo>
                  <a:cubicBezTo>
                    <a:pt x="8001" y="18053"/>
                    <a:pt x="7951" y="18053"/>
                    <a:pt x="7926" y="18026"/>
                  </a:cubicBezTo>
                  <a:cubicBezTo>
                    <a:pt x="7901" y="18000"/>
                    <a:pt x="7876" y="17973"/>
                    <a:pt x="7876" y="17919"/>
                  </a:cubicBezTo>
                  <a:cubicBezTo>
                    <a:pt x="7976" y="17353"/>
                    <a:pt x="7802" y="16761"/>
                    <a:pt x="7378" y="16357"/>
                  </a:cubicBezTo>
                  <a:cubicBezTo>
                    <a:pt x="7378" y="16357"/>
                    <a:pt x="7378" y="16357"/>
                    <a:pt x="7378" y="16357"/>
                  </a:cubicBezTo>
                  <a:cubicBezTo>
                    <a:pt x="6879" y="15899"/>
                    <a:pt x="6155" y="15845"/>
                    <a:pt x="5607" y="16195"/>
                  </a:cubicBezTo>
                  <a:cubicBezTo>
                    <a:pt x="5582" y="16222"/>
                    <a:pt x="5532" y="16222"/>
                    <a:pt x="5507" y="16195"/>
                  </a:cubicBezTo>
                  <a:cubicBezTo>
                    <a:pt x="5457" y="16168"/>
                    <a:pt x="5457" y="16141"/>
                    <a:pt x="5457" y="16087"/>
                  </a:cubicBezTo>
                  <a:cubicBezTo>
                    <a:pt x="5557" y="15522"/>
                    <a:pt x="5382" y="14929"/>
                    <a:pt x="4958" y="14525"/>
                  </a:cubicBezTo>
                  <a:cubicBezTo>
                    <a:pt x="4958" y="14525"/>
                    <a:pt x="4958" y="14525"/>
                    <a:pt x="4958" y="14525"/>
                  </a:cubicBezTo>
                  <a:cubicBezTo>
                    <a:pt x="4534" y="14148"/>
                    <a:pt x="3960" y="14040"/>
                    <a:pt x="3487" y="14229"/>
                  </a:cubicBezTo>
                  <a:cubicBezTo>
                    <a:pt x="3437" y="14229"/>
                    <a:pt x="3387" y="14229"/>
                    <a:pt x="3362" y="14202"/>
                  </a:cubicBezTo>
                  <a:cubicBezTo>
                    <a:pt x="3337" y="14148"/>
                    <a:pt x="3337" y="14121"/>
                    <a:pt x="3362" y="14067"/>
                  </a:cubicBezTo>
                  <a:cubicBezTo>
                    <a:pt x="3611" y="13421"/>
                    <a:pt x="3462" y="12640"/>
                    <a:pt x="2963" y="12155"/>
                  </a:cubicBezTo>
                  <a:cubicBezTo>
                    <a:pt x="2963" y="12155"/>
                    <a:pt x="2963" y="12155"/>
                    <a:pt x="2963" y="12155"/>
                  </a:cubicBezTo>
                  <a:cubicBezTo>
                    <a:pt x="2314" y="11563"/>
                    <a:pt x="1341" y="11643"/>
                    <a:pt x="793" y="12344"/>
                  </a:cubicBezTo>
                  <a:cubicBezTo>
                    <a:pt x="369" y="12882"/>
                    <a:pt x="369" y="12882"/>
                    <a:pt x="369" y="12882"/>
                  </a:cubicBezTo>
                  <a:cubicBezTo>
                    <a:pt x="-180" y="13583"/>
                    <a:pt x="-105" y="14606"/>
                    <a:pt x="518" y="15199"/>
                  </a:cubicBezTo>
                  <a:cubicBezTo>
                    <a:pt x="518" y="15199"/>
                    <a:pt x="518" y="15199"/>
                    <a:pt x="518" y="15199"/>
                  </a:cubicBezTo>
                  <a:cubicBezTo>
                    <a:pt x="917" y="15576"/>
                    <a:pt x="1416" y="15683"/>
                    <a:pt x="1890" y="15549"/>
                  </a:cubicBezTo>
                  <a:cubicBezTo>
                    <a:pt x="1940" y="15549"/>
                    <a:pt x="1965" y="15576"/>
                    <a:pt x="1990" y="15603"/>
                  </a:cubicBezTo>
                  <a:cubicBezTo>
                    <a:pt x="2015" y="15629"/>
                    <a:pt x="2015" y="15683"/>
                    <a:pt x="1990" y="15737"/>
                  </a:cubicBezTo>
                  <a:cubicBezTo>
                    <a:pt x="1491" y="16411"/>
                    <a:pt x="1591" y="17407"/>
                    <a:pt x="2190" y="17973"/>
                  </a:cubicBezTo>
                  <a:cubicBezTo>
                    <a:pt x="2190" y="17973"/>
                    <a:pt x="2190" y="17973"/>
                    <a:pt x="2190" y="17973"/>
                  </a:cubicBezTo>
                  <a:cubicBezTo>
                    <a:pt x="2813" y="18538"/>
                    <a:pt x="3711" y="18511"/>
                    <a:pt x="4260" y="17919"/>
                  </a:cubicBezTo>
                  <a:cubicBezTo>
                    <a:pt x="4310" y="17865"/>
                    <a:pt x="4335" y="17865"/>
                    <a:pt x="4384" y="17892"/>
                  </a:cubicBezTo>
                  <a:cubicBezTo>
                    <a:pt x="4409" y="17919"/>
                    <a:pt x="4434" y="17946"/>
                    <a:pt x="4434" y="18000"/>
                  </a:cubicBezTo>
                  <a:cubicBezTo>
                    <a:pt x="4384" y="18511"/>
                    <a:pt x="4559" y="19050"/>
                    <a:pt x="4958" y="19400"/>
                  </a:cubicBezTo>
                  <a:cubicBezTo>
                    <a:pt x="4958" y="19400"/>
                    <a:pt x="4958" y="19400"/>
                    <a:pt x="4958" y="19400"/>
                  </a:cubicBezTo>
                  <a:cubicBezTo>
                    <a:pt x="5557" y="19966"/>
                    <a:pt x="6455" y="19939"/>
                    <a:pt x="7028" y="19346"/>
                  </a:cubicBezTo>
                  <a:cubicBezTo>
                    <a:pt x="7053" y="19292"/>
                    <a:pt x="7103" y="19292"/>
                    <a:pt x="7128" y="19319"/>
                  </a:cubicBezTo>
                  <a:cubicBezTo>
                    <a:pt x="7178" y="19319"/>
                    <a:pt x="7203" y="19373"/>
                    <a:pt x="7203" y="19427"/>
                  </a:cubicBezTo>
                  <a:cubicBezTo>
                    <a:pt x="7153" y="19939"/>
                    <a:pt x="7328" y="20477"/>
                    <a:pt x="7702" y="20827"/>
                  </a:cubicBezTo>
                  <a:cubicBezTo>
                    <a:pt x="8350" y="21420"/>
                    <a:pt x="9323" y="21339"/>
                    <a:pt x="9847" y="20666"/>
                  </a:cubicBezTo>
                  <a:cubicBezTo>
                    <a:pt x="9972" y="20531"/>
                    <a:pt x="9972" y="20531"/>
                    <a:pt x="9972" y="20531"/>
                  </a:cubicBezTo>
                  <a:cubicBezTo>
                    <a:pt x="10520" y="19831"/>
                    <a:pt x="10445" y="18781"/>
                    <a:pt x="9822" y="18188"/>
                  </a:cubicBezTo>
                  <a:close/>
                  <a:moveTo>
                    <a:pt x="13912" y="5799"/>
                  </a:moveTo>
                  <a:cubicBezTo>
                    <a:pt x="15184" y="7119"/>
                    <a:pt x="16606" y="8600"/>
                    <a:pt x="17903" y="9920"/>
                  </a:cubicBezTo>
                  <a:cubicBezTo>
                    <a:pt x="18078" y="10108"/>
                    <a:pt x="18302" y="10189"/>
                    <a:pt x="18552" y="10162"/>
                  </a:cubicBezTo>
                  <a:cubicBezTo>
                    <a:pt x="18826" y="10108"/>
                    <a:pt x="19026" y="9974"/>
                    <a:pt x="19150" y="9731"/>
                  </a:cubicBezTo>
                  <a:cubicBezTo>
                    <a:pt x="19450" y="9139"/>
                    <a:pt x="19674" y="8465"/>
                    <a:pt x="19774" y="7738"/>
                  </a:cubicBezTo>
                  <a:cubicBezTo>
                    <a:pt x="19849" y="7415"/>
                    <a:pt x="19948" y="7146"/>
                    <a:pt x="20173" y="6903"/>
                  </a:cubicBezTo>
                  <a:cubicBezTo>
                    <a:pt x="20871" y="6095"/>
                    <a:pt x="20871" y="6095"/>
                    <a:pt x="20871" y="6095"/>
                  </a:cubicBezTo>
                  <a:cubicBezTo>
                    <a:pt x="21420" y="5476"/>
                    <a:pt x="21420" y="4506"/>
                    <a:pt x="20896" y="3887"/>
                  </a:cubicBezTo>
                  <a:cubicBezTo>
                    <a:pt x="18028" y="520"/>
                    <a:pt x="18028" y="520"/>
                    <a:pt x="18028" y="520"/>
                  </a:cubicBezTo>
                  <a:cubicBezTo>
                    <a:pt x="17479" y="-99"/>
                    <a:pt x="16581" y="-180"/>
                    <a:pt x="15983" y="359"/>
                  </a:cubicBezTo>
                  <a:cubicBezTo>
                    <a:pt x="15309" y="924"/>
                    <a:pt x="15309" y="924"/>
                    <a:pt x="15309" y="924"/>
                  </a:cubicBezTo>
                  <a:cubicBezTo>
                    <a:pt x="14960" y="1220"/>
                    <a:pt x="14586" y="1328"/>
                    <a:pt x="14187" y="1274"/>
                  </a:cubicBezTo>
                  <a:cubicBezTo>
                    <a:pt x="13463" y="1194"/>
                    <a:pt x="12765" y="1086"/>
                    <a:pt x="12042" y="1005"/>
                  </a:cubicBezTo>
                  <a:cubicBezTo>
                    <a:pt x="10695" y="817"/>
                    <a:pt x="9498" y="1167"/>
                    <a:pt x="8425" y="2055"/>
                  </a:cubicBezTo>
                  <a:cubicBezTo>
                    <a:pt x="7003" y="3240"/>
                    <a:pt x="5582" y="4399"/>
                    <a:pt x="4185" y="5611"/>
                  </a:cubicBezTo>
                  <a:cubicBezTo>
                    <a:pt x="2788" y="6796"/>
                    <a:pt x="4534" y="8438"/>
                    <a:pt x="6180" y="7334"/>
                  </a:cubicBezTo>
                  <a:cubicBezTo>
                    <a:pt x="9273" y="5260"/>
                    <a:pt x="9273" y="5260"/>
                    <a:pt x="9273" y="5260"/>
                  </a:cubicBezTo>
                  <a:cubicBezTo>
                    <a:pt x="9697" y="4991"/>
                    <a:pt x="10196" y="4937"/>
                    <a:pt x="10670" y="5180"/>
                  </a:cubicBezTo>
                  <a:cubicBezTo>
                    <a:pt x="11244" y="5449"/>
                    <a:pt x="11992" y="5503"/>
                    <a:pt x="12615" y="5368"/>
                  </a:cubicBezTo>
                  <a:cubicBezTo>
                    <a:pt x="13089" y="5287"/>
                    <a:pt x="13538" y="5422"/>
                    <a:pt x="13912" y="5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2690440" y="2626343"/>
            <a:ext cx="214290" cy="532029"/>
            <a:chOff x="0" y="0"/>
            <a:chExt cx="214289" cy="532027"/>
          </a:xfrm>
        </p:grpSpPr>
        <p:sp>
          <p:nvSpPr>
            <p:cNvPr id="176" name="Shape 176"/>
            <p:cNvSpPr/>
            <p:nvPr/>
          </p:nvSpPr>
          <p:spPr>
            <a:xfrm>
              <a:off x="-1" y="129028"/>
              <a:ext cx="214291" cy="11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25" y="0"/>
                  </a:moveTo>
                  <a:lnTo>
                    <a:pt x="19612" y="0"/>
                  </a:lnTo>
                  <a:lnTo>
                    <a:pt x="19984" y="137"/>
                  </a:lnTo>
                  <a:lnTo>
                    <a:pt x="20341" y="410"/>
                  </a:lnTo>
                  <a:lnTo>
                    <a:pt x="20656" y="765"/>
                  </a:lnTo>
                  <a:lnTo>
                    <a:pt x="20928" y="1229"/>
                  </a:lnTo>
                  <a:lnTo>
                    <a:pt x="21171" y="1775"/>
                  </a:lnTo>
                  <a:lnTo>
                    <a:pt x="21343" y="2376"/>
                  </a:lnTo>
                  <a:lnTo>
                    <a:pt x="21500" y="2976"/>
                  </a:lnTo>
                  <a:lnTo>
                    <a:pt x="21586" y="3659"/>
                  </a:lnTo>
                  <a:lnTo>
                    <a:pt x="21600" y="4369"/>
                  </a:lnTo>
                  <a:lnTo>
                    <a:pt x="21557" y="5079"/>
                  </a:lnTo>
                  <a:lnTo>
                    <a:pt x="21443" y="5762"/>
                  </a:lnTo>
                  <a:lnTo>
                    <a:pt x="21285" y="6417"/>
                  </a:lnTo>
                  <a:lnTo>
                    <a:pt x="21042" y="7045"/>
                  </a:lnTo>
                  <a:lnTo>
                    <a:pt x="20713" y="7591"/>
                  </a:lnTo>
                  <a:lnTo>
                    <a:pt x="20055" y="8629"/>
                  </a:lnTo>
                  <a:lnTo>
                    <a:pt x="19483" y="9721"/>
                  </a:lnTo>
                  <a:lnTo>
                    <a:pt x="18982" y="10896"/>
                  </a:lnTo>
                  <a:lnTo>
                    <a:pt x="18539" y="12152"/>
                  </a:lnTo>
                  <a:lnTo>
                    <a:pt x="18153" y="13462"/>
                  </a:lnTo>
                  <a:lnTo>
                    <a:pt x="17824" y="14855"/>
                  </a:lnTo>
                  <a:lnTo>
                    <a:pt x="17537" y="16412"/>
                  </a:lnTo>
                  <a:lnTo>
                    <a:pt x="17323" y="18077"/>
                  </a:lnTo>
                  <a:lnTo>
                    <a:pt x="17151" y="19798"/>
                  </a:lnTo>
                  <a:lnTo>
                    <a:pt x="17037" y="21573"/>
                  </a:lnTo>
                  <a:lnTo>
                    <a:pt x="12588" y="21573"/>
                  </a:lnTo>
                  <a:lnTo>
                    <a:pt x="12674" y="19661"/>
                  </a:lnTo>
                  <a:lnTo>
                    <a:pt x="12817" y="17777"/>
                  </a:lnTo>
                  <a:lnTo>
                    <a:pt x="13017" y="15920"/>
                  </a:lnTo>
                  <a:lnTo>
                    <a:pt x="13275" y="14063"/>
                  </a:lnTo>
                  <a:lnTo>
                    <a:pt x="13589" y="12234"/>
                  </a:lnTo>
                  <a:lnTo>
                    <a:pt x="13976" y="10513"/>
                  </a:lnTo>
                  <a:lnTo>
                    <a:pt x="6566" y="13162"/>
                  </a:lnTo>
                  <a:lnTo>
                    <a:pt x="7052" y="14719"/>
                  </a:lnTo>
                  <a:lnTo>
                    <a:pt x="7510" y="16357"/>
                  </a:lnTo>
                  <a:lnTo>
                    <a:pt x="7896" y="18077"/>
                  </a:lnTo>
                  <a:lnTo>
                    <a:pt x="8225" y="19825"/>
                  </a:lnTo>
                  <a:lnTo>
                    <a:pt x="8483" y="21573"/>
                  </a:lnTo>
                  <a:lnTo>
                    <a:pt x="3834" y="21600"/>
                  </a:lnTo>
                  <a:lnTo>
                    <a:pt x="3505" y="20098"/>
                  </a:lnTo>
                  <a:lnTo>
                    <a:pt x="3133" y="18705"/>
                  </a:lnTo>
                  <a:lnTo>
                    <a:pt x="2675" y="17367"/>
                  </a:lnTo>
                  <a:lnTo>
                    <a:pt x="2160" y="16111"/>
                  </a:lnTo>
                  <a:lnTo>
                    <a:pt x="1574" y="14964"/>
                  </a:lnTo>
                  <a:lnTo>
                    <a:pt x="944" y="13872"/>
                  </a:lnTo>
                  <a:lnTo>
                    <a:pt x="601" y="13326"/>
                  </a:lnTo>
                  <a:lnTo>
                    <a:pt x="358" y="12725"/>
                  </a:lnTo>
                  <a:lnTo>
                    <a:pt x="157" y="12070"/>
                  </a:lnTo>
                  <a:lnTo>
                    <a:pt x="43" y="11360"/>
                  </a:lnTo>
                  <a:lnTo>
                    <a:pt x="0" y="10623"/>
                  </a:lnTo>
                  <a:lnTo>
                    <a:pt x="14" y="9913"/>
                  </a:lnTo>
                  <a:lnTo>
                    <a:pt x="100" y="9230"/>
                  </a:lnTo>
                  <a:lnTo>
                    <a:pt x="229" y="8547"/>
                  </a:lnTo>
                  <a:lnTo>
                    <a:pt x="443" y="7919"/>
                  </a:lnTo>
                  <a:lnTo>
                    <a:pt x="701" y="7346"/>
                  </a:lnTo>
                  <a:lnTo>
                    <a:pt x="1016" y="6854"/>
                  </a:lnTo>
                  <a:lnTo>
                    <a:pt x="1388" y="6472"/>
                  </a:lnTo>
                  <a:lnTo>
                    <a:pt x="1831" y="6226"/>
                  </a:lnTo>
                  <a:lnTo>
                    <a:pt x="18796" y="109"/>
                  </a:lnTo>
                  <a:lnTo>
                    <a:pt x="192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705" y="262034"/>
              <a:ext cx="211447" cy="26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24" y="0"/>
                  </a:moveTo>
                  <a:lnTo>
                    <a:pt x="17591" y="0"/>
                  </a:lnTo>
                  <a:lnTo>
                    <a:pt x="17896" y="34"/>
                  </a:lnTo>
                  <a:lnTo>
                    <a:pt x="18157" y="159"/>
                  </a:lnTo>
                  <a:lnTo>
                    <a:pt x="18375" y="307"/>
                  </a:lnTo>
                  <a:lnTo>
                    <a:pt x="18506" y="534"/>
                  </a:lnTo>
                  <a:lnTo>
                    <a:pt x="18564" y="762"/>
                  </a:lnTo>
                  <a:lnTo>
                    <a:pt x="18564" y="1171"/>
                  </a:lnTo>
                  <a:lnTo>
                    <a:pt x="19857" y="1171"/>
                  </a:lnTo>
                  <a:lnTo>
                    <a:pt x="20249" y="1205"/>
                  </a:lnTo>
                  <a:lnTo>
                    <a:pt x="20627" y="1307"/>
                  </a:lnTo>
                  <a:lnTo>
                    <a:pt x="20961" y="1467"/>
                  </a:lnTo>
                  <a:lnTo>
                    <a:pt x="21222" y="1683"/>
                  </a:lnTo>
                  <a:lnTo>
                    <a:pt x="21426" y="1933"/>
                  </a:lnTo>
                  <a:lnTo>
                    <a:pt x="21556" y="2217"/>
                  </a:lnTo>
                  <a:lnTo>
                    <a:pt x="21600" y="2535"/>
                  </a:lnTo>
                  <a:lnTo>
                    <a:pt x="21600" y="8072"/>
                  </a:lnTo>
                  <a:lnTo>
                    <a:pt x="21585" y="8413"/>
                  </a:lnTo>
                  <a:lnTo>
                    <a:pt x="21542" y="8697"/>
                  </a:lnTo>
                  <a:lnTo>
                    <a:pt x="21455" y="8970"/>
                  </a:lnTo>
                  <a:lnTo>
                    <a:pt x="21309" y="9220"/>
                  </a:lnTo>
                  <a:lnTo>
                    <a:pt x="21106" y="9481"/>
                  </a:lnTo>
                  <a:lnTo>
                    <a:pt x="20801" y="9731"/>
                  </a:lnTo>
                  <a:lnTo>
                    <a:pt x="16284" y="13347"/>
                  </a:lnTo>
                  <a:lnTo>
                    <a:pt x="16167" y="13449"/>
                  </a:lnTo>
                  <a:lnTo>
                    <a:pt x="16080" y="13551"/>
                  </a:lnTo>
                  <a:lnTo>
                    <a:pt x="16022" y="13676"/>
                  </a:lnTo>
                  <a:lnTo>
                    <a:pt x="15978" y="13824"/>
                  </a:lnTo>
                  <a:lnTo>
                    <a:pt x="15920" y="14529"/>
                  </a:lnTo>
                  <a:lnTo>
                    <a:pt x="15862" y="14711"/>
                  </a:lnTo>
                  <a:lnTo>
                    <a:pt x="15732" y="14859"/>
                  </a:lnTo>
                  <a:lnTo>
                    <a:pt x="15557" y="14984"/>
                  </a:lnTo>
                  <a:lnTo>
                    <a:pt x="15557" y="18758"/>
                  </a:lnTo>
                  <a:lnTo>
                    <a:pt x="15499" y="19031"/>
                  </a:lnTo>
                  <a:lnTo>
                    <a:pt x="15339" y="19292"/>
                  </a:lnTo>
                  <a:lnTo>
                    <a:pt x="15107" y="19520"/>
                  </a:lnTo>
                  <a:lnTo>
                    <a:pt x="14802" y="19747"/>
                  </a:lnTo>
                  <a:lnTo>
                    <a:pt x="14468" y="19929"/>
                  </a:lnTo>
                  <a:lnTo>
                    <a:pt x="14105" y="20054"/>
                  </a:lnTo>
                  <a:lnTo>
                    <a:pt x="13596" y="20872"/>
                  </a:lnTo>
                  <a:lnTo>
                    <a:pt x="13422" y="21054"/>
                  </a:lnTo>
                  <a:lnTo>
                    <a:pt x="13160" y="21213"/>
                  </a:lnTo>
                  <a:lnTo>
                    <a:pt x="12826" y="21339"/>
                  </a:lnTo>
                  <a:lnTo>
                    <a:pt x="12449" y="21441"/>
                  </a:lnTo>
                  <a:lnTo>
                    <a:pt x="12013" y="21520"/>
                  </a:lnTo>
                  <a:lnTo>
                    <a:pt x="11548" y="21577"/>
                  </a:lnTo>
                  <a:lnTo>
                    <a:pt x="11040" y="21600"/>
                  </a:lnTo>
                  <a:lnTo>
                    <a:pt x="10560" y="21600"/>
                  </a:lnTo>
                  <a:lnTo>
                    <a:pt x="10066" y="21577"/>
                  </a:lnTo>
                  <a:lnTo>
                    <a:pt x="9602" y="21520"/>
                  </a:lnTo>
                  <a:lnTo>
                    <a:pt x="9166" y="21441"/>
                  </a:lnTo>
                  <a:lnTo>
                    <a:pt x="8788" y="21339"/>
                  </a:lnTo>
                  <a:lnTo>
                    <a:pt x="8454" y="21213"/>
                  </a:lnTo>
                  <a:lnTo>
                    <a:pt x="8207" y="21054"/>
                  </a:lnTo>
                  <a:lnTo>
                    <a:pt x="8018" y="20872"/>
                  </a:lnTo>
                  <a:lnTo>
                    <a:pt x="7510" y="20065"/>
                  </a:lnTo>
                  <a:lnTo>
                    <a:pt x="7132" y="19929"/>
                  </a:lnTo>
                  <a:lnTo>
                    <a:pt x="6813" y="19747"/>
                  </a:lnTo>
                  <a:lnTo>
                    <a:pt x="6508" y="19531"/>
                  </a:lnTo>
                  <a:lnTo>
                    <a:pt x="6275" y="19292"/>
                  </a:lnTo>
                  <a:lnTo>
                    <a:pt x="6101" y="19031"/>
                  </a:lnTo>
                  <a:lnTo>
                    <a:pt x="6057" y="18758"/>
                  </a:lnTo>
                  <a:lnTo>
                    <a:pt x="6057" y="14984"/>
                  </a:lnTo>
                  <a:lnTo>
                    <a:pt x="5868" y="14859"/>
                  </a:lnTo>
                  <a:lnTo>
                    <a:pt x="5738" y="14711"/>
                  </a:lnTo>
                  <a:lnTo>
                    <a:pt x="5694" y="14529"/>
                  </a:lnTo>
                  <a:lnTo>
                    <a:pt x="5622" y="13824"/>
                  </a:lnTo>
                  <a:lnTo>
                    <a:pt x="5592" y="13676"/>
                  </a:lnTo>
                  <a:lnTo>
                    <a:pt x="5520" y="13551"/>
                  </a:lnTo>
                  <a:lnTo>
                    <a:pt x="5447" y="13449"/>
                  </a:lnTo>
                  <a:lnTo>
                    <a:pt x="5331" y="13347"/>
                  </a:lnTo>
                  <a:lnTo>
                    <a:pt x="799" y="9731"/>
                  </a:lnTo>
                  <a:lnTo>
                    <a:pt x="523" y="9481"/>
                  </a:lnTo>
                  <a:lnTo>
                    <a:pt x="305" y="9220"/>
                  </a:lnTo>
                  <a:lnTo>
                    <a:pt x="160" y="8970"/>
                  </a:lnTo>
                  <a:lnTo>
                    <a:pt x="73" y="8697"/>
                  </a:lnTo>
                  <a:lnTo>
                    <a:pt x="29" y="8413"/>
                  </a:lnTo>
                  <a:lnTo>
                    <a:pt x="0" y="8072"/>
                  </a:lnTo>
                  <a:lnTo>
                    <a:pt x="0" y="2535"/>
                  </a:lnTo>
                  <a:lnTo>
                    <a:pt x="58" y="2217"/>
                  </a:lnTo>
                  <a:lnTo>
                    <a:pt x="189" y="1933"/>
                  </a:lnTo>
                  <a:lnTo>
                    <a:pt x="392" y="1683"/>
                  </a:lnTo>
                  <a:lnTo>
                    <a:pt x="668" y="1467"/>
                  </a:lnTo>
                  <a:lnTo>
                    <a:pt x="988" y="1307"/>
                  </a:lnTo>
                  <a:lnTo>
                    <a:pt x="1351" y="1205"/>
                  </a:lnTo>
                  <a:lnTo>
                    <a:pt x="1758" y="1171"/>
                  </a:lnTo>
                  <a:lnTo>
                    <a:pt x="3050" y="1171"/>
                  </a:lnTo>
                  <a:lnTo>
                    <a:pt x="3050" y="762"/>
                  </a:lnTo>
                  <a:lnTo>
                    <a:pt x="3094" y="534"/>
                  </a:lnTo>
                  <a:lnTo>
                    <a:pt x="3225" y="307"/>
                  </a:lnTo>
                  <a:lnTo>
                    <a:pt x="3443" y="159"/>
                  </a:lnTo>
                  <a:lnTo>
                    <a:pt x="3719" y="34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-1" y="0"/>
              <a:ext cx="148924" cy="6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0"/>
                  </a:moveTo>
                  <a:lnTo>
                    <a:pt x="19067" y="144"/>
                  </a:lnTo>
                  <a:lnTo>
                    <a:pt x="19664" y="577"/>
                  </a:lnTo>
                  <a:lnTo>
                    <a:pt x="20200" y="1251"/>
                  </a:lnTo>
                  <a:lnTo>
                    <a:pt x="20673" y="2213"/>
                  </a:lnTo>
                  <a:lnTo>
                    <a:pt x="21044" y="3271"/>
                  </a:lnTo>
                  <a:lnTo>
                    <a:pt x="21353" y="4618"/>
                  </a:lnTo>
                  <a:lnTo>
                    <a:pt x="21538" y="6110"/>
                  </a:lnTo>
                  <a:lnTo>
                    <a:pt x="21600" y="7553"/>
                  </a:lnTo>
                  <a:lnTo>
                    <a:pt x="21518" y="8996"/>
                  </a:lnTo>
                  <a:lnTo>
                    <a:pt x="21332" y="10439"/>
                  </a:lnTo>
                  <a:lnTo>
                    <a:pt x="21023" y="11642"/>
                  </a:lnTo>
                  <a:lnTo>
                    <a:pt x="20632" y="12748"/>
                  </a:lnTo>
                  <a:lnTo>
                    <a:pt x="20159" y="13662"/>
                  </a:lnTo>
                  <a:lnTo>
                    <a:pt x="19582" y="14336"/>
                  </a:lnTo>
                  <a:lnTo>
                    <a:pt x="18985" y="14769"/>
                  </a:lnTo>
                  <a:lnTo>
                    <a:pt x="3789" y="21456"/>
                  </a:lnTo>
                  <a:lnTo>
                    <a:pt x="3130" y="21600"/>
                  </a:lnTo>
                  <a:lnTo>
                    <a:pt x="2533" y="21408"/>
                  </a:lnTo>
                  <a:lnTo>
                    <a:pt x="1936" y="20975"/>
                  </a:lnTo>
                  <a:lnTo>
                    <a:pt x="1400" y="20301"/>
                  </a:lnTo>
                  <a:lnTo>
                    <a:pt x="927" y="19387"/>
                  </a:lnTo>
                  <a:lnTo>
                    <a:pt x="515" y="18233"/>
                  </a:lnTo>
                  <a:lnTo>
                    <a:pt x="247" y="16982"/>
                  </a:lnTo>
                  <a:lnTo>
                    <a:pt x="41" y="15490"/>
                  </a:lnTo>
                  <a:lnTo>
                    <a:pt x="0" y="13999"/>
                  </a:lnTo>
                  <a:lnTo>
                    <a:pt x="82" y="12508"/>
                  </a:lnTo>
                  <a:lnTo>
                    <a:pt x="268" y="11161"/>
                  </a:lnTo>
                  <a:lnTo>
                    <a:pt x="535" y="9958"/>
                  </a:lnTo>
                  <a:lnTo>
                    <a:pt x="947" y="8804"/>
                  </a:lnTo>
                  <a:lnTo>
                    <a:pt x="1421" y="7890"/>
                  </a:lnTo>
                  <a:lnTo>
                    <a:pt x="1977" y="7168"/>
                  </a:lnTo>
                  <a:lnTo>
                    <a:pt x="2615" y="6783"/>
                  </a:lnTo>
                  <a:lnTo>
                    <a:pt x="17791" y="96"/>
                  </a:lnTo>
                  <a:lnTo>
                    <a:pt x="1842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57977"/>
              <a:ext cx="214290" cy="7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0"/>
                  </a:moveTo>
                  <a:lnTo>
                    <a:pt x="19839" y="121"/>
                  </a:lnTo>
                  <a:lnTo>
                    <a:pt x="20254" y="483"/>
                  </a:lnTo>
                  <a:lnTo>
                    <a:pt x="20612" y="1086"/>
                  </a:lnTo>
                  <a:lnTo>
                    <a:pt x="20942" y="1850"/>
                  </a:lnTo>
                  <a:lnTo>
                    <a:pt x="21214" y="2816"/>
                  </a:lnTo>
                  <a:lnTo>
                    <a:pt x="21428" y="3861"/>
                  </a:lnTo>
                  <a:lnTo>
                    <a:pt x="21543" y="5108"/>
                  </a:lnTo>
                  <a:lnTo>
                    <a:pt x="21600" y="6315"/>
                  </a:lnTo>
                  <a:lnTo>
                    <a:pt x="21543" y="7562"/>
                  </a:lnTo>
                  <a:lnTo>
                    <a:pt x="21400" y="8728"/>
                  </a:lnTo>
                  <a:lnTo>
                    <a:pt x="21199" y="9774"/>
                  </a:lnTo>
                  <a:lnTo>
                    <a:pt x="20927" y="10699"/>
                  </a:lnTo>
                  <a:lnTo>
                    <a:pt x="20598" y="11423"/>
                  </a:lnTo>
                  <a:lnTo>
                    <a:pt x="20197" y="12027"/>
                  </a:lnTo>
                  <a:lnTo>
                    <a:pt x="19782" y="12389"/>
                  </a:lnTo>
                  <a:lnTo>
                    <a:pt x="2634" y="21439"/>
                  </a:lnTo>
                  <a:lnTo>
                    <a:pt x="2176" y="21600"/>
                  </a:lnTo>
                  <a:lnTo>
                    <a:pt x="1761" y="21399"/>
                  </a:lnTo>
                  <a:lnTo>
                    <a:pt x="1346" y="21037"/>
                  </a:lnTo>
                  <a:lnTo>
                    <a:pt x="973" y="20474"/>
                  </a:lnTo>
                  <a:lnTo>
                    <a:pt x="644" y="19709"/>
                  </a:lnTo>
                  <a:lnTo>
                    <a:pt x="358" y="18784"/>
                  </a:lnTo>
                  <a:lnTo>
                    <a:pt x="172" y="17658"/>
                  </a:lnTo>
                  <a:lnTo>
                    <a:pt x="29" y="16492"/>
                  </a:lnTo>
                  <a:lnTo>
                    <a:pt x="0" y="15204"/>
                  </a:lnTo>
                  <a:lnTo>
                    <a:pt x="57" y="13998"/>
                  </a:lnTo>
                  <a:lnTo>
                    <a:pt x="186" y="12872"/>
                  </a:lnTo>
                  <a:lnTo>
                    <a:pt x="372" y="11785"/>
                  </a:lnTo>
                  <a:lnTo>
                    <a:pt x="658" y="10901"/>
                  </a:lnTo>
                  <a:lnTo>
                    <a:pt x="988" y="10096"/>
                  </a:lnTo>
                  <a:lnTo>
                    <a:pt x="1374" y="9533"/>
                  </a:lnTo>
                  <a:lnTo>
                    <a:pt x="1818" y="9171"/>
                  </a:lnTo>
                  <a:lnTo>
                    <a:pt x="18952" y="80"/>
                  </a:lnTo>
                  <a:lnTo>
                    <a:pt x="1939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1" name="Shape 181"/>
          <p:cNvSpPr/>
          <p:nvPr/>
        </p:nvSpPr>
        <p:spPr>
          <a:xfrm>
            <a:off x="3648181" y="2631940"/>
            <a:ext cx="502338" cy="50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4" extrusionOk="0">
                <a:moveTo>
                  <a:pt x="2379" y="3291"/>
                </a:moveTo>
                <a:cubicBezTo>
                  <a:pt x="3729" y="3102"/>
                  <a:pt x="4500" y="3039"/>
                  <a:pt x="4500" y="709"/>
                </a:cubicBezTo>
                <a:cubicBezTo>
                  <a:pt x="8164" y="-236"/>
                  <a:pt x="13500" y="-236"/>
                  <a:pt x="17164" y="709"/>
                </a:cubicBezTo>
                <a:cubicBezTo>
                  <a:pt x="17229" y="2472"/>
                  <a:pt x="17486" y="3039"/>
                  <a:pt x="19286" y="3291"/>
                </a:cubicBezTo>
                <a:cubicBezTo>
                  <a:pt x="19286" y="6754"/>
                  <a:pt x="19543" y="10155"/>
                  <a:pt x="19029" y="13051"/>
                </a:cubicBezTo>
                <a:cubicBezTo>
                  <a:pt x="18707" y="12988"/>
                  <a:pt x="18321" y="12926"/>
                  <a:pt x="17936" y="12926"/>
                </a:cubicBezTo>
                <a:cubicBezTo>
                  <a:pt x="18129" y="11981"/>
                  <a:pt x="18193" y="11036"/>
                  <a:pt x="18257" y="10092"/>
                </a:cubicBezTo>
                <a:cubicBezTo>
                  <a:pt x="18321" y="8140"/>
                  <a:pt x="18257" y="6124"/>
                  <a:pt x="18257" y="4172"/>
                </a:cubicBezTo>
                <a:cubicBezTo>
                  <a:pt x="17679" y="3983"/>
                  <a:pt x="17164" y="3731"/>
                  <a:pt x="16779" y="3228"/>
                </a:cubicBezTo>
                <a:cubicBezTo>
                  <a:pt x="16329" y="2787"/>
                  <a:pt x="16200" y="2157"/>
                  <a:pt x="16136" y="1527"/>
                </a:cubicBezTo>
                <a:cubicBezTo>
                  <a:pt x="12986" y="898"/>
                  <a:pt x="8743" y="835"/>
                  <a:pt x="5529" y="1527"/>
                </a:cubicBezTo>
                <a:cubicBezTo>
                  <a:pt x="5464" y="2409"/>
                  <a:pt x="5207" y="3228"/>
                  <a:pt x="4436" y="3794"/>
                </a:cubicBezTo>
                <a:cubicBezTo>
                  <a:pt x="4114" y="3983"/>
                  <a:pt x="3793" y="4109"/>
                  <a:pt x="3407" y="4172"/>
                </a:cubicBezTo>
                <a:cubicBezTo>
                  <a:pt x="3407" y="6187"/>
                  <a:pt x="3343" y="8140"/>
                  <a:pt x="3407" y="10092"/>
                </a:cubicBezTo>
                <a:cubicBezTo>
                  <a:pt x="3471" y="11036"/>
                  <a:pt x="3536" y="11981"/>
                  <a:pt x="3729" y="12926"/>
                </a:cubicBezTo>
                <a:cubicBezTo>
                  <a:pt x="3343" y="12926"/>
                  <a:pt x="3021" y="12988"/>
                  <a:pt x="2636" y="13051"/>
                </a:cubicBezTo>
                <a:cubicBezTo>
                  <a:pt x="2121" y="10155"/>
                  <a:pt x="2379" y="6754"/>
                  <a:pt x="2379" y="3291"/>
                </a:cubicBezTo>
                <a:close/>
                <a:moveTo>
                  <a:pt x="2571" y="13744"/>
                </a:moveTo>
                <a:cubicBezTo>
                  <a:pt x="2571" y="15004"/>
                  <a:pt x="2571" y="16263"/>
                  <a:pt x="2571" y="17523"/>
                </a:cubicBezTo>
                <a:cubicBezTo>
                  <a:pt x="7907" y="16893"/>
                  <a:pt x="13436" y="16893"/>
                  <a:pt x="19093" y="17523"/>
                </a:cubicBezTo>
                <a:cubicBezTo>
                  <a:pt x="19093" y="16263"/>
                  <a:pt x="19093" y="15004"/>
                  <a:pt x="19093" y="13744"/>
                </a:cubicBezTo>
                <a:cubicBezTo>
                  <a:pt x="13629" y="13051"/>
                  <a:pt x="8100" y="12988"/>
                  <a:pt x="2571" y="13744"/>
                </a:cubicBezTo>
                <a:close/>
                <a:moveTo>
                  <a:pt x="0" y="15004"/>
                </a:moveTo>
                <a:cubicBezTo>
                  <a:pt x="2121" y="15004"/>
                  <a:pt x="2121" y="15004"/>
                  <a:pt x="2121" y="15004"/>
                </a:cubicBezTo>
                <a:cubicBezTo>
                  <a:pt x="2121" y="17523"/>
                  <a:pt x="2121" y="17523"/>
                  <a:pt x="2121" y="17523"/>
                </a:cubicBezTo>
                <a:cubicBezTo>
                  <a:pt x="2121" y="18026"/>
                  <a:pt x="2121" y="18026"/>
                  <a:pt x="2121" y="18026"/>
                </a:cubicBezTo>
                <a:cubicBezTo>
                  <a:pt x="2636" y="17963"/>
                  <a:pt x="2636" y="17963"/>
                  <a:pt x="2636" y="17963"/>
                </a:cubicBezTo>
                <a:cubicBezTo>
                  <a:pt x="3150" y="17900"/>
                  <a:pt x="3664" y="17900"/>
                  <a:pt x="4179" y="17837"/>
                </a:cubicBezTo>
                <a:cubicBezTo>
                  <a:pt x="4179" y="18845"/>
                  <a:pt x="4179" y="18845"/>
                  <a:pt x="4179" y="18845"/>
                </a:cubicBezTo>
                <a:cubicBezTo>
                  <a:pt x="0" y="18845"/>
                  <a:pt x="0" y="18845"/>
                  <a:pt x="0" y="18845"/>
                </a:cubicBezTo>
                <a:cubicBezTo>
                  <a:pt x="1221" y="17774"/>
                  <a:pt x="1221" y="17774"/>
                  <a:pt x="1221" y="17774"/>
                </a:cubicBezTo>
                <a:cubicBezTo>
                  <a:pt x="0" y="15004"/>
                  <a:pt x="0" y="15004"/>
                  <a:pt x="0" y="15004"/>
                </a:cubicBezTo>
                <a:close/>
                <a:moveTo>
                  <a:pt x="21600" y="15004"/>
                </a:moveTo>
                <a:cubicBezTo>
                  <a:pt x="20443" y="17774"/>
                  <a:pt x="20443" y="17774"/>
                  <a:pt x="20443" y="17774"/>
                </a:cubicBezTo>
                <a:cubicBezTo>
                  <a:pt x="21600" y="18845"/>
                  <a:pt x="21600" y="18845"/>
                  <a:pt x="21600" y="18845"/>
                </a:cubicBezTo>
                <a:cubicBezTo>
                  <a:pt x="17421" y="18845"/>
                  <a:pt x="17421" y="18845"/>
                  <a:pt x="17421" y="18845"/>
                </a:cubicBezTo>
                <a:cubicBezTo>
                  <a:pt x="17421" y="17837"/>
                  <a:pt x="17421" y="17837"/>
                  <a:pt x="17421" y="17837"/>
                </a:cubicBezTo>
                <a:cubicBezTo>
                  <a:pt x="17936" y="17900"/>
                  <a:pt x="18450" y="17900"/>
                  <a:pt x="18964" y="17963"/>
                </a:cubicBezTo>
                <a:cubicBezTo>
                  <a:pt x="19543" y="18026"/>
                  <a:pt x="19543" y="18026"/>
                  <a:pt x="19543" y="18026"/>
                </a:cubicBezTo>
                <a:cubicBezTo>
                  <a:pt x="19543" y="17523"/>
                  <a:pt x="19543" y="17523"/>
                  <a:pt x="19543" y="17523"/>
                </a:cubicBezTo>
                <a:cubicBezTo>
                  <a:pt x="19543" y="15004"/>
                  <a:pt x="19543" y="15004"/>
                  <a:pt x="19543" y="15004"/>
                </a:cubicBezTo>
                <a:cubicBezTo>
                  <a:pt x="21600" y="15004"/>
                  <a:pt x="21600" y="15004"/>
                  <a:pt x="21600" y="15004"/>
                </a:cubicBezTo>
                <a:close/>
                <a:moveTo>
                  <a:pt x="16714" y="18026"/>
                </a:moveTo>
                <a:cubicBezTo>
                  <a:pt x="15429" y="19412"/>
                  <a:pt x="13564" y="20545"/>
                  <a:pt x="10864" y="21364"/>
                </a:cubicBezTo>
                <a:cubicBezTo>
                  <a:pt x="8100" y="20545"/>
                  <a:pt x="6171" y="19412"/>
                  <a:pt x="4950" y="18026"/>
                </a:cubicBezTo>
                <a:cubicBezTo>
                  <a:pt x="5400" y="17963"/>
                  <a:pt x="5850" y="17900"/>
                  <a:pt x="6364" y="17900"/>
                </a:cubicBezTo>
                <a:cubicBezTo>
                  <a:pt x="7586" y="19034"/>
                  <a:pt x="9129" y="19727"/>
                  <a:pt x="10864" y="20230"/>
                </a:cubicBezTo>
                <a:cubicBezTo>
                  <a:pt x="12536" y="19727"/>
                  <a:pt x="14079" y="19034"/>
                  <a:pt x="15300" y="17900"/>
                </a:cubicBezTo>
                <a:cubicBezTo>
                  <a:pt x="15814" y="17963"/>
                  <a:pt x="16264" y="17963"/>
                  <a:pt x="16714" y="18026"/>
                </a:cubicBezTo>
                <a:cubicBezTo>
                  <a:pt x="16714" y="18026"/>
                  <a:pt x="16714" y="18026"/>
                  <a:pt x="16714" y="18026"/>
                </a:cubicBezTo>
                <a:close/>
                <a:moveTo>
                  <a:pt x="6171" y="2157"/>
                </a:moveTo>
                <a:cubicBezTo>
                  <a:pt x="6043" y="3039"/>
                  <a:pt x="5593" y="3794"/>
                  <a:pt x="4821" y="4361"/>
                </a:cubicBezTo>
                <a:cubicBezTo>
                  <a:pt x="4629" y="4487"/>
                  <a:pt x="4371" y="4613"/>
                  <a:pt x="4114" y="4676"/>
                </a:cubicBezTo>
                <a:cubicBezTo>
                  <a:pt x="4114" y="6502"/>
                  <a:pt x="4050" y="8265"/>
                  <a:pt x="4114" y="10092"/>
                </a:cubicBezTo>
                <a:cubicBezTo>
                  <a:pt x="4179" y="10973"/>
                  <a:pt x="4243" y="11918"/>
                  <a:pt x="4436" y="12800"/>
                </a:cubicBezTo>
                <a:cubicBezTo>
                  <a:pt x="8679" y="12359"/>
                  <a:pt x="12986" y="12422"/>
                  <a:pt x="17229" y="12800"/>
                </a:cubicBezTo>
                <a:cubicBezTo>
                  <a:pt x="17421" y="11918"/>
                  <a:pt x="17486" y="10973"/>
                  <a:pt x="17550" y="10092"/>
                </a:cubicBezTo>
                <a:cubicBezTo>
                  <a:pt x="17614" y="8265"/>
                  <a:pt x="17550" y="6439"/>
                  <a:pt x="17550" y="4613"/>
                </a:cubicBezTo>
                <a:cubicBezTo>
                  <a:pt x="17036" y="4424"/>
                  <a:pt x="16586" y="4109"/>
                  <a:pt x="16200" y="3668"/>
                </a:cubicBezTo>
                <a:cubicBezTo>
                  <a:pt x="15814" y="3228"/>
                  <a:pt x="15621" y="2724"/>
                  <a:pt x="15493" y="2157"/>
                </a:cubicBezTo>
                <a:cubicBezTo>
                  <a:pt x="12600" y="1590"/>
                  <a:pt x="9064" y="1590"/>
                  <a:pt x="6171" y="2157"/>
                </a:cubicBezTo>
                <a:close/>
                <a:moveTo>
                  <a:pt x="7393" y="17837"/>
                </a:moveTo>
                <a:cubicBezTo>
                  <a:pt x="8421" y="18593"/>
                  <a:pt x="9579" y="19097"/>
                  <a:pt x="10864" y="19538"/>
                </a:cubicBezTo>
                <a:cubicBezTo>
                  <a:pt x="12086" y="19097"/>
                  <a:pt x="13243" y="18593"/>
                  <a:pt x="14271" y="17837"/>
                </a:cubicBezTo>
                <a:cubicBezTo>
                  <a:pt x="11957" y="17774"/>
                  <a:pt x="9707" y="17712"/>
                  <a:pt x="7393" y="1783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VALUES</a:t>
            </a:r>
            <a:endParaRPr lang="en-US" dirty="0"/>
          </a:p>
        </p:txBody>
      </p:sp>
      <p:sp>
        <p:nvSpPr>
          <p:cNvPr id="3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353800" y="6527527"/>
            <a:ext cx="636588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28853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 O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tter Tail Power Company PowerPoint Template_3">
  <a:themeElements>
    <a:clrScheme name="Otter Tail Power 2014">
      <a:dk1>
        <a:srgbClr val="000000"/>
      </a:dk1>
      <a:lt1>
        <a:srgbClr val="FFFFFF"/>
      </a:lt1>
      <a:dk2>
        <a:srgbClr val="005DB9"/>
      </a:dk2>
      <a:lt2>
        <a:srgbClr val="FFFFFF"/>
      </a:lt2>
      <a:accent1>
        <a:srgbClr val="626A70"/>
      </a:accent1>
      <a:accent2>
        <a:srgbClr val="005DB9"/>
      </a:accent2>
      <a:accent3>
        <a:srgbClr val="FF7500"/>
      </a:accent3>
      <a:accent4>
        <a:srgbClr val="FFB900"/>
      </a:accent4>
      <a:accent5>
        <a:srgbClr val="59C500"/>
      </a:accent5>
      <a:accent6>
        <a:srgbClr val="00C6A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tter Tail Power Company PowerPoint Template_3.potx" id="{2B27E332-70EE-4E74-93DC-A89CF99941E0}" vid="{A92421A8-44AD-4E50-9C62-C777EB279FAE}"/>
    </a:ext>
  </a:extLst>
</a:theme>
</file>

<file path=ppt/theme/theme2.xml><?xml version="1.0" encoding="utf-8"?>
<a:theme xmlns:a="http://schemas.openxmlformats.org/drawingml/2006/main" name="Otter Tail Power Company White Slide Master">
  <a:themeElements>
    <a:clrScheme name="Otter Tail Power 2014">
      <a:dk1>
        <a:srgbClr val="000000"/>
      </a:dk1>
      <a:lt1>
        <a:srgbClr val="FFFFFF"/>
      </a:lt1>
      <a:dk2>
        <a:srgbClr val="005DB9"/>
      </a:dk2>
      <a:lt2>
        <a:srgbClr val="FFFFFF"/>
      </a:lt2>
      <a:accent1>
        <a:srgbClr val="626A70"/>
      </a:accent1>
      <a:accent2>
        <a:srgbClr val="005DB9"/>
      </a:accent2>
      <a:accent3>
        <a:srgbClr val="FF7500"/>
      </a:accent3>
      <a:accent4>
        <a:srgbClr val="FFB900"/>
      </a:accent4>
      <a:accent5>
        <a:srgbClr val="59C500"/>
      </a:accent5>
      <a:accent6>
        <a:srgbClr val="00C6A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tter Tail Power Company PowerPoint Template_3.potx" id="{2B27E332-70EE-4E74-93DC-A89CF99941E0}" vid="{C6847DB7-FC69-4F91-B38C-64C269C1B1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$ListId:Library;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B86D1BDC4BBA4A870FFA87CF6AFDA3" ma:contentTypeVersion="" ma:contentTypeDescription="Create a new document." ma:contentTypeScope="" ma:versionID="3a5e10e547d4233f6241df58b5471fc3">
  <xsd:schema xmlns:xsd="http://www.w3.org/2001/XMLSchema" xmlns:xs="http://www.w3.org/2001/XMLSchema" xmlns:p="http://schemas.microsoft.com/office/2006/metadata/properties" xmlns:ns2="$ListId:Library;" targetNamespace="http://schemas.microsoft.com/office/2006/metadata/properties" ma:root="true" ma:fieldsID="f0a7ed3631af1f39076cc3123727656e" ns2:_="">
    <xsd:import namespace="$ListId:Library;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Library;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72C10-5347-4A7F-9A0C-6570EB86BDF3}">
  <ds:schemaRefs>
    <ds:schemaRef ds:uri="http://www.w3.org/XML/1998/namespace"/>
    <ds:schemaRef ds:uri="$ListId:Library;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04A052-D073-482E-B16E-05BD94D3D0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A7258-7872-437B-810E-1BD72FF92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Library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Otter Tail Power Company PowerPoint Template_3</Template>
  <TotalTime>1255</TotalTime>
  <Words>719</Words>
  <Application>Microsoft Office PowerPoint</Application>
  <PresentationFormat>Custom</PresentationFormat>
  <Paragraphs>159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Otter Tail Power Company PowerPoint Template_3</vt:lpstr>
      <vt:lpstr>Otter Tail Power Company White Slide Master</vt:lpstr>
      <vt:lpstr>2017 Attachment O Customer Meeting</vt:lpstr>
      <vt:lpstr>Agenda</vt:lpstr>
      <vt:lpstr>Legal Disclosure</vt:lpstr>
      <vt:lpstr>Meeting Purpose</vt:lpstr>
      <vt:lpstr>Service area</vt:lpstr>
      <vt:lpstr>Our mission</vt:lpstr>
      <vt:lpstr>Our Vision</vt:lpstr>
      <vt:lpstr>Our VALUES</vt:lpstr>
      <vt:lpstr>Attachment O Calculation</vt:lpstr>
      <vt:lpstr>Forward Looking Attachment O</vt:lpstr>
      <vt:lpstr>RATE REQUIREMENTS</vt:lpstr>
      <vt:lpstr>RATE BASE</vt:lpstr>
      <vt:lpstr>OPERATING EXPENSES</vt:lpstr>
      <vt:lpstr>REVENUE REQUIREMENT AND RATE</vt:lpstr>
      <vt:lpstr> Rate Summary</vt:lpstr>
      <vt:lpstr>TOTAL TRANSMISSION REVENUE REQUIREMENT BREAKDOWN</vt:lpstr>
      <vt:lpstr>2017 transmission Projects</vt:lpstr>
      <vt:lpstr>ATTACHMENT O CAPITAL PROJECTS:  TRANSMISSION LINE PROJECTS &gt; $250K</vt:lpstr>
      <vt:lpstr>ATTACHMENTS GG AND MM CAPITAL PROJECTS:  TRANSMISSION LINE PROJECTS &gt; $250K</vt:lpstr>
      <vt:lpstr>Budget Risks</vt:lpstr>
      <vt:lpstr>  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Attachment O Presentation OTP</dc:title>
  <dc:creator>Hoff, Stephanie</dc:creator>
  <cp:lastModifiedBy>bch</cp:lastModifiedBy>
  <cp:revision>102</cp:revision>
  <cp:lastPrinted>2016-10-18T14:23:04Z</cp:lastPrinted>
  <dcterms:created xsi:type="dcterms:W3CDTF">2014-12-05T15:22:50Z</dcterms:created>
  <dcterms:modified xsi:type="dcterms:W3CDTF">2016-10-21T18:15:54Z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0x01010057B86D1BDC4BBA4A870FFA87CF6AFDA3</vt:lpwstr>
  </property>
  <property fmtid="{D5CDD505-2E9C-101B-9397-08002B2CF9AE}" pid="3" name="_dlc_DocIdItemGuid">
    <vt:lpwstr>e77f256c-47ab-41f2-b629-063f74aae0ac</vt:lpwstr>
  </property>
  <property fmtid="{D5CDD505-2E9C-101B-9397-08002B2CF9AE}" pid="4" name="ArticulateGUID">
    <vt:lpwstr>76FC1E68-BD57-4398-9D22-7A09FE99A62F</vt:lpwstr>
  </property>
  <property fmtid="{D5CDD505-2E9C-101B-9397-08002B2CF9AE}" pid="5" name="ArticulatePath">
    <vt:lpwstr>http://teamnet.otpco.com/Communication/PowerPointTemplates/External%20presentation%20template</vt:lpwstr>
  </property>
  <property fmtid="{D5CDD505-2E9C-101B-9397-08002B2CF9AE}" pid="6" name="_dlc_DocId">
    <vt:lpwstr>3AD37ZCFSR7C-112-4165</vt:lpwstr>
  </property>
  <property fmtid="{D5CDD505-2E9C-101B-9397-08002B2CF9AE}" pid="7" name="_dlc_DocIdUrl">
    <vt:lpwstr>http://teamnet.otpco.com/_layouts/15/DocIdRedir.aspx?ID=3AD37ZCFSR7C-112-41653AD37ZCFSR7C-112-4165</vt:lpwstr>
  </property>
  <property fmtid="{D5CDD505-2E9C-101B-9397-08002B2CF9AE}" pid="8" name="FTR Date">
    <vt:filetime>2015-10-29T12:12:36Z</vt:filetime>
  </property>
  <property fmtid="{D5CDD505-2E9C-101B-9397-08002B2CF9AE}" pid="9" name="Exclude">
    <vt:lpwstr>No</vt:lpwstr>
  </property>
</Properties>
</file>