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43" r:id="rId6"/>
  </p:sldMasterIdLst>
  <p:notesMasterIdLst>
    <p:notesMasterId r:id="rId27"/>
  </p:notesMasterIdLst>
  <p:handoutMasterIdLst>
    <p:handoutMasterId r:id="rId28"/>
  </p:handoutMasterIdLst>
  <p:sldIdLst>
    <p:sldId id="373" r:id="rId7"/>
    <p:sldId id="374" r:id="rId8"/>
    <p:sldId id="375" r:id="rId9"/>
    <p:sldId id="376" r:id="rId10"/>
    <p:sldId id="402" r:id="rId11"/>
    <p:sldId id="378" r:id="rId12"/>
    <p:sldId id="379" r:id="rId13"/>
    <p:sldId id="391" r:id="rId14"/>
    <p:sldId id="392" r:id="rId15"/>
    <p:sldId id="393" r:id="rId16"/>
    <p:sldId id="401" r:id="rId17"/>
    <p:sldId id="395" r:id="rId18"/>
    <p:sldId id="385" r:id="rId19"/>
    <p:sldId id="396" r:id="rId20"/>
    <p:sldId id="397" r:id="rId21"/>
    <p:sldId id="399" r:id="rId22"/>
    <p:sldId id="398" r:id="rId23"/>
    <p:sldId id="389" r:id="rId24"/>
    <p:sldId id="403" r:id="rId25"/>
    <p:sldId id="390" r:id="rId26"/>
  </p:sldIdLst>
  <p:sldSz cx="12192000" cy="6858000"/>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Overview" id="{148C0F46-C67F-4F15-BAF0-0DCEC88E3774}">
          <p14:sldIdLst>
            <p14:sldId id="373"/>
            <p14:sldId id="374"/>
            <p14:sldId id="375"/>
            <p14:sldId id="376"/>
            <p14:sldId id="402"/>
            <p14:sldId id="378"/>
            <p14:sldId id="379"/>
            <p14:sldId id="391"/>
            <p14:sldId id="392"/>
            <p14:sldId id="393"/>
            <p14:sldId id="401"/>
            <p14:sldId id="395"/>
            <p14:sldId id="385"/>
            <p14:sldId id="396"/>
            <p14:sldId id="397"/>
            <p14:sldId id="399"/>
            <p14:sldId id="398"/>
            <p14:sldId id="389"/>
            <p14:sldId id="403"/>
            <p14:sldId id="390"/>
          </p14:sldIdLst>
        </p14:section>
        <p14:section name="Titles" id="{6FD5D662-4EA8-407A-BC18-B4CFCDF80983}">
          <p14:sldIdLst/>
        </p14:section>
        <p14:section name="Layouts" id="{A879895C-6B35-4875-965A-C861A0063455}">
          <p14:sldIdLst/>
        </p14:section>
        <p14:section name="Brand Artwork" id="{E991033B-DC42-4639-BD6C-E4CE7624C628}">
          <p14:sldIdLst/>
        </p14:section>
        <p14:section name="Tables and Charts" id="{EA3068DA-4BB8-4356-B834-7635B4352949}">
          <p14:sldIdLst/>
        </p14:section>
        <p14:section name="Logos" id="{29CBCEA6-C10F-4F70-BAE0-BB44938476D3}">
          <p14:sldIdLst/>
        </p14:section>
        <p14:section name="Core Slides" id="{F1E37438-145A-45DF-8DB4-3568C4B811F3}">
          <p14:sldIdLst/>
        </p14:section>
      </p14:sectionLst>
    </p:ext>
    <p:ext uri="{EFAFB233-063F-42B5-8137-9DF3F51BA10A}">
      <p15:sldGuideLst xmlns="" xmlns:p15="http://schemas.microsoft.com/office/powerpoint/2012/main">
        <p15:guide id="1" orient="horz" pos="216" userDrawn="1">
          <p15:clr>
            <a:srgbClr val="A4A3A4"/>
          </p15:clr>
        </p15:guide>
        <p15:guide id="2" pos="3816" userDrawn="1">
          <p15:clr>
            <a:srgbClr val="A4A3A4"/>
          </p15:clr>
        </p15:guide>
      </p15:sldGuideLst>
    </p:ext>
    <p:ext uri="{2D200454-40CA-4A62-9FC3-DE9A4176ACB9}">
      <p15:notesGuideLst xmlns=""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C96"/>
    <a:srgbClr val="FF5400"/>
    <a:srgbClr val="8FCB00"/>
    <a:srgbClr val="00C6A8"/>
    <a:srgbClr val="FFFFFF"/>
    <a:srgbClr val="000000"/>
    <a:srgbClr val="FFB900"/>
    <a:srgbClr val="FDFDFD"/>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6" autoAdjust="0"/>
    <p:restoredTop sz="89421" autoAdjust="0"/>
  </p:normalViewPr>
  <p:slideViewPr>
    <p:cSldViewPr snapToGrid="0" showGuides="1">
      <p:cViewPr>
        <p:scale>
          <a:sx n="78" d="100"/>
          <a:sy n="78" d="100"/>
        </p:scale>
        <p:origin x="-1584" y="-684"/>
      </p:cViewPr>
      <p:guideLst>
        <p:guide orient="horz" pos="216"/>
        <p:guide pos="3816"/>
      </p:guideLst>
    </p:cSldViewPr>
  </p:slideViewPr>
  <p:outlineViewPr>
    <p:cViewPr>
      <p:scale>
        <a:sx n="33" d="100"/>
        <a:sy n="33" d="100"/>
      </p:scale>
      <p:origin x="0" y="1026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8" d="100"/>
          <a:sy n="58" d="100"/>
        </p:scale>
        <p:origin x="243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714671175142797"/>
          <c:y val="2.4733583059399128E-2"/>
          <c:w val="0.83273537095579464"/>
          <c:h val="0.50419759550492971"/>
        </c:manualLayout>
      </c:layout>
      <c:barChart>
        <c:barDir val="col"/>
        <c:grouping val="clustered"/>
        <c:varyColors val="0"/>
        <c:ser>
          <c:idx val="0"/>
          <c:order val="0"/>
          <c:tx>
            <c:strRef>
              <c:f>Sheet1!$B$1</c:f>
              <c:strCache>
                <c:ptCount val="1"/>
                <c:pt idx="0">
                  <c:v>Column1</c:v>
                </c:pt>
              </c:strCache>
            </c:strRef>
          </c:tx>
          <c:spPr>
            <a:solidFill>
              <a:schemeClr val="accent1"/>
            </a:solidFill>
          </c:spPr>
          <c:invertIfNegative val="0"/>
          <c:dLbls>
            <c:txPr>
              <a:bodyPr/>
              <a:lstStyle/>
              <a:p>
                <a:pPr>
                  <a:defRPr sz="1400" baseline="0"/>
                </a:pPr>
                <a:endParaRPr lang="en-US"/>
              </a:p>
            </c:txPr>
            <c:showLegendKey val="0"/>
            <c:showVal val="1"/>
            <c:showCatName val="0"/>
            <c:showSerName val="0"/>
            <c:showPercent val="0"/>
            <c:showBubbleSize val="0"/>
            <c:showLeaderLines val="0"/>
          </c:dLbls>
          <c:cat>
            <c:strRef>
              <c:f>Sheet1!$A$2:$A$13</c:f>
              <c:strCache>
                <c:ptCount val="12"/>
                <c:pt idx="0">
                  <c:v>2015 Projected ATRR</c:v>
                </c:pt>
                <c:pt idx="1">
                  <c:v>Divisor Change</c:v>
                </c:pt>
                <c:pt idx="2">
                  <c:v>Change in Capital Structure/ROR</c:v>
                </c:pt>
                <c:pt idx="3">
                  <c:v>Rate Base</c:v>
                </c:pt>
                <c:pt idx="4">
                  <c:v>Operating Expense</c:v>
                </c:pt>
                <c:pt idx="5">
                  <c:v>Attachment GG Adjustment</c:v>
                </c:pt>
                <c:pt idx="6">
                  <c:v>Attachment MM Adjustment</c:v>
                </c:pt>
                <c:pt idx="7">
                  <c:v>Depreciation &amp; Property Taxes</c:v>
                </c:pt>
                <c:pt idx="8">
                  <c:v>Annual True-up</c:v>
                </c:pt>
                <c:pt idx="9">
                  <c:v>Income Tax</c:v>
                </c:pt>
                <c:pt idx="10">
                  <c:v>Miscellaneous</c:v>
                </c:pt>
                <c:pt idx="11">
                  <c:v>2016 Projected ATRR</c:v>
                </c:pt>
              </c:strCache>
            </c:strRef>
          </c:cat>
          <c:val>
            <c:numRef>
              <c:f>Sheet1!$B$2:$B$13</c:f>
              <c:numCache>
                <c:formatCode>"$"#,##0.00_);\("$"#,##0.00\)</c:formatCode>
                <c:ptCount val="12"/>
                <c:pt idx="0">
                  <c:v>2.99</c:v>
                </c:pt>
                <c:pt idx="1">
                  <c:v>-0.1</c:v>
                </c:pt>
                <c:pt idx="2">
                  <c:v>0.08</c:v>
                </c:pt>
                <c:pt idx="3">
                  <c:v>1.03</c:v>
                </c:pt>
                <c:pt idx="4">
                  <c:v>0.32</c:v>
                </c:pt>
                <c:pt idx="5">
                  <c:v>-0.04</c:v>
                </c:pt>
                <c:pt idx="6">
                  <c:v>-0.79</c:v>
                </c:pt>
                <c:pt idx="7">
                  <c:v>0.12</c:v>
                </c:pt>
                <c:pt idx="8">
                  <c:v>-0.23</c:v>
                </c:pt>
                <c:pt idx="9">
                  <c:v>-0.1</c:v>
                </c:pt>
                <c:pt idx="10">
                  <c:v>-0.04</c:v>
                </c:pt>
                <c:pt idx="11">
                  <c:v>3.24</c:v>
                </c:pt>
              </c:numCache>
            </c:numRef>
          </c:val>
        </c:ser>
        <c:dLbls>
          <c:showLegendKey val="0"/>
          <c:showVal val="0"/>
          <c:showCatName val="0"/>
          <c:showSerName val="0"/>
          <c:showPercent val="0"/>
          <c:showBubbleSize val="0"/>
        </c:dLbls>
        <c:gapWidth val="150"/>
        <c:axId val="53840128"/>
        <c:axId val="53850112"/>
      </c:barChart>
      <c:catAx>
        <c:axId val="53840128"/>
        <c:scaling>
          <c:orientation val="minMax"/>
        </c:scaling>
        <c:delete val="0"/>
        <c:axPos val="b"/>
        <c:majorTickMark val="out"/>
        <c:minorTickMark val="none"/>
        <c:tickLblPos val="low"/>
        <c:txPr>
          <a:bodyPr anchor="b" anchorCtr="0"/>
          <a:lstStyle/>
          <a:p>
            <a:pPr>
              <a:defRPr sz="1600" baseline="0"/>
            </a:pPr>
            <a:endParaRPr lang="en-US"/>
          </a:p>
        </c:txPr>
        <c:crossAx val="53850112"/>
        <c:crosses val="autoZero"/>
        <c:auto val="1"/>
        <c:lblAlgn val="ctr"/>
        <c:lblOffset val="100"/>
        <c:noMultiLvlLbl val="0"/>
      </c:catAx>
      <c:valAx>
        <c:axId val="53850112"/>
        <c:scaling>
          <c:orientation val="minMax"/>
        </c:scaling>
        <c:delete val="0"/>
        <c:axPos val="l"/>
        <c:majorGridlines/>
        <c:title>
          <c:tx>
            <c:rich>
              <a:bodyPr rot="-5400000" vert="horz"/>
              <a:lstStyle/>
              <a:p>
                <a:pPr>
                  <a:defRPr/>
                </a:pPr>
                <a:r>
                  <a:rPr lang="en-US" dirty="0" smtClean="0"/>
                  <a:t>$/kw-month</a:t>
                </a:r>
                <a:endParaRPr lang="en-US" dirty="0"/>
              </a:p>
            </c:rich>
          </c:tx>
          <c:layout/>
          <c:overlay val="0"/>
        </c:title>
        <c:numFmt formatCode="&quot;$&quot;#,##0.00_);\(&quot;$&quot;#,##0.00\)" sourceLinked="1"/>
        <c:majorTickMark val="out"/>
        <c:minorTickMark val="none"/>
        <c:tickLblPos val="nextTo"/>
        <c:crossAx val="5384012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07811-A016-46AC-89C5-1EF59A18C0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D5E0A0C-7D4F-4170-A126-21869B0A8356}">
      <dgm:prSet phldrT="[Text]"/>
      <dgm:spPr/>
      <dgm:t>
        <a:bodyPr/>
        <a:lstStyle/>
        <a:p>
          <a:r>
            <a:rPr lang="en-US" dirty="0" smtClean="0"/>
            <a:t>Total Rev. Req. = </a:t>
          </a:r>
          <a:r>
            <a:rPr lang="en-US" b="0" i="0" u="none" strike="noStrike" dirty="0" smtClean="0">
              <a:solidFill>
                <a:schemeClr val="bg1"/>
              </a:solidFill>
              <a:effectLst/>
              <a:latin typeface="+mn-lt"/>
            </a:rPr>
            <a:t>$60,205,088</a:t>
          </a:r>
          <a:endParaRPr lang="en-US" dirty="0">
            <a:solidFill>
              <a:schemeClr val="bg1"/>
            </a:solidFill>
          </a:endParaRPr>
        </a:p>
      </dgm:t>
    </dgm:pt>
    <dgm:pt modelId="{0EA7CB25-D517-4D79-9F64-B522CA228B8E}" type="parTrans" cxnId="{EC4CEB97-0614-4AE8-9C90-C196BC0AE7F6}">
      <dgm:prSet/>
      <dgm:spPr/>
      <dgm:t>
        <a:bodyPr/>
        <a:lstStyle/>
        <a:p>
          <a:endParaRPr lang="en-US"/>
        </a:p>
      </dgm:t>
    </dgm:pt>
    <dgm:pt modelId="{2AFDC9CA-CB9E-445D-A3F9-C58099625356}" type="sibTrans" cxnId="{EC4CEB97-0614-4AE8-9C90-C196BC0AE7F6}">
      <dgm:prSet/>
      <dgm:spPr/>
      <dgm:t>
        <a:bodyPr/>
        <a:lstStyle/>
        <a:p>
          <a:endParaRPr lang="en-US"/>
        </a:p>
      </dgm:t>
    </dgm:pt>
    <dgm:pt modelId="{9ABEADA2-0437-491C-AB47-E7AAE360267C}">
      <dgm:prSet phldrT="[Text]"/>
      <dgm:spPr/>
      <dgm:t>
        <a:bodyPr/>
        <a:lstStyle/>
        <a:p>
          <a:r>
            <a:rPr lang="en-US" dirty="0" smtClean="0"/>
            <a:t>Net Attch. O ATRR = $28,369,214</a:t>
          </a:r>
          <a:endParaRPr lang="en-US" dirty="0">
            <a:solidFill>
              <a:schemeClr val="bg1"/>
            </a:solidFill>
          </a:endParaRPr>
        </a:p>
      </dgm:t>
    </dgm:pt>
    <dgm:pt modelId="{D21D2B9B-B168-4A7C-8278-335355765D8F}" type="parTrans" cxnId="{D44B73A4-C69D-4154-B913-A93B8AE0B6C8}">
      <dgm:prSet/>
      <dgm:spPr/>
      <dgm:t>
        <a:bodyPr/>
        <a:lstStyle/>
        <a:p>
          <a:endParaRPr lang="en-US"/>
        </a:p>
      </dgm:t>
    </dgm:pt>
    <dgm:pt modelId="{621B0322-18B3-4B15-B3AD-8E6C3EDEEE62}" type="sibTrans" cxnId="{D44B73A4-C69D-4154-B913-A93B8AE0B6C8}">
      <dgm:prSet/>
      <dgm:spPr/>
      <dgm:t>
        <a:bodyPr/>
        <a:lstStyle/>
        <a:p>
          <a:endParaRPr lang="en-US"/>
        </a:p>
      </dgm:t>
    </dgm:pt>
    <dgm:pt modelId="{881E20BA-941F-4F88-87D2-244E00F8B1FB}">
      <dgm:prSet phldrT="[Text]"/>
      <dgm:spPr/>
      <dgm:t>
        <a:bodyPr/>
        <a:lstStyle/>
        <a:p>
          <a:r>
            <a:rPr lang="en-US" dirty="0" smtClean="0"/>
            <a:t>Attch. GG Rev. Req. = </a:t>
          </a:r>
          <a:r>
            <a:rPr lang="en-US" b="0" i="0" u="none" strike="noStrike" dirty="0" smtClean="0">
              <a:solidFill>
                <a:schemeClr val="bg1"/>
              </a:solidFill>
              <a:effectLst/>
              <a:latin typeface="+mn-lt"/>
            </a:rPr>
            <a:t>$18,550,354</a:t>
          </a:r>
          <a:endParaRPr lang="en-US" b="0" dirty="0">
            <a:solidFill>
              <a:schemeClr val="bg1"/>
            </a:solidFill>
          </a:endParaRPr>
        </a:p>
      </dgm:t>
    </dgm:pt>
    <dgm:pt modelId="{62C7C6D3-A98F-49A8-A751-71CEC7E759DF}" type="parTrans" cxnId="{76679F68-82A2-436C-8E7F-D98A289FAD5D}">
      <dgm:prSet/>
      <dgm:spPr/>
      <dgm:t>
        <a:bodyPr/>
        <a:lstStyle/>
        <a:p>
          <a:endParaRPr lang="en-US"/>
        </a:p>
      </dgm:t>
    </dgm:pt>
    <dgm:pt modelId="{3049D181-0783-4550-9389-A11DAEEEEF33}" type="sibTrans" cxnId="{76679F68-82A2-436C-8E7F-D98A289FAD5D}">
      <dgm:prSet/>
      <dgm:spPr/>
      <dgm:t>
        <a:bodyPr/>
        <a:lstStyle/>
        <a:p>
          <a:endParaRPr lang="en-US"/>
        </a:p>
      </dgm:t>
    </dgm:pt>
    <dgm:pt modelId="{A8D0F350-7D03-49DC-B7A7-4A4BFCD108BB}">
      <dgm:prSet phldrT="[Text]"/>
      <dgm:spPr/>
      <dgm:t>
        <a:bodyPr/>
        <a:lstStyle/>
        <a:p>
          <a:r>
            <a:rPr lang="en-US" dirty="0" smtClean="0"/>
            <a:t>Attch. MM Rev. Req. = </a:t>
          </a:r>
          <a:r>
            <a:rPr lang="en-US" b="0" i="0" u="none" strike="noStrike" dirty="0" smtClean="0">
              <a:solidFill>
                <a:schemeClr val="bg1"/>
              </a:solidFill>
              <a:effectLst/>
              <a:latin typeface="+mn-lt"/>
            </a:rPr>
            <a:t>$13,285,520</a:t>
          </a:r>
          <a:endParaRPr lang="en-US" dirty="0">
            <a:solidFill>
              <a:schemeClr val="bg1"/>
            </a:solidFill>
          </a:endParaRPr>
        </a:p>
      </dgm:t>
    </dgm:pt>
    <dgm:pt modelId="{3FEC24DA-31C7-4871-B1F0-FAEA36B9B66A}" type="parTrans" cxnId="{C303457B-DC53-4008-A1E7-B297FF1E336E}">
      <dgm:prSet/>
      <dgm:spPr/>
      <dgm:t>
        <a:bodyPr/>
        <a:lstStyle/>
        <a:p>
          <a:endParaRPr lang="en-US"/>
        </a:p>
      </dgm:t>
    </dgm:pt>
    <dgm:pt modelId="{53AA8642-722B-486F-9FE3-3D82C486F125}" type="sibTrans" cxnId="{C303457B-DC53-4008-A1E7-B297FF1E336E}">
      <dgm:prSet/>
      <dgm:spPr/>
      <dgm:t>
        <a:bodyPr/>
        <a:lstStyle/>
        <a:p>
          <a:endParaRPr lang="en-US"/>
        </a:p>
      </dgm:t>
    </dgm:pt>
    <dgm:pt modelId="{A8D930A6-0607-437C-BD16-BC526C751FC9}" type="pres">
      <dgm:prSet presAssocID="{7EC07811-A016-46AC-89C5-1EF59A18C08C}" presName="hierChild1" presStyleCnt="0">
        <dgm:presLayoutVars>
          <dgm:orgChart val="1"/>
          <dgm:chPref val="1"/>
          <dgm:dir/>
          <dgm:animOne val="branch"/>
          <dgm:animLvl val="lvl"/>
          <dgm:resizeHandles/>
        </dgm:presLayoutVars>
      </dgm:prSet>
      <dgm:spPr/>
      <dgm:t>
        <a:bodyPr/>
        <a:lstStyle/>
        <a:p>
          <a:endParaRPr lang="en-US"/>
        </a:p>
      </dgm:t>
    </dgm:pt>
    <dgm:pt modelId="{9550D649-1E37-465E-9F0A-9A8FF39CAF28}" type="pres">
      <dgm:prSet presAssocID="{CD5E0A0C-7D4F-4170-A126-21869B0A8356}" presName="hierRoot1" presStyleCnt="0">
        <dgm:presLayoutVars>
          <dgm:hierBranch val="init"/>
        </dgm:presLayoutVars>
      </dgm:prSet>
      <dgm:spPr/>
    </dgm:pt>
    <dgm:pt modelId="{57566DA2-02CA-4153-9FAD-056F3916B2E4}" type="pres">
      <dgm:prSet presAssocID="{CD5E0A0C-7D4F-4170-A126-21869B0A8356}" presName="rootComposite1" presStyleCnt="0"/>
      <dgm:spPr/>
    </dgm:pt>
    <dgm:pt modelId="{D32CADD1-9AFD-47CE-BCAF-94819CDE935F}" type="pres">
      <dgm:prSet presAssocID="{CD5E0A0C-7D4F-4170-A126-21869B0A8356}" presName="rootText1" presStyleLbl="node0" presStyleIdx="0" presStyleCnt="1">
        <dgm:presLayoutVars>
          <dgm:chPref val="3"/>
        </dgm:presLayoutVars>
      </dgm:prSet>
      <dgm:spPr/>
      <dgm:t>
        <a:bodyPr/>
        <a:lstStyle/>
        <a:p>
          <a:endParaRPr lang="en-US"/>
        </a:p>
      </dgm:t>
    </dgm:pt>
    <dgm:pt modelId="{9A7F2F34-655B-4C07-8E4A-4DDCBF4DCDC6}" type="pres">
      <dgm:prSet presAssocID="{CD5E0A0C-7D4F-4170-A126-21869B0A8356}" presName="rootConnector1" presStyleLbl="node1" presStyleIdx="0" presStyleCnt="0"/>
      <dgm:spPr/>
      <dgm:t>
        <a:bodyPr/>
        <a:lstStyle/>
        <a:p>
          <a:endParaRPr lang="en-US"/>
        </a:p>
      </dgm:t>
    </dgm:pt>
    <dgm:pt modelId="{6999CD6E-773F-4A5A-B472-396B6C468CAE}" type="pres">
      <dgm:prSet presAssocID="{CD5E0A0C-7D4F-4170-A126-21869B0A8356}" presName="hierChild2" presStyleCnt="0"/>
      <dgm:spPr/>
    </dgm:pt>
    <dgm:pt modelId="{A346D33B-BB8D-4B4A-8556-C5668521C003}" type="pres">
      <dgm:prSet presAssocID="{D21D2B9B-B168-4A7C-8278-335355765D8F}" presName="Name37" presStyleLbl="parChTrans1D2" presStyleIdx="0" presStyleCnt="3"/>
      <dgm:spPr/>
      <dgm:t>
        <a:bodyPr/>
        <a:lstStyle/>
        <a:p>
          <a:endParaRPr lang="en-US"/>
        </a:p>
      </dgm:t>
    </dgm:pt>
    <dgm:pt modelId="{836358FB-667A-410E-A64B-817A37389387}" type="pres">
      <dgm:prSet presAssocID="{9ABEADA2-0437-491C-AB47-E7AAE360267C}" presName="hierRoot2" presStyleCnt="0">
        <dgm:presLayoutVars>
          <dgm:hierBranch val="init"/>
        </dgm:presLayoutVars>
      </dgm:prSet>
      <dgm:spPr/>
    </dgm:pt>
    <dgm:pt modelId="{F3DB827A-B384-4DDD-81E5-BAEEEDA033D9}" type="pres">
      <dgm:prSet presAssocID="{9ABEADA2-0437-491C-AB47-E7AAE360267C}" presName="rootComposite" presStyleCnt="0"/>
      <dgm:spPr/>
    </dgm:pt>
    <dgm:pt modelId="{A247C02D-D461-4A93-AD30-81F30D5E471F}" type="pres">
      <dgm:prSet presAssocID="{9ABEADA2-0437-491C-AB47-E7AAE360267C}" presName="rootText" presStyleLbl="node2" presStyleIdx="0" presStyleCnt="3">
        <dgm:presLayoutVars>
          <dgm:chPref val="3"/>
        </dgm:presLayoutVars>
      </dgm:prSet>
      <dgm:spPr/>
      <dgm:t>
        <a:bodyPr/>
        <a:lstStyle/>
        <a:p>
          <a:endParaRPr lang="en-US"/>
        </a:p>
      </dgm:t>
    </dgm:pt>
    <dgm:pt modelId="{5D66A8F9-DADB-41D8-8A05-4D6E7D17C6FD}" type="pres">
      <dgm:prSet presAssocID="{9ABEADA2-0437-491C-AB47-E7AAE360267C}" presName="rootConnector" presStyleLbl="node2" presStyleIdx="0" presStyleCnt="3"/>
      <dgm:spPr/>
      <dgm:t>
        <a:bodyPr/>
        <a:lstStyle/>
        <a:p>
          <a:endParaRPr lang="en-US"/>
        </a:p>
      </dgm:t>
    </dgm:pt>
    <dgm:pt modelId="{501D650B-148E-4B36-ABFE-E31B5BE15462}" type="pres">
      <dgm:prSet presAssocID="{9ABEADA2-0437-491C-AB47-E7AAE360267C}" presName="hierChild4" presStyleCnt="0"/>
      <dgm:spPr/>
    </dgm:pt>
    <dgm:pt modelId="{1357B2F8-3B9F-407D-936E-52AA4D58B1B2}" type="pres">
      <dgm:prSet presAssocID="{9ABEADA2-0437-491C-AB47-E7AAE360267C}" presName="hierChild5" presStyleCnt="0"/>
      <dgm:spPr/>
    </dgm:pt>
    <dgm:pt modelId="{A30A3815-E9C0-49D6-9E17-D2F6F6774984}" type="pres">
      <dgm:prSet presAssocID="{62C7C6D3-A98F-49A8-A751-71CEC7E759DF}" presName="Name37" presStyleLbl="parChTrans1D2" presStyleIdx="1" presStyleCnt="3"/>
      <dgm:spPr/>
      <dgm:t>
        <a:bodyPr/>
        <a:lstStyle/>
        <a:p>
          <a:endParaRPr lang="en-US"/>
        </a:p>
      </dgm:t>
    </dgm:pt>
    <dgm:pt modelId="{9ED7745A-5381-4C58-9BD2-705CDF0B78E8}" type="pres">
      <dgm:prSet presAssocID="{881E20BA-941F-4F88-87D2-244E00F8B1FB}" presName="hierRoot2" presStyleCnt="0">
        <dgm:presLayoutVars>
          <dgm:hierBranch val="init"/>
        </dgm:presLayoutVars>
      </dgm:prSet>
      <dgm:spPr/>
    </dgm:pt>
    <dgm:pt modelId="{B810209A-89E8-42D6-B498-77370877BFB8}" type="pres">
      <dgm:prSet presAssocID="{881E20BA-941F-4F88-87D2-244E00F8B1FB}" presName="rootComposite" presStyleCnt="0"/>
      <dgm:spPr/>
    </dgm:pt>
    <dgm:pt modelId="{F2C913B1-62FF-4B1F-A4BB-71279A4E0289}" type="pres">
      <dgm:prSet presAssocID="{881E20BA-941F-4F88-87D2-244E00F8B1FB}" presName="rootText" presStyleLbl="node2" presStyleIdx="1" presStyleCnt="3">
        <dgm:presLayoutVars>
          <dgm:chPref val="3"/>
        </dgm:presLayoutVars>
      </dgm:prSet>
      <dgm:spPr/>
      <dgm:t>
        <a:bodyPr/>
        <a:lstStyle/>
        <a:p>
          <a:endParaRPr lang="en-US"/>
        </a:p>
      </dgm:t>
    </dgm:pt>
    <dgm:pt modelId="{CEE8F4FD-1482-42BC-92A9-CA2A0FC6DB22}" type="pres">
      <dgm:prSet presAssocID="{881E20BA-941F-4F88-87D2-244E00F8B1FB}" presName="rootConnector" presStyleLbl="node2" presStyleIdx="1" presStyleCnt="3"/>
      <dgm:spPr/>
      <dgm:t>
        <a:bodyPr/>
        <a:lstStyle/>
        <a:p>
          <a:endParaRPr lang="en-US"/>
        </a:p>
      </dgm:t>
    </dgm:pt>
    <dgm:pt modelId="{D5A75DC0-F343-4E56-9FFD-CA259BFD59D7}" type="pres">
      <dgm:prSet presAssocID="{881E20BA-941F-4F88-87D2-244E00F8B1FB}" presName="hierChild4" presStyleCnt="0"/>
      <dgm:spPr/>
    </dgm:pt>
    <dgm:pt modelId="{714F6725-0917-4F1C-AC55-7A7086936139}" type="pres">
      <dgm:prSet presAssocID="{881E20BA-941F-4F88-87D2-244E00F8B1FB}" presName="hierChild5" presStyleCnt="0"/>
      <dgm:spPr/>
    </dgm:pt>
    <dgm:pt modelId="{5EAA75F4-24E9-48C0-B49E-2BE11FF32FE3}" type="pres">
      <dgm:prSet presAssocID="{3FEC24DA-31C7-4871-B1F0-FAEA36B9B66A}" presName="Name37" presStyleLbl="parChTrans1D2" presStyleIdx="2" presStyleCnt="3"/>
      <dgm:spPr/>
      <dgm:t>
        <a:bodyPr/>
        <a:lstStyle/>
        <a:p>
          <a:endParaRPr lang="en-US"/>
        </a:p>
      </dgm:t>
    </dgm:pt>
    <dgm:pt modelId="{333E1038-8392-497A-98D3-401ACA5CBC2D}" type="pres">
      <dgm:prSet presAssocID="{A8D0F350-7D03-49DC-B7A7-4A4BFCD108BB}" presName="hierRoot2" presStyleCnt="0">
        <dgm:presLayoutVars>
          <dgm:hierBranch val="init"/>
        </dgm:presLayoutVars>
      </dgm:prSet>
      <dgm:spPr/>
    </dgm:pt>
    <dgm:pt modelId="{58C581CA-1462-468F-84C8-39A8424C8304}" type="pres">
      <dgm:prSet presAssocID="{A8D0F350-7D03-49DC-B7A7-4A4BFCD108BB}" presName="rootComposite" presStyleCnt="0"/>
      <dgm:spPr/>
    </dgm:pt>
    <dgm:pt modelId="{71554737-6F8A-4F73-80F2-AF8D93BF52A6}" type="pres">
      <dgm:prSet presAssocID="{A8D0F350-7D03-49DC-B7A7-4A4BFCD108BB}" presName="rootText" presStyleLbl="node2" presStyleIdx="2" presStyleCnt="3">
        <dgm:presLayoutVars>
          <dgm:chPref val="3"/>
        </dgm:presLayoutVars>
      </dgm:prSet>
      <dgm:spPr/>
      <dgm:t>
        <a:bodyPr/>
        <a:lstStyle/>
        <a:p>
          <a:endParaRPr lang="en-US"/>
        </a:p>
      </dgm:t>
    </dgm:pt>
    <dgm:pt modelId="{6350084D-A728-4D6C-AEDF-DBF8B1D3368B}" type="pres">
      <dgm:prSet presAssocID="{A8D0F350-7D03-49DC-B7A7-4A4BFCD108BB}" presName="rootConnector" presStyleLbl="node2" presStyleIdx="2" presStyleCnt="3"/>
      <dgm:spPr/>
      <dgm:t>
        <a:bodyPr/>
        <a:lstStyle/>
        <a:p>
          <a:endParaRPr lang="en-US"/>
        </a:p>
      </dgm:t>
    </dgm:pt>
    <dgm:pt modelId="{629F6281-CD25-4EBE-9C56-FDD3CC948826}" type="pres">
      <dgm:prSet presAssocID="{A8D0F350-7D03-49DC-B7A7-4A4BFCD108BB}" presName="hierChild4" presStyleCnt="0"/>
      <dgm:spPr/>
    </dgm:pt>
    <dgm:pt modelId="{67AD8E5B-A063-408D-B51B-E551313C1701}" type="pres">
      <dgm:prSet presAssocID="{A8D0F350-7D03-49DC-B7A7-4A4BFCD108BB}" presName="hierChild5" presStyleCnt="0"/>
      <dgm:spPr/>
    </dgm:pt>
    <dgm:pt modelId="{029A46E8-7BA4-4A01-B3AE-6B130A0E3C24}" type="pres">
      <dgm:prSet presAssocID="{CD5E0A0C-7D4F-4170-A126-21869B0A8356}" presName="hierChild3" presStyleCnt="0"/>
      <dgm:spPr/>
    </dgm:pt>
  </dgm:ptLst>
  <dgm:cxnLst>
    <dgm:cxn modelId="{798D1339-C95D-4B62-B860-826ACEF8DF7C}" type="presOf" srcId="{9ABEADA2-0437-491C-AB47-E7AAE360267C}" destId="{A247C02D-D461-4A93-AD30-81F30D5E471F}" srcOrd="0" destOrd="0" presId="urn:microsoft.com/office/officeart/2005/8/layout/orgChart1"/>
    <dgm:cxn modelId="{2C39364C-961E-430B-887B-AEC286D07B0B}" type="presOf" srcId="{D21D2B9B-B168-4A7C-8278-335355765D8F}" destId="{A346D33B-BB8D-4B4A-8556-C5668521C003}" srcOrd="0" destOrd="0" presId="urn:microsoft.com/office/officeart/2005/8/layout/orgChart1"/>
    <dgm:cxn modelId="{D44B73A4-C69D-4154-B913-A93B8AE0B6C8}" srcId="{CD5E0A0C-7D4F-4170-A126-21869B0A8356}" destId="{9ABEADA2-0437-491C-AB47-E7AAE360267C}" srcOrd="0" destOrd="0" parTransId="{D21D2B9B-B168-4A7C-8278-335355765D8F}" sibTransId="{621B0322-18B3-4B15-B3AD-8E6C3EDEEE62}"/>
    <dgm:cxn modelId="{6D84AC2D-1F86-4F63-92A2-B8E36D7CA20B}" type="presOf" srcId="{3FEC24DA-31C7-4871-B1F0-FAEA36B9B66A}" destId="{5EAA75F4-24E9-48C0-B49E-2BE11FF32FE3}" srcOrd="0" destOrd="0" presId="urn:microsoft.com/office/officeart/2005/8/layout/orgChart1"/>
    <dgm:cxn modelId="{C6018096-9861-4D11-BEDE-A1D620B1CB7F}" type="presOf" srcId="{7EC07811-A016-46AC-89C5-1EF59A18C08C}" destId="{A8D930A6-0607-437C-BD16-BC526C751FC9}" srcOrd="0" destOrd="0" presId="urn:microsoft.com/office/officeart/2005/8/layout/orgChart1"/>
    <dgm:cxn modelId="{C221FC42-60E8-48FA-B874-341B000FA174}" type="presOf" srcId="{62C7C6D3-A98F-49A8-A751-71CEC7E759DF}" destId="{A30A3815-E9C0-49D6-9E17-D2F6F6774984}" srcOrd="0" destOrd="0" presId="urn:microsoft.com/office/officeart/2005/8/layout/orgChart1"/>
    <dgm:cxn modelId="{E61A0565-2791-4A65-9A4D-2D27B54F2B09}" type="presOf" srcId="{881E20BA-941F-4F88-87D2-244E00F8B1FB}" destId="{F2C913B1-62FF-4B1F-A4BB-71279A4E0289}" srcOrd="0" destOrd="0" presId="urn:microsoft.com/office/officeart/2005/8/layout/orgChart1"/>
    <dgm:cxn modelId="{EC4CEB97-0614-4AE8-9C90-C196BC0AE7F6}" srcId="{7EC07811-A016-46AC-89C5-1EF59A18C08C}" destId="{CD5E0A0C-7D4F-4170-A126-21869B0A8356}" srcOrd="0" destOrd="0" parTransId="{0EA7CB25-D517-4D79-9F64-B522CA228B8E}" sibTransId="{2AFDC9CA-CB9E-445D-A3F9-C58099625356}"/>
    <dgm:cxn modelId="{76679F68-82A2-436C-8E7F-D98A289FAD5D}" srcId="{CD5E0A0C-7D4F-4170-A126-21869B0A8356}" destId="{881E20BA-941F-4F88-87D2-244E00F8B1FB}" srcOrd="1" destOrd="0" parTransId="{62C7C6D3-A98F-49A8-A751-71CEC7E759DF}" sibTransId="{3049D181-0783-4550-9389-A11DAEEEEF33}"/>
    <dgm:cxn modelId="{61CCE857-0969-40BE-8227-97DB079CA921}" type="presOf" srcId="{A8D0F350-7D03-49DC-B7A7-4A4BFCD108BB}" destId="{6350084D-A728-4D6C-AEDF-DBF8B1D3368B}" srcOrd="1" destOrd="0" presId="urn:microsoft.com/office/officeart/2005/8/layout/orgChart1"/>
    <dgm:cxn modelId="{F8FD7FB3-EC39-4FFE-B5A0-4858AEABD296}" type="presOf" srcId="{881E20BA-941F-4F88-87D2-244E00F8B1FB}" destId="{CEE8F4FD-1482-42BC-92A9-CA2A0FC6DB22}" srcOrd="1" destOrd="0" presId="urn:microsoft.com/office/officeart/2005/8/layout/orgChart1"/>
    <dgm:cxn modelId="{AC3104C7-D721-4999-8393-7E57B3D4D5C0}" type="presOf" srcId="{9ABEADA2-0437-491C-AB47-E7AAE360267C}" destId="{5D66A8F9-DADB-41D8-8A05-4D6E7D17C6FD}" srcOrd="1" destOrd="0" presId="urn:microsoft.com/office/officeart/2005/8/layout/orgChart1"/>
    <dgm:cxn modelId="{119479F2-26C5-4069-97ED-2471B896459D}" type="presOf" srcId="{CD5E0A0C-7D4F-4170-A126-21869B0A8356}" destId="{9A7F2F34-655B-4C07-8E4A-4DDCBF4DCDC6}" srcOrd="1" destOrd="0" presId="urn:microsoft.com/office/officeart/2005/8/layout/orgChart1"/>
    <dgm:cxn modelId="{6A141EA3-B23A-4544-8CD7-16F0B911F2C4}" type="presOf" srcId="{CD5E0A0C-7D4F-4170-A126-21869B0A8356}" destId="{D32CADD1-9AFD-47CE-BCAF-94819CDE935F}" srcOrd="0" destOrd="0" presId="urn:microsoft.com/office/officeart/2005/8/layout/orgChart1"/>
    <dgm:cxn modelId="{4C310EA3-B981-4406-94D4-1FFC48CF5DAA}" type="presOf" srcId="{A8D0F350-7D03-49DC-B7A7-4A4BFCD108BB}" destId="{71554737-6F8A-4F73-80F2-AF8D93BF52A6}" srcOrd="0" destOrd="0" presId="urn:microsoft.com/office/officeart/2005/8/layout/orgChart1"/>
    <dgm:cxn modelId="{C303457B-DC53-4008-A1E7-B297FF1E336E}" srcId="{CD5E0A0C-7D4F-4170-A126-21869B0A8356}" destId="{A8D0F350-7D03-49DC-B7A7-4A4BFCD108BB}" srcOrd="2" destOrd="0" parTransId="{3FEC24DA-31C7-4871-B1F0-FAEA36B9B66A}" sibTransId="{53AA8642-722B-486F-9FE3-3D82C486F125}"/>
    <dgm:cxn modelId="{E5A864C2-33E7-45CB-B4A4-9F4D8E32BB02}" type="presParOf" srcId="{A8D930A6-0607-437C-BD16-BC526C751FC9}" destId="{9550D649-1E37-465E-9F0A-9A8FF39CAF28}" srcOrd="0" destOrd="0" presId="urn:microsoft.com/office/officeart/2005/8/layout/orgChart1"/>
    <dgm:cxn modelId="{43722CE3-3756-4D4A-A6F6-2E5A2A978FDD}" type="presParOf" srcId="{9550D649-1E37-465E-9F0A-9A8FF39CAF28}" destId="{57566DA2-02CA-4153-9FAD-056F3916B2E4}" srcOrd="0" destOrd="0" presId="urn:microsoft.com/office/officeart/2005/8/layout/orgChart1"/>
    <dgm:cxn modelId="{049589FA-8085-4131-B263-6B3060FC53F8}" type="presParOf" srcId="{57566DA2-02CA-4153-9FAD-056F3916B2E4}" destId="{D32CADD1-9AFD-47CE-BCAF-94819CDE935F}" srcOrd="0" destOrd="0" presId="urn:microsoft.com/office/officeart/2005/8/layout/orgChart1"/>
    <dgm:cxn modelId="{D7BE115B-3043-434E-A0B6-2B1192F75F01}" type="presParOf" srcId="{57566DA2-02CA-4153-9FAD-056F3916B2E4}" destId="{9A7F2F34-655B-4C07-8E4A-4DDCBF4DCDC6}" srcOrd="1" destOrd="0" presId="urn:microsoft.com/office/officeart/2005/8/layout/orgChart1"/>
    <dgm:cxn modelId="{AA2143CC-A5A6-4FE7-89A9-FD841939B1C5}" type="presParOf" srcId="{9550D649-1E37-465E-9F0A-9A8FF39CAF28}" destId="{6999CD6E-773F-4A5A-B472-396B6C468CAE}" srcOrd="1" destOrd="0" presId="urn:microsoft.com/office/officeart/2005/8/layout/orgChart1"/>
    <dgm:cxn modelId="{D0FFC9C9-AC21-4AF5-A71E-A81F36FB08C0}" type="presParOf" srcId="{6999CD6E-773F-4A5A-B472-396B6C468CAE}" destId="{A346D33B-BB8D-4B4A-8556-C5668521C003}" srcOrd="0" destOrd="0" presId="urn:microsoft.com/office/officeart/2005/8/layout/orgChart1"/>
    <dgm:cxn modelId="{847102E9-7508-4D70-BE1A-23586E95646E}" type="presParOf" srcId="{6999CD6E-773F-4A5A-B472-396B6C468CAE}" destId="{836358FB-667A-410E-A64B-817A37389387}" srcOrd="1" destOrd="0" presId="urn:microsoft.com/office/officeart/2005/8/layout/orgChart1"/>
    <dgm:cxn modelId="{12BCB4D0-8A3D-41C6-A08D-09960EC7A255}" type="presParOf" srcId="{836358FB-667A-410E-A64B-817A37389387}" destId="{F3DB827A-B384-4DDD-81E5-BAEEEDA033D9}" srcOrd="0" destOrd="0" presId="urn:microsoft.com/office/officeart/2005/8/layout/orgChart1"/>
    <dgm:cxn modelId="{A82E3324-2CE0-40A6-A9E7-9589773A4A02}" type="presParOf" srcId="{F3DB827A-B384-4DDD-81E5-BAEEEDA033D9}" destId="{A247C02D-D461-4A93-AD30-81F30D5E471F}" srcOrd="0" destOrd="0" presId="urn:microsoft.com/office/officeart/2005/8/layout/orgChart1"/>
    <dgm:cxn modelId="{DB6CECDA-60E4-407B-91A7-424B511EE8E1}" type="presParOf" srcId="{F3DB827A-B384-4DDD-81E5-BAEEEDA033D9}" destId="{5D66A8F9-DADB-41D8-8A05-4D6E7D17C6FD}" srcOrd="1" destOrd="0" presId="urn:microsoft.com/office/officeart/2005/8/layout/orgChart1"/>
    <dgm:cxn modelId="{FBFDDED9-F993-4349-B6C2-5B97BB90C21E}" type="presParOf" srcId="{836358FB-667A-410E-A64B-817A37389387}" destId="{501D650B-148E-4B36-ABFE-E31B5BE15462}" srcOrd="1" destOrd="0" presId="urn:microsoft.com/office/officeart/2005/8/layout/orgChart1"/>
    <dgm:cxn modelId="{CA89F038-1529-46F1-80E4-C48790151BD4}" type="presParOf" srcId="{836358FB-667A-410E-A64B-817A37389387}" destId="{1357B2F8-3B9F-407D-936E-52AA4D58B1B2}" srcOrd="2" destOrd="0" presId="urn:microsoft.com/office/officeart/2005/8/layout/orgChart1"/>
    <dgm:cxn modelId="{C6C9236F-DFF6-4FB6-8C51-3A48A1377BC0}" type="presParOf" srcId="{6999CD6E-773F-4A5A-B472-396B6C468CAE}" destId="{A30A3815-E9C0-49D6-9E17-D2F6F6774984}" srcOrd="2" destOrd="0" presId="urn:microsoft.com/office/officeart/2005/8/layout/orgChart1"/>
    <dgm:cxn modelId="{84F21E9A-5CB8-4DD7-AD9D-D8FD41E760D6}" type="presParOf" srcId="{6999CD6E-773F-4A5A-B472-396B6C468CAE}" destId="{9ED7745A-5381-4C58-9BD2-705CDF0B78E8}" srcOrd="3" destOrd="0" presId="urn:microsoft.com/office/officeart/2005/8/layout/orgChart1"/>
    <dgm:cxn modelId="{F899D91A-F511-4D55-8F80-4EA8674ACE58}" type="presParOf" srcId="{9ED7745A-5381-4C58-9BD2-705CDF0B78E8}" destId="{B810209A-89E8-42D6-B498-77370877BFB8}" srcOrd="0" destOrd="0" presId="urn:microsoft.com/office/officeart/2005/8/layout/orgChart1"/>
    <dgm:cxn modelId="{8A4402E4-16A4-4396-8485-BABEBFC58199}" type="presParOf" srcId="{B810209A-89E8-42D6-B498-77370877BFB8}" destId="{F2C913B1-62FF-4B1F-A4BB-71279A4E0289}" srcOrd="0" destOrd="0" presId="urn:microsoft.com/office/officeart/2005/8/layout/orgChart1"/>
    <dgm:cxn modelId="{12796195-AF7B-4DB5-979B-A8921583F1DF}" type="presParOf" srcId="{B810209A-89E8-42D6-B498-77370877BFB8}" destId="{CEE8F4FD-1482-42BC-92A9-CA2A0FC6DB22}" srcOrd="1" destOrd="0" presId="urn:microsoft.com/office/officeart/2005/8/layout/orgChart1"/>
    <dgm:cxn modelId="{1967AEE6-2A60-457F-A4CC-86BBDB02B310}" type="presParOf" srcId="{9ED7745A-5381-4C58-9BD2-705CDF0B78E8}" destId="{D5A75DC0-F343-4E56-9FFD-CA259BFD59D7}" srcOrd="1" destOrd="0" presId="urn:microsoft.com/office/officeart/2005/8/layout/orgChart1"/>
    <dgm:cxn modelId="{208C2AE1-2767-4E33-BDFA-48D618A90F70}" type="presParOf" srcId="{9ED7745A-5381-4C58-9BD2-705CDF0B78E8}" destId="{714F6725-0917-4F1C-AC55-7A7086936139}" srcOrd="2" destOrd="0" presId="urn:microsoft.com/office/officeart/2005/8/layout/orgChart1"/>
    <dgm:cxn modelId="{66E5DFA2-B08F-45D4-8B48-070DB974E1CA}" type="presParOf" srcId="{6999CD6E-773F-4A5A-B472-396B6C468CAE}" destId="{5EAA75F4-24E9-48C0-B49E-2BE11FF32FE3}" srcOrd="4" destOrd="0" presId="urn:microsoft.com/office/officeart/2005/8/layout/orgChart1"/>
    <dgm:cxn modelId="{48040ACD-260E-48EA-AC71-18237C879E43}" type="presParOf" srcId="{6999CD6E-773F-4A5A-B472-396B6C468CAE}" destId="{333E1038-8392-497A-98D3-401ACA5CBC2D}" srcOrd="5" destOrd="0" presId="urn:microsoft.com/office/officeart/2005/8/layout/orgChart1"/>
    <dgm:cxn modelId="{67437D48-2C09-4BE9-9430-728550086E64}" type="presParOf" srcId="{333E1038-8392-497A-98D3-401ACA5CBC2D}" destId="{58C581CA-1462-468F-84C8-39A8424C8304}" srcOrd="0" destOrd="0" presId="urn:microsoft.com/office/officeart/2005/8/layout/orgChart1"/>
    <dgm:cxn modelId="{E1F3E954-127A-4B33-8B64-91E530A08EDE}" type="presParOf" srcId="{58C581CA-1462-468F-84C8-39A8424C8304}" destId="{71554737-6F8A-4F73-80F2-AF8D93BF52A6}" srcOrd="0" destOrd="0" presId="urn:microsoft.com/office/officeart/2005/8/layout/orgChart1"/>
    <dgm:cxn modelId="{5309A372-6D5F-4FCD-BD1C-37861FE615EA}" type="presParOf" srcId="{58C581CA-1462-468F-84C8-39A8424C8304}" destId="{6350084D-A728-4D6C-AEDF-DBF8B1D3368B}" srcOrd="1" destOrd="0" presId="urn:microsoft.com/office/officeart/2005/8/layout/orgChart1"/>
    <dgm:cxn modelId="{71E16A36-6748-41A6-A1B6-D574937787F0}" type="presParOf" srcId="{333E1038-8392-497A-98D3-401ACA5CBC2D}" destId="{629F6281-CD25-4EBE-9C56-FDD3CC948826}" srcOrd="1" destOrd="0" presId="urn:microsoft.com/office/officeart/2005/8/layout/orgChart1"/>
    <dgm:cxn modelId="{1095A555-158D-4295-AFD3-0C10C93521A8}" type="presParOf" srcId="{333E1038-8392-497A-98D3-401ACA5CBC2D}" destId="{67AD8E5B-A063-408D-B51B-E551313C1701}" srcOrd="2" destOrd="0" presId="urn:microsoft.com/office/officeart/2005/8/layout/orgChart1"/>
    <dgm:cxn modelId="{2FC3BCE0-0CAC-4CE8-A8FF-223299E1CF17}" type="presParOf" srcId="{9550D649-1E37-465E-9F0A-9A8FF39CAF28}" destId="{029A46E8-7BA4-4A01-B3AE-6B130A0E3C2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4A4BA-8669-46E4-93E2-B6330CCC6AA2}" type="doc">
      <dgm:prSet loTypeId="urn:microsoft.com/office/officeart/2005/8/layout/default#1" loCatId="list" qsTypeId="urn:microsoft.com/office/officeart/2005/8/quickstyle/3d4" qsCatId="3D" csTypeId="urn:microsoft.com/office/officeart/2005/8/colors/accent1_2" csCatId="accent1" phldr="1"/>
      <dgm:spPr/>
      <dgm:t>
        <a:bodyPr/>
        <a:lstStyle/>
        <a:p>
          <a:endParaRPr lang="en-US"/>
        </a:p>
      </dgm:t>
    </dgm:pt>
    <dgm:pt modelId="{6921D2AD-BCCD-4106-8B18-307A321D1C24}">
      <dgm:prSet custT="1"/>
      <dgm:spPr/>
      <dgm:t>
        <a:bodyPr/>
        <a:lstStyle/>
        <a:p>
          <a:pPr rtl="0"/>
          <a:r>
            <a:rPr lang="en-US" sz="2800" dirty="0" smtClean="0">
              <a:latin typeface="Franklin Gothic Book" pitchFamily="34" charset="0"/>
            </a:rPr>
            <a:t>Revenue</a:t>
          </a:r>
          <a:endParaRPr lang="en-US" sz="2800" dirty="0">
            <a:latin typeface="Franklin Gothic Book" pitchFamily="34" charset="0"/>
          </a:endParaRPr>
        </a:p>
      </dgm:t>
    </dgm:pt>
    <dgm:pt modelId="{1192C531-7AC7-4098-B4C6-1F7EA15D4569}" type="parTrans" cxnId="{C516B9C5-8055-4FAA-9DD4-4BDE3B8826D2}">
      <dgm:prSet/>
      <dgm:spPr/>
      <dgm:t>
        <a:bodyPr/>
        <a:lstStyle/>
        <a:p>
          <a:endParaRPr lang="en-US"/>
        </a:p>
      </dgm:t>
    </dgm:pt>
    <dgm:pt modelId="{3A288A9A-C085-460D-97CD-E230AAF3E4C6}" type="sibTrans" cxnId="{C516B9C5-8055-4FAA-9DD4-4BDE3B8826D2}">
      <dgm:prSet/>
      <dgm:spPr/>
      <dgm:t>
        <a:bodyPr/>
        <a:lstStyle/>
        <a:p>
          <a:endParaRPr lang="en-US"/>
        </a:p>
      </dgm:t>
    </dgm:pt>
    <dgm:pt modelId="{9F4C0FDA-C275-4FF6-8931-9DE0EB7767EF}">
      <dgm:prSet custT="1"/>
      <dgm:spPr/>
      <dgm:t>
        <a:bodyPr/>
        <a:lstStyle/>
        <a:p>
          <a:pPr rtl="0"/>
          <a:r>
            <a:rPr lang="en-US" sz="2800" dirty="0" smtClean="0">
              <a:latin typeface="Franklin Gothic Book" pitchFamily="34" charset="0"/>
            </a:rPr>
            <a:t>Demand/</a:t>
          </a:r>
        </a:p>
        <a:p>
          <a:pPr rtl="0"/>
          <a:r>
            <a:rPr lang="en-US" sz="2800" dirty="0" smtClean="0">
              <a:latin typeface="Franklin Gothic Book" pitchFamily="34" charset="0"/>
            </a:rPr>
            <a:t>Weather</a:t>
          </a:r>
          <a:endParaRPr lang="en-US" sz="2800" dirty="0">
            <a:latin typeface="Franklin Gothic Book" pitchFamily="34" charset="0"/>
          </a:endParaRPr>
        </a:p>
      </dgm:t>
    </dgm:pt>
    <dgm:pt modelId="{93D537DE-0B03-48F5-9F7D-EEB3004C0918}" type="parTrans" cxnId="{9E1E086A-B88C-4CE6-A9EB-AFFCC0282B8B}">
      <dgm:prSet/>
      <dgm:spPr/>
      <dgm:t>
        <a:bodyPr/>
        <a:lstStyle/>
        <a:p>
          <a:endParaRPr lang="en-US"/>
        </a:p>
      </dgm:t>
    </dgm:pt>
    <dgm:pt modelId="{18881BD7-90A6-462F-9A5D-1ECFDD357407}" type="sibTrans" cxnId="{9E1E086A-B88C-4CE6-A9EB-AFFCC0282B8B}">
      <dgm:prSet/>
      <dgm:spPr/>
      <dgm:t>
        <a:bodyPr/>
        <a:lstStyle/>
        <a:p>
          <a:endParaRPr lang="en-US"/>
        </a:p>
      </dgm:t>
    </dgm:pt>
    <dgm:pt modelId="{98BA4639-416D-44E8-889D-DA3C0CD92913}">
      <dgm:prSet custT="1"/>
      <dgm:spPr/>
      <dgm:t>
        <a:bodyPr/>
        <a:lstStyle/>
        <a:p>
          <a:pPr rtl="0"/>
          <a:r>
            <a:rPr lang="en-US" sz="2800" dirty="0" smtClean="0">
              <a:latin typeface="Franklin Gothic Book" pitchFamily="34" charset="0"/>
            </a:rPr>
            <a:t>Regulatory Filings</a:t>
          </a:r>
          <a:endParaRPr lang="en-US" sz="2800" dirty="0">
            <a:latin typeface="Franklin Gothic Book" pitchFamily="34" charset="0"/>
          </a:endParaRPr>
        </a:p>
      </dgm:t>
    </dgm:pt>
    <dgm:pt modelId="{39B1C5D1-5E7F-4D2E-A4A7-6C0CCDA23095}" type="parTrans" cxnId="{4DC44B30-15A9-47D9-A128-E3211238356A}">
      <dgm:prSet/>
      <dgm:spPr/>
      <dgm:t>
        <a:bodyPr/>
        <a:lstStyle/>
        <a:p>
          <a:endParaRPr lang="en-US"/>
        </a:p>
      </dgm:t>
    </dgm:pt>
    <dgm:pt modelId="{7FDEC1F7-DFE1-4251-8DFC-3CBCE12046A6}" type="sibTrans" cxnId="{4DC44B30-15A9-47D9-A128-E3211238356A}">
      <dgm:prSet/>
      <dgm:spPr/>
      <dgm:t>
        <a:bodyPr/>
        <a:lstStyle/>
        <a:p>
          <a:endParaRPr lang="en-US"/>
        </a:p>
      </dgm:t>
    </dgm:pt>
    <dgm:pt modelId="{E97A7067-40FA-485C-98C1-5341D571DDE3}">
      <dgm:prSet custT="1"/>
      <dgm:spPr/>
      <dgm:t>
        <a:bodyPr/>
        <a:lstStyle/>
        <a:p>
          <a:pPr rtl="0"/>
          <a:r>
            <a:rPr lang="en-US" sz="2800" dirty="0" smtClean="0">
              <a:latin typeface="Franklin Gothic Book" pitchFamily="34" charset="0"/>
            </a:rPr>
            <a:t>Financing</a:t>
          </a:r>
          <a:endParaRPr lang="en-US" sz="2800" dirty="0">
            <a:latin typeface="Franklin Gothic Book" pitchFamily="34" charset="0"/>
          </a:endParaRPr>
        </a:p>
      </dgm:t>
    </dgm:pt>
    <dgm:pt modelId="{E1115A46-B03E-47D2-9954-974973208090}" type="parTrans" cxnId="{130F9147-DB92-4F3D-9A87-76FFE2D89949}">
      <dgm:prSet/>
      <dgm:spPr/>
      <dgm:t>
        <a:bodyPr/>
        <a:lstStyle/>
        <a:p>
          <a:endParaRPr lang="en-US"/>
        </a:p>
      </dgm:t>
    </dgm:pt>
    <dgm:pt modelId="{041065C3-F589-44D5-BC14-2DE6F1186603}" type="sibTrans" cxnId="{130F9147-DB92-4F3D-9A87-76FFE2D89949}">
      <dgm:prSet/>
      <dgm:spPr/>
      <dgm:t>
        <a:bodyPr/>
        <a:lstStyle/>
        <a:p>
          <a:endParaRPr lang="en-US"/>
        </a:p>
      </dgm:t>
    </dgm:pt>
    <dgm:pt modelId="{5B18550C-48F6-4EB8-9A89-DB1229228BBA}">
      <dgm:prSet custT="1"/>
      <dgm:spPr/>
      <dgm:t>
        <a:bodyPr/>
        <a:lstStyle/>
        <a:p>
          <a:pPr rtl="0"/>
          <a:r>
            <a:rPr lang="en-US" sz="2800" dirty="0" smtClean="0">
              <a:latin typeface="Franklin Gothic Book" pitchFamily="34" charset="0"/>
            </a:rPr>
            <a:t>Outages</a:t>
          </a:r>
          <a:endParaRPr lang="en-US" sz="2800" dirty="0">
            <a:latin typeface="Franklin Gothic Book" pitchFamily="34" charset="0"/>
          </a:endParaRPr>
        </a:p>
      </dgm:t>
    </dgm:pt>
    <dgm:pt modelId="{6E508CED-222D-48F8-8380-B11687B1282E}" type="parTrans" cxnId="{893351C3-99E1-4BA9-92C8-2022EC9E56A5}">
      <dgm:prSet/>
      <dgm:spPr/>
      <dgm:t>
        <a:bodyPr/>
        <a:lstStyle/>
        <a:p>
          <a:endParaRPr lang="en-US"/>
        </a:p>
      </dgm:t>
    </dgm:pt>
    <dgm:pt modelId="{0ABCA253-5EF5-491A-88C9-71BAF5E78A53}" type="sibTrans" cxnId="{893351C3-99E1-4BA9-92C8-2022EC9E56A5}">
      <dgm:prSet/>
      <dgm:spPr/>
      <dgm:t>
        <a:bodyPr/>
        <a:lstStyle/>
        <a:p>
          <a:endParaRPr lang="en-US"/>
        </a:p>
      </dgm:t>
    </dgm:pt>
    <dgm:pt modelId="{FB4F5494-2A9E-4075-AE23-0E9496672903}">
      <dgm:prSet custT="1"/>
      <dgm:spPr/>
      <dgm:t>
        <a:bodyPr/>
        <a:lstStyle/>
        <a:p>
          <a:pPr rtl="0"/>
          <a:r>
            <a:rPr lang="en-US" sz="2800" dirty="0" smtClean="0">
              <a:latin typeface="Franklin Gothic Book" pitchFamily="34" charset="0"/>
            </a:rPr>
            <a:t>Timing of Capital Projects</a:t>
          </a:r>
          <a:endParaRPr lang="en-US" sz="2800" dirty="0">
            <a:latin typeface="Franklin Gothic Book" pitchFamily="34" charset="0"/>
          </a:endParaRPr>
        </a:p>
      </dgm:t>
    </dgm:pt>
    <dgm:pt modelId="{B2BF2408-81E8-4903-A6C1-20CAA7ACAF10}" type="parTrans" cxnId="{3D598E1A-F787-4EC0-BEF2-84E633BA643A}">
      <dgm:prSet/>
      <dgm:spPr/>
      <dgm:t>
        <a:bodyPr/>
        <a:lstStyle/>
        <a:p>
          <a:endParaRPr lang="en-US"/>
        </a:p>
      </dgm:t>
    </dgm:pt>
    <dgm:pt modelId="{F89A85FA-CCE4-46FC-8C0C-21E94322E0C3}" type="sibTrans" cxnId="{3D598E1A-F787-4EC0-BEF2-84E633BA643A}">
      <dgm:prSet/>
      <dgm:spPr/>
      <dgm:t>
        <a:bodyPr/>
        <a:lstStyle/>
        <a:p>
          <a:endParaRPr lang="en-US"/>
        </a:p>
      </dgm:t>
    </dgm:pt>
    <dgm:pt modelId="{65174704-C344-4DB7-9ADC-105753B59711}">
      <dgm:prSet custT="1"/>
      <dgm:spPr/>
      <dgm:t>
        <a:bodyPr/>
        <a:lstStyle/>
        <a:p>
          <a:pPr rtl="0"/>
          <a:r>
            <a:rPr lang="en-US" sz="2800" dirty="0" smtClean="0">
              <a:latin typeface="Franklin Gothic Book" pitchFamily="34" charset="0"/>
            </a:rPr>
            <a:t>Tight Budgets</a:t>
          </a:r>
          <a:endParaRPr lang="en-US" sz="2800" dirty="0">
            <a:latin typeface="Franklin Gothic Book" pitchFamily="34" charset="0"/>
          </a:endParaRPr>
        </a:p>
      </dgm:t>
    </dgm:pt>
    <dgm:pt modelId="{A5923E73-8276-4BAD-9F70-3C8AAA12014E}" type="parTrans" cxnId="{E901F2C0-A450-421B-8D3E-F78368BB597F}">
      <dgm:prSet/>
      <dgm:spPr/>
      <dgm:t>
        <a:bodyPr/>
        <a:lstStyle/>
        <a:p>
          <a:endParaRPr lang="en-US"/>
        </a:p>
      </dgm:t>
    </dgm:pt>
    <dgm:pt modelId="{3BDA90FF-17AA-4461-AF11-DE698F67F25A}" type="sibTrans" cxnId="{E901F2C0-A450-421B-8D3E-F78368BB597F}">
      <dgm:prSet/>
      <dgm:spPr/>
      <dgm:t>
        <a:bodyPr/>
        <a:lstStyle/>
        <a:p>
          <a:endParaRPr lang="en-US"/>
        </a:p>
      </dgm:t>
    </dgm:pt>
    <dgm:pt modelId="{5B81D59D-9C79-48E5-9EEC-E6D4B584B5FF}" type="pres">
      <dgm:prSet presAssocID="{8574A4BA-8669-46E4-93E2-B6330CCC6AA2}" presName="diagram" presStyleCnt="0">
        <dgm:presLayoutVars>
          <dgm:dir/>
          <dgm:resizeHandles val="exact"/>
        </dgm:presLayoutVars>
      </dgm:prSet>
      <dgm:spPr/>
      <dgm:t>
        <a:bodyPr/>
        <a:lstStyle/>
        <a:p>
          <a:endParaRPr lang="en-US"/>
        </a:p>
      </dgm:t>
    </dgm:pt>
    <dgm:pt modelId="{0136DCE9-29DB-4F6C-ABDA-9EB31971BDBD}" type="pres">
      <dgm:prSet presAssocID="{6921D2AD-BCCD-4106-8B18-307A321D1C24}" presName="node" presStyleLbl="node1" presStyleIdx="0" presStyleCnt="7">
        <dgm:presLayoutVars>
          <dgm:bulletEnabled val="1"/>
        </dgm:presLayoutVars>
      </dgm:prSet>
      <dgm:spPr/>
      <dgm:t>
        <a:bodyPr/>
        <a:lstStyle/>
        <a:p>
          <a:endParaRPr lang="en-US"/>
        </a:p>
      </dgm:t>
    </dgm:pt>
    <dgm:pt modelId="{63FE2AC5-6E17-4E84-9AF1-667CE8760140}" type="pres">
      <dgm:prSet presAssocID="{3A288A9A-C085-460D-97CD-E230AAF3E4C6}" presName="sibTrans" presStyleCnt="0"/>
      <dgm:spPr/>
      <dgm:t>
        <a:bodyPr/>
        <a:lstStyle/>
        <a:p>
          <a:endParaRPr lang="en-US"/>
        </a:p>
      </dgm:t>
    </dgm:pt>
    <dgm:pt modelId="{B3773461-18BE-411B-9A05-A982249C1305}" type="pres">
      <dgm:prSet presAssocID="{9F4C0FDA-C275-4FF6-8931-9DE0EB7767EF}" presName="node" presStyleLbl="node1" presStyleIdx="1" presStyleCnt="7">
        <dgm:presLayoutVars>
          <dgm:bulletEnabled val="1"/>
        </dgm:presLayoutVars>
      </dgm:prSet>
      <dgm:spPr/>
      <dgm:t>
        <a:bodyPr/>
        <a:lstStyle/>
        <a:p>
          <a:endParaRPr lang="en-US"/>
        </a:p>
      </dgm:t>
    </dgm:pt>
    <dgm:pt modelId="{4FB09BC8-F4C8-4E14-ACDC-08FAF1C03D34}" type="pres">
      <dgm:prSet presAssocID="{18881BD7-90A6-462F-9A5D-1ECFDD357407}" presName="sibTrans" presStyleCnt="0"/>
      <dgm:spPr/>
      <dgm:t>
        <a:bodyPr/>
        <a:lstStyle/>
        <a:p>
          <a:endParaRPr lang="en-US"/>
        </a:p>
      </dgm:t>
    </dgm:pt>
    <dgm:pt modelId="{7E96638F-8CA9-47E6-BDE7-E8F119D7BCC0}" type="pres">
      <dgm:prSet presAssocID="{98BA4639-416D-44E8-889D-DA3C0CD92913}" presName="node" presStyleLbl="node1" presStyleIdx="2" presStyleCnt="7">
        <dgm:presLayoutVars>
          <dgm:bulletEnabled val="1"/>
        </dgm:presLayoutVars>
      </dgm:prSet>
      <dgm:spPr/>
      <dgm:t>
        <a:bodyPr/>
        <a:lstStyle/>
        <a:p>
          <a:endParaRPr lang="en-US"/>
        </a:p>
      </dgm:t>
    </dgm:pt>
    <dgm:pt modelId="{32AF9805-5A39-47D2-B4AB-5B06C92B5C86}" type="pres">
      <dgm:prSet presAssocID="{7FDEC1F7-DFE1-4251-8DFC-3CBCE12046A6}" presName="sibTrans" presStyleCnt="0"/>
      <dgm:spPr/>
      <dgm:t>
        <a:bodyPr/>
        <a:lstStyle/>
        <a:p>
          <a:endParaRPr lang="en-US"/>
        </a:p>
      </dgm:t>
    </dgm:pt>
    <dgm:pt modelId="{65103A6D-D97D-4F2A-9731-8CB8EB3927DC}" type="pres">
      <dgm:prSet presAssocID="{E97A7067-40FA-485C-98C1-5341D571DDE3}" presName="node" presStyleLbl="node1" presStyleIdx="3" presStyleCnt="7">
        <dgm:presLayoutVars>
          <dgm:bulletEnabled val="1"/>
        </dgm:presLayoutVars>
      </dgm:prSet>
      <dgm:spPr/>
      <dgm:t>
        <a:bodyPr/>
        <a:lstStyle/>
        <a:p>
          <a:endParaRPr lang="en-US"/>
        </a:p>
      </dgm:t>
    </dgm:pt>
    <dgm:pt modelId="{FB1F0912-4171-48F9-AE09-67B6106525CF}" type="pres">
      <dgm:prSet presAssocID="{041065C3-F589-44D5-BC14-2DE6F1186603}" presName="sibTrans" presStyleCnt="0"/>
      <dgm:spPr/>
      <dgm:t>
        <a:bodyPr/>
        <a:lstStyle/>
        <a:p>
          <a:endParaRPr lang="en-US"/>
        </a:p>
      </dgm:t>
    </dgm:pt>
    <dgm:pt modelId="{6916E4E6-5CF7-4583-9FD2-096E07B6EB89}" type="pres">
      <dgm:prSet presAssocID="{5B18550C-48F6-4EB8-9A89-DB1229228BBA}" presName="node" presStyleLbl="node1" presStyleIdx="4" presStyleCnt="7">
        <dgm:presLayoutVars>
          <dgm:bulletEnabled val="1"/>
        </dgm:presLayoutVars>
      </dgm:prSet>
      <dgm:spPr/>
      <dgm:t>
        <a:bodyPr/>
        <a:lstStyle/>
        <a:p>
          <a:endParaRPr lang="en-US"/>
        </a:p>
      </dgm:t>
    </dgm:pt>
    <dgm:pt modelId="{6CE60A08-B8E7-481A-9310-60C7A648476F}" type="pres">
      <dgm:prSet presAssocID="{0ABCA253-5EF5-491A-88C9-71BAF5E78A53}" presName="sibTrans" presStyleCnt="0"/>
      <dgm:spPr/>
      <dgm:t>
        <a:bodyPr/>
        <a:lstStyle/>
        <a:p>
          <a:endParaRPr lang="en-US"/>
        </a:p>
      </dgm:t>
    </dgm:pt>
    <dgm:pt modelId="{8D4F8920-A0EB-4470-B685-CC0731D4207B}" type="pres">
      <dgm:prSet presAssocID="{FB4F5494-2A9E-4075-AE23-0E9496672903}" presName="node" presStyleLbl="node1" presStyleIdx="5" presStyleCnt="7">
        <dgm:presLayoutVars>
          <dgm:bulletEnabled val="1"/>
        </dgm:presLayoutVars>
      </dgm:prSet>
      <dgm:spPr/>
      <dgm:t>
        <a:bodyPr/>
        <a:lstStyle/>
        <a:p>
          <a:endParaRPr lang="en-US"/>
        </a:p>
      </dgm:t>
    </dgm:pt>
    <dgm:pt modelId="{DEB27059-EDFB-42C0-9145-15E3C96BFB89}" type="pres">
      <dgm:prSet presAssocID="{F89A85FA-CCE4-46FC-8C0C-21E94322E0C3}" presName="sibTrans" presStyleCnt="0"/>
      <dgm:spPr/>
      <dgm:t>
        <a:bodyPr/>
        <a:lstStyle/>
        <a:p>
          <a:endParaRPr lang="en-US"/>
        </a:p>
      </dgm:t>
    </dgm:pt>
    <dgm:pt modelId="{0EE62B76-59AE-44CD-952C-5ACA5106B8C2}" type="pres">
      <dgm:prSet presAssocID="{65174704-C344-4DB7-9ADC-105753B59711}" presName="node" presStyleLbl="node1" presStyleIdx="6" presStyleCnt="7">
        <dgm:presLayoutVars>
          <dgm:bulletEnabled val="1"/>
        </dgm:presLayoutVars>
      </dgm:prSet>
      <dgm:spPr/>
      <dgm:t>
        <a:bodyPr/>
        <a:lstStyle/>
        <a:p>
          <a:endParaRPr lang="en-US"/>
        </a:p>
      </dgm:t>
    </dgm:pt>
  </dgm:ptLst>
  <dgm:cxnLst>
    <dgm:cxn modelId="{893351C3-99E1-4BA9-92C8-2022EC9E56A5}" srcId="{8574A4BA-8669-46E4-93E2-B6330CCC6AA2}" destId="{5B18550C-48F6-4EB8-9A89-DB1229228BBA}" srcOrd="4" destOrd="0" parTransId="{6E508CED-222D-48F8-8380-B11687B1282E}" sibTransId="{0ABCA253-5EF5-491A-88C9-71BAF5E78A53}"/>
    <dgm:cxn modelId="{C516B9C5-8055-4FAA-9DD4-4BDE3B8826D2}" srcId="{8574A4BA-8669-46E4-93E2-B6330CCC6AA2}" destId="{6921D2AD-BCCD-4106-8B18-307A321D1C24}" srcOrd="0" destOrd="0" parTransId="{1192C531-7AC7-4098-B4C6-1F7EA15D4569}" sibTransId="{3A288A9A-C085-460D-97CD-E230AAF3E4C6}"/>
    <dgm:cxn modelId="{45F2F153-CB66-45A1-B97A-FE407FB0A74C}" type="presOf" srcId="{E97A7067-40FA-485C-98C1-5341D571DDE3}" destId="{65103A6D-D97D-4F2A-9731-8CB8EB3927DC}" srcOrd="0" destOrd="0" presId="urn:microsoft.com/office/officeart/2005/8/layout/default#1"/>
    <dgm:cxn modelId="{9659DFBF-254F-452F-8F53-7723E1330898}" type="presOf" srcId="{9F4C0FDA-C275-4FF6-8931-9DE0EB7767EF}" destId="{B3773461-18BE-411B-9A05-A982249C1305}" srcOrd="0" destOrd="0" presId="urn:microsoft.com/office/officeart/2005/8/layout/default#1"/>
    <dgm:cxn modelId="{9E1E086A-B88C-4CE6-A9EB-AFFCC0282B8B}" srcId="{8574A4BA-8669-46E4-93E2-B6330CCC6AA2}" destId="{9F4C0FDA-C275-4FF6-8931-9DE0EB7767EF}" srcOrd="1" destOrd="0" parTransId="{93D537DE-0B03-48F5-9F7D-EEB3004C0918}" sibTransId="{18881BD7-90A6-462F-9A5D-1ECFDD357407}"/>
    <dgm:cxn modelId="{4DC44B30-15A9-47D9-A128-E3211238356A}" srcId="{8574A4BA-8669-46E4-93E2-B6330CCC6AA2}" destId="{98BA4639-416D-44E8-889D-DA3C0CD92913}" srcOrd="2" destOrd="0" parTransId="{39B1C5D1-5E7F-4D2E-A4A7-6C0CCDA23095}" sibTransId="{7FDEC1F7-DFE1-4251-8DFC-3CBCE12046A6}"/>
    <dgm:cxn modelId="{BF30A3E1-B6F9-45C2-9840-0F8A1411AA89}" type="presOf" srcId="{98BA4639-416D-44E8-889D-DA3C0CD92913}" destId="{7E96638F-8CA9-47E6-BDE7-E8F119D7BCC0}" srcOrd="0" destOrd="0" presId="urn:microsoft.com/office/officeart/2005/8/layout/default#1"/>
    <dgm:cxn modelId="{130F9147-DB92-4F3D-9A87-76FFE2D89949}" srcId="{8574A4BA-8669-46E4-93E2-B6330CCC6AA2}" destId="{E97A7067-40FA-485C-98C1-5341D571DDE3}" srcOrd="3" destOrd="0" parTransId="{E1115A46-B03E-47D2-9954-974973208090}" sibTransId="{041065C3-F589-44D5-BC14-2DE6F1186603}"/>
    <dgm:cxn modelId="{D4E58129-9D60-4EA8-B680-7B36453A73EB}" type="presOf" srcId="{65174704-C344-4DB7-9ADC-105753B59711}" destId="{0EE62B76-59AE-44CD-952C-5ACA5106B8C2}" srcOrd="0" destOrd="0" presId="urn:microsoft.com/office/officeart/2005/8/layout/default#1"/>
    <dgm:cxn modelId="{C9FC08B4-D269-4985-BAA2-BFBF20591684}" type="presOf" srcId="{6921D2AD-BCCD-4106-8B18-307A321D1C24}" destId="{0136DCE9-29DB-4F6C-ABDA-9EB31971BDBD}" srcOrd="0" destOrd="0" presId="urn:microsoft.com/office/officeart/2005/8/layout/default#1"/>
    <dgm:cxn modelId="{370D12F7-D1A9-46C5-B9CE-1E3F20E61D2A}" type="presOf" srcId="{5B18550C-48F6-4EB8-9A89-DB1229228BBA}" destId="{6916E4E6-5CF7-4583-9FD2-096E07B6EB89}" srcOrd="0" destOrd="0" presId="urn:microsoft.com/office/officeart/2005/8/layout/default#1"/>
    <dgm:cxn modelId="{1E5FE60E-421D-4D1E-BC8F-09366DB2BB85}" type="presOf" srcId="{8574A4BA-8669-46E4-93E2-B6330CCC6AA2}" destId="{5B81D59D-9C79-48E5-9EEC-E6D4B584B5FF}" srcOrd="0" destOrd="0" presId="urn:microsoft.com/office/officeart/2005/8/layout/default#1"/>
    <dgm:cxn modelId="{63B7E657-F94D-463E-88FF-8C81A0C8088D}" type="presOf" srcId="{FB4F5494-2A9E-4075-AE23-0E9496672903}" destId="{8D4F8920-A0EB-4470-B685-CC0731D4207B}" srcOrd="0" destOrd="0" presId="urn:microsoft.com/office/officeart/2005/8/layout/default#1"/>
    <dgm:cxn modelId="{3D598E1A-F787-4EC0-BEF2-84E633BA643A}" srcId="{8574A4BA-8669-46E4-93E2-B6330CCC6AA2}" destId="{FB4F5494-2A9E-4075-AE23-0E9496672903}" srcOrd="5" destOrd="0" parTransId="{B2BF2408-81E8-4903-A6C1-20CAA7ACAF10}" sibTransId="{F89A85FA-CCE4-46FC-8C0C-21E94322E0C3}"/>
    <dgm:cxn modelId="{E901F2C0-A450-421B-8D3E-F78368BB597F}" srcId="{8574A4BA-8669-46E4-93E2-B6330CCC6AA2}" destId="{65174704-C344-4DB7-9ADC-105753B59711}" srcOrd="6" destOrd="0" parTransId="{A5923E73-8276-4BAD-9F70-3C8AAA12014E}" sibTransId="{3BDA90FF-17AA-4461-AF11-DE698F67F25A}"/>
    <dgm:cxn modelId="{9A175F9A-C3D6-42EE-AB49-BC4110F00AA9}" type="presParOf" srcId="{5B81D59D-9C79-48E5-9EEC-E6D4B584B5FF}" destId="{0136DCE9-29DB-4F6C-ABDA-9EB31971BDBD}" srcOrd="0" destOrd="0" presId="urn:microsoft.com/office/officeart/2005/8/layout/default#1"/>
    <dgm:cxn modelId="{47EA26AA-967B-4A1A-BCBE-3CE1424BBF79}" type="presParOf" srcId="{5B81D59D-9C79-48E5-9EEC-E6D4B584B5FF}" destId="{63FE2AC5-6E17-4E84-9AF1-667CE8760140}" srcOrd="1" destOrd="0" presId="urn:microsoft.com/office/officeart/2005/8/layout/default#1"/>
    <dgm:cxn modelId="{329F4B6A-C5F3-49C3-A75A-F8156FBF5C9C}" type="presParOf" srcId="{5B81D59D-9C79-48E5-9EEC-E6D4B584B5FF}" destId="{B3773461-18BE-411B-9A05-A982249C1305}" srcOrd="2" destOrd="0" presId="urn:microsoft.com/office/officeart/2005/8/layout/default#1"/>
    <dgm:cxn modelId="{BDB7028D-962B-4EDA-8E3F-F1B5E4E23E16}" type="presParOf" srcId="{5B81D59D-9C79-48E5-9EEC-E6D4B584B5FF}" destId="{4FB09BC8-F4C8-4E14-ACDC-08FAF1C03D34}" srcOrd="3" destOrd="0" presId="urn:microsoft.com/office/officeart/2005/8/layout/default#1"/>
    <dgm:cxn modelId="{7A4007D8-6B36-4E59-9756-377F20131475}" type="presParOf" srcId="{5B81D59D-9C79-48E5-9EEC-E6D4B584B5FF}" destId="{7E96638F-8CA9-47E6-BDE7-E8F119D7BCC0}" srcOrd="4" destOrd="0" presId="urn:microsoft.com/office/officeart/2005/8/layout/default#1"/>
    <dgm:cxn modelId="{C54E2F95-29D8-4080-8EC8-075F72B0381E}" type="presParOf" srcId="{5B81D59D-9C79-48E5-9EEC-E6D4B584B5FF}" destId="{32AF9805-5A39-47D2-B4AB-5B06C92B5C86}" srcOrd="5" destOrd="0" presId="urn:microsoft.com/office/officeart/2005/8/layout/default#1"/>
    <dgm:cxn modelId="{168D8DC0-527F-40B6-8453-84671F64CCCC}" type="presParOf" srcId="{5B81D59D-9C79-48E5-9EEC-E6D4B584B5FF}" destId="{65103A6D-D97D-4F2A-9731-8CB8EB3927DC}" srcOrd="6" destOrd="0" presId="urn:microsoft.com/office/officeart/2005/8/layout/default#1"/>
    <dgm:cxn modelId="{B64B5AE7-6568-49E2-9CC7-60265D9D19A9}" type="presParOf" srcId="{5B81D59D-9C79-48E5-9EEC-E6D4B584B5FF}" destId="{FB1F0912-4171-48F9-AE09-67B6106525CF}" srcOrd="7" destOrd="0" presId="urn:microsoft.com/office/officeart/2005/8/layout/default#1"/>
    <dgm:cxn modelId="{FFF1C339-2C65-4C58-AADE-F8EC93E0A5D5}" type="presParOf" srcId="{5B81D59D-9C79-48E5-9EEC-E6D4B584B5FF}" destId="{6916E4E6-5CF7-4583-9FD2-096E07B6EB89}" srcOrd="8" destOrd="0" presId="urn:microsoft.com/office/officeart/2005/8/layout/default#1"/>
    <dgm:cxn modelId="{7BAFE023-7F52-44D9-95C6-DD22EED3CDF3}" type="presParOf" srcId="{5B81D59D-9C79-48E5-9EEC-E6D4B584B5FF}" destId="{6CE60A08-B8E7-481A-9310-60C7A648476F}" srcOrd="9" destOrd="0" presId="urn:microsoft.com/office/officeart/2005/8/layout/default#1"/>
    <dgm:cxn modelId="{7D2B5D70-88A5-4109-B1B0-88AF59B52FAF}" type="presParOf" srcId="{5B81D59D-9C79-48E5-9EEC-E6D4B584B5FF}" destId="{8D4F8920-A0EB-4470-B685-CC0731D4207B}" srcOrd="10" destOrd="0" presId="urn:microsoft.com/office/officeart/2005/8/layout/default#1"/>
    <dgm:cxn modelId="{67BAAC09-9D83-4D4F-AC93-E06F9F7082BC}" type="presParOf" srcId="{5B81D59D-9C79-48E5-9EEC-E6D4B584B5FF}" destId="{DEB27059-EDFB-42C0-9145-15E3C96BFB89}" srcOrd="11" destOrd="0" presId="urn:microsoft.com/office/officeart/2005/8/layout/default#1"/>
    <dgm:cxn modelId="{57AD6B2C-40B4-4CD2-831E-960D6F1624C9}" type="presParOf" srcId="{5B81D59D-9C79-48E5-9EEC-E6D4B584B5FF}" destId="{0EE62B76-59AE-44CD-952C-5ACA5106B8C2}"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A75F4-24E9-48C0-B49E-2BE11FF32FE3}">
      <dsp:nvSpPr>
        <dsp:cNvPr id="0" name=""/>
        <dsp:cNvSpPr/>
      </dsp:nvSpPr>
      <dsp:spPr>
        <a:xfrm>
          <a:off x="5361781" y="1842512"/>
          <a:ext cx="3793499" cy="658375"/>
        </a:xfrm>
        <a:custGeom>
          <a:avLst/>
          <a:gdLst/>
          <a:ahLst/>
          <a:cxnLst/>
          <a:rect l="0" t="0" r="0" b="0"/>
          <a:pathLst>
            <a:path>
              <a:moveTo>
                <a:pt x="0" y="0"/>
              </a:moveTo>
              <a:lnTo>
                <a:pt x="0" y="329187"/>
              </a:lnTo>
              <a:lnTo>
                <a:pt x="3793499" y="329187"/>
              </a:lnTo>
              <a:lnTo>
                <a:pt x="3793499" y="658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A3815-E9C0-49D6-9E17-D2F6F6774984}">
      <dsp:nvSpPr>
        <dsp:cNvPr id="0" name=""/>
        <dsp:cNvSpPr/>
      </dsp:nvSpPr>
      <dsp:spPr>
        <a:xfrm>
          <a:off x="5316061" y="1842512"/>
          <a:ext cx="91440" cy="658375"/>
        </a:xfrm>
        <a:custGeom>
          <a:avLst/>
          <a:gdLst/>
          <a:ahLst/>
          <a:cxnLst/>
          <a:rect l="0" t="0" r="0" b="0"/>
          <a:pathLst>
            <a:path>
              <a:moveTo>
                <a:pt x="45720" y="0"/>
              </a:moveTo>
              <a:lnTo>
                <a:pt x="45720" y="658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6D33B-BB8D-4B4A-8556-C5668521C003}">
      <dsp:nvSpPr>
        <dsp:cNvPr id="0" name=""/>
        <dsp:cNvSpPr/>
      </dsp:nvSpPr>
      <dsp:spPr>
        <a:xfrm>
          <a:off x="1568281" y="1842512"/>
          <a:ext cx="3793499" cy="658375"/>
        </a:xfrm>
        <a:custGeom>
          <a:avLst/>
          <a:gdLst/>
          <a:ahLst/>
          <a:cxnLst/>
          <a:rect l="0" t="0" r="0" b="0"/>
          <a:pathLst>
            <a:path>
              <a:moveTo>
                <a:pt x="3793499" y="0"/>
              </a:moveTo>
              <a:lnTo>
                <a:pt x="3793499" y="329187"/>
              </a:lnTo>
              <a:lnTo>
                <a:pt x="0" y="329187"/>
              </a:lnTo>
              <a:lnTo>
                <a:pt x="0" y="658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2CADD1-9AFD-47CE-BCAF-94819CDE935F}">
      <dsp:nvSpPr>
        <dsp:cNvPr id="0" name=""/>
        <dsp:cNvSpPr/>
      </dsp:nvSpPr>
      <dsp:spPr>
        <a:xfrm>
          <a:off x="3794219" y="274950"/>
          <a:ext cx="3135123" cy="15675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Total Rev. Req. = </a:t>
          </a:r>
          <a:r>
            <a:rPr lang="en-US" sz="3800" b="0" i="0" u="none" strike="noStrike" kern="1200" dirty="0" smtClean="0">
              <a:solidFill>
                <a:schemeClr val="bg1"/>
              </a:solidFill>
              <a:effectLst/>
              <a:latin typeface="+mn-lt"/>
            </a:rPr>
            <a:t>$60,205,088</a:t>
          </a:r>
          <a:endParaRPr lang="en-US" sz="3800" kern="1200" dirty="0">
            <a:solidFill>
              <a:schemeClr val="bg1"/>
            </a:solidFill>
          </a:endParaRPr>
        </a:p>
      </dsp:txBody>
      <dsp:txXfrm>
        <a:off x="3794219" y="274950"/>
        <a:ext cx="3135123" cy="1567561"/>
      </dsp:txXfrm>
    </dsp:sp>
    <dsp:sp modelId="{A247C02D-D461-4A93-AD30-81F30D5E471F}">
      <dsp:nvSpPr>
        <dsp:cNvPr id="0" name=""/>
        <dsp:cNvSpPr/>
      </dsp:nvSpPr>
      <dsp:spPr>
        <a:xfrm>
          <a:off x="719" y="2500887"/>
          <a:ext cx="3135123" cy="15675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Net Attch. O ATRR = $28,369,214</a:t>
          </a:r>
          <a:endParaRPr lang="en-US" sz="3800" kern="1200" dirty="0">
            <a:solidFill>
              <a:schemeClr val="bg1"/>
            </a:solidFill>
          </a:endParaRPr>
        </a:p>
      </dsp:txBody>
      <dsp:txXfrm>
        <a:off x="719" y="2500887"/>
        <a:ext cx="3135123" cy="1567561"/>
      </dsp:txXfrm>
    </dsp:sp>
    <dsp:sp modelId="{F2C913B1-62FF-4B1F-A4BB-71279A4E0289}">
      <dsp:nvSpPr>
        <dsp:cNvPr id="0" name=""/>
        <dsp:cNvSpPr/>
      </dsp:nvSpPr>
      <dsp:spPr>
        <a:xfrm>
          <a:off x="3794219" y="2500887"/>
          <a:ext cx="3135123" cy="15675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Attch. GG Rev. Req. = </a:t>
          </a:r>
          <a:r>
            <a:rPr lang="en-US" sz="3800" b="0" i="0" u="none" strike="noStrike" kern="1200" dirty="0" smtClean="0">
              <a:solidFill>
                <a:schemeClr val="bg1"/>
              </a:solidFill>
              <a:effectLst/>
              <a:latin typeface="+mn-lt"/>
            </a:rPr>
            <a:t>$18,550,354</a:t>
          </a:r>
          <a:endParaRPr lang="en-US" sz="3800" b="0" kern="1200" dirty="0">
            <a:solidFill>
              <a:schemeClr val="bg1"/>
            </a:solidFill>
          </a:endParaRPr>
        </a:p>
      </dsp:txBody>
      <dsp:txXfrm>
        <a:off x="3794219" y="2500887"/>
        <a:ext cx="3135123" cy="1567561"/>
      </dsp:txXfrm>
    </dsp:sp>
    <dsp:sp modelId="{71554737-6F8A-4F73-80F2-AF8D93BF52A6}">
      <dsp:nvSpPr>
        <dsp:cNvPr id="0" name=""/>
        <dsp:cNvSpPr/>
      </dsp:nvSpPr>
      <dsp:spPr>
        <a:xfrm>
          <a:off x="7587719" y="2500887"/>
          <a:ext cx="3135123" cy="15675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Attch. MM Rev. Req. = </a:t>
          </a:r>
          <a:r>
            <a:rPr lang="en-US" sz="3800" b="0" i="0" u="none" strike="noStrike" kern="1200" dirty="0" smtClean="0">
              <a:solidFill>
                <a:schemeClr val="bg1"/>
              </a:solidFill>
              <a:effectLst/>
              <a:latin typeface="+mn-lt"/>
            </a:rPr>
            <a:t>$13,285,520</a:t>
          </a:r>
          <a:endParaRPr lang="en-US" sz="3800" kern="1200" dirty="0">
            <a:solidFill>
              <a:schemeClr val="bg1"/>
            </a:solidFill>
          </a:endParaRPr>
        </a:p>
      </dsp:txBody>
      <dsp:txXfrm>
        <a:off x="7587719" y="2500887"/>
        <a:ext cx="3135123" cy="1567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6DCE9-29DB-4F6C-ABDA-9EB31971BDBD}">
      <dsp:nvSpPr>
        <dsp:cNvPr id="0" name=""/>
        <dsp:cNvSpPr/>
      </dsp:nvSpPr>
      <dsp:spPr>
        <a:xfrm>
          <a:off x="3282" y="555337"/>
          <a:ext cx="2603942" cy="156236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Franklin Gothic Book" pitchFamily="34" charset="0"/>
            </a:rPr>
            <a:t>Revenue</a:t>
          </a:r>
          <a:endParaRPr lang="en-US" sz="2800" kern="1200" dirty="0">
            <a:latin typeface="Franklin Gothic Book" pitchFamily="34" charset="0"/>
          </a:endParaRPr>
        </a:p>
      </dsp:txBody>
      <dsp:txXfrm>
        <a:off x="3282" y="555337"/>
        <a:ext cx="2603942" cy="1562365"/>
      </dsp:txXfrm>
    </dsp:sp>
    <dsp:sp modelId="{B3773461-18BE-411B-9A05-A982249C1305}">
      <dsp:nvSpPr>
        <dsp:cNvPr id="0" name=""/>
        <dsp:cNvSpPr/>
      </dsp:nvSpPr>
      <dsp:spPr>
        <a:xfrm>
          <a:off x="2867618" y="555337"/>
          <a:ext cx="2603942" cy="156236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Franklin Gothic Book" pitchFamily="34" charset="0"/>
            </a:rPr>
            <a:t>Demand/</a:t>
          </a:r>
        </a:p>
        <a:p>
          <a:pPr lvl="0" algn="ctr" defTabSz="1244600" rtl="0">
            <a:lnSpc>
              <a:spcPct val="90000"/>
            </a:lnSpc>
            <a:spcBef>
              <a:spcPct val="0"/>
            </a:spcBef>
            <a:spcAft>
              <a:spcPct val="35000"/>
            </a:spcAft>
          </a:pPr>
          <a:r>
            <a:rPr lang="en-US" sz="2800" kern="1200" dirty="0" smtClean="0">
              <a:latin typeface="Franklin Gothic Book" pitchFamily="34" charset="0"/>
            </a:rPr>
            <a:t>Weather</a:t>
          </a:r>
          <a:endParaRPr lang="en-US" sz="2800" kern="1200" dirty="0">
            <a:latin typeface="Franklin Gothic Book" pitchFamily="34" charset="0"/>
          </a:endParaRPr>
        </a:p>
      </dsp:txBody>
      <dsp:txXfrm>
        <a:off x="2867618" y="555337"/>
        <a:ext cx="2603942" cy="1562365"/>
      </dsp:txXfrm>
    </dsp:sp>
    <dsp:sp modelId="{7E96638F-8CA9-47E6-BDE7-E8F119D7BCC0}">
      <dsp:nvSpPr>
        <dsp:cNvPr id="0" name=""/>
        <dsp:cNvSpPr/>
      </dsp:nvSpPr>
      <dsp:spPr>
        <a:xfrm>
          <a:off x="5731955" y="555337"/>
          <a:ext cx="2603942" cy="156236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Franklin Gothic Book" pitchFamily="34" charset="0"/>
            </a:rPr>
            <a:t>Regulatory Filings</a:t>
          </a:r>
          <a:endParaRPr lang="en-US" sz="2800" kern="1200" dirty="0">
            <a:latin typeface="Franklin Gothic Book" pitchFamily="34" charset="0"/>
          </a:endParaRPr>
        </a:p>
      </dsp:txBody>
      <dsp:txXfrm>
        <a:off x="5731955" y="555337"/>
        <a:ext cx="2603942" cy="1562365"/>
      </dsp:txXfrm>
    </dsp:sp>
    <dsp:sp modelId="{65103A6D-D97D-4F2A-9731-8CB8EB3927DC}">
      <dsp:nvSpPr>
        <dsp:cNvPr id="0" name=""/>
        <dsp:cNvSpPr/>
      </dsp:nvSpPr>
      <dsp:spPr>
        <a:xfrm>
          <a:off x="8596291" y="555337"/>
          <a:ext cx="2603942" cy="156236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Franklin Gothic Book" pitchFamily="34" charset="0"/>
            </a:rPr>
            <a:t>Financing</a:t>
          </a:r>
          <a:endParaRPr lang="en-US" sz="2800" kern="1200" dirty="0">
            <a:latin typeface="Franklin Gothic Book" pitchFamily="34" charset="0"/>
          </a:endParaRPr>
        </a:p>
      </dsp:txBody>
      <dsp:txXfrm>
        <a:off x="8596291" y="555337"/>
        <a:ext cx="2603942" cy="1562365"/>
      </dsp:txXfrm>
    </dsp:sp>
    <dsp:sp modelId="{6916E4E6-5CF7-4583-9FD2-096E07B6EB89}">
      <dsp:nvSpPr>
        <dsp:cNvPr id="0" name=""/>
        <dsp:cNvSpPr/>
      </dsp:nvSpPr>
      <dsp:spPr>
        <a:xfrm>
          <a:off x="1435450" y="2378097"/>
          <a:ext cx="2603942" cy="156236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Franklin Gothic Book" pitchFamily="34" charset="0"/>
            </a:rPr>
            <a:t>Outages</a:t>
          </a:r>
          <a:endParaRPr lang="en-US" sz="2800" kern="1200" dirty="0">
            <a:latin typeface="Franklin Gothic Book" pitchFamily="34" charset="0"/>
          </a:endParaRPr>
        </a:p>
      </dsp:txBody>
      <dsp:txXfrm>
        <a:off x="1435450" y="2378097"/>
        <a:ext cx="2603942" cy="1562365"/>
      </dsp:txXfrm>
    </dsp:sp>
    <dsp:sp modelId="{8D4F8920-A0EB-4470-B685-CC0731D4207B}">
      <dsp:nvSpPr>
        <dsp:cNvPr id="0" name=""/>
        <dsp:cNvSpPr/>
      </dsp:nvSpPr>
      <dsp:spPr>
        <a:xfrm>
          <a:off x="4299786" y="2378097"/>
          <a:ext cx="2603942" cy="156236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Franklin Gothic Book" pitchFamily="34" charset="0"/>
            </a:rPr>
            <a:t>Timing of Capital Projects</a:t>
          </a:r>
          <a:endParaRPr lang="en-US" sz="2800" kern="1200" dirty="0">
            <a:latin typeface="Franklin Gothic Book" pitchFamily="34" charset="0"/>
          </a:endParaRPr>
        </a:p>
      </dsp:txBody>
      <dsp:txXfrm>
        <a:off x="4299786" y="2378097"/>
        <a:ext cx="2603942" cy="1562365"/>
      </dsp:txXfrm>
    </dsp:sp>
    <dsp:sp modelId="{0EE62B76-59AE-44CD-952C-5ACA5106B8C2}">
      <dsp:nvSpPr>
        <dsp:cNvPr id="0" name=""/>
        <dsp:cNvSpPr/>
      </dsp:nvSpPr>
      <dsp:spPr>
        <a:xfrm>
          <a:off x="7164123" y="2378097"/>
          <a:ext cx="2603942" cy="156236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Franklin Gothic Book" pitchFamily="34" charset="0"/>
            </a:rPr>
            <a:t>Tight Budgets</a:t>
          </a:r>
          <a:endParaRPr lang="en-US" sz="2800" kern="1200" dirty="0">
            <a:latin typeface="Franklin Gothic Book" pitchFamily="34" charset="0"/>
          </a:endParaRPr>
        </a:p>
      </dsp:txBody>
      <dsp:txXfrm>
        <a:off x="7164123" y="2378097"/>
        <a:ext cx="2603942" cy="15623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0.17596</cdr:x>
      <cdr:y>0.06095</cdr:y>
    </cdr:from>
    <cdr:to>
      <cdr:x>0.90999</cdr:x>
      <cdr:y>0.08482</cdr:y>
    </cdr:to>
    <cdr:cxnSp macro="">
      <cdr:nvCxnSpPr>
        <cdr:cNvPr id="3" name="Straight Arrow Connector 2"/>
        <cdr:cNvCxnSpPr/>
      </cdr:nvCxnSpPr>
      <cdr:spPr>
        <a:xfrm xmlns:a="http://schemas.openxmlformats.org/drawingml/2006/main" flipV="1">
          <a:off x="2047028" y="318940"/>
          <a:ext cx="8539117" cy="124898"/>
        </a:xfrm>
        <a:prstGeom xmlns:a="http://schemas.openxmlformats.org/drawingml/2006/main" prst="straightConnector1">
          <a:avLst/>
        </a:prstGeom>
        <a:ln xmlns:a="http://schemas.openxmlformats.org/drawingml/2006/main">
          <a:solidFill>
            <a:srgbClr val="C0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EF948E0-9970-4346-9779-67A3A12C8816}" type="datetimeFigureOut">
              <a:rPr lang="en-US" smtClean="0"/>
              <a:t>10/28/2015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DD8C941-C3D9-4635-883E-0F91D4AE3479}" type="slidenum">
              <a:rPr lang="en-US" smtClean="0"/>
              <a:t>‹#›</a:t>
            </a:fld>
            <a:endParaRPr lang="en-US" dirty="0"/>
          </a:p>
        </p:txBody>
      </p:sp>
    </p:spTree>
    <p:extLst>
      <p:ext uri="{BB962C8B-B14F-4D97-AF65-F5344CB8AC3E}">
        <p14:creationId xmlns:p14="http://schemas.microsoft.com/office/powerpoint/2010/main" val="237385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BCE0A315-1A34-400A-939D-7E5E3C4E6837}" type="datetimeFigureOut">
              <a:rPr lang="en-US" smtClean="0"/>
              <a:t>10/28/2015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D91DC5B6-F1C2-472C-AC5A-34CC73AA2BF9}" type="slidenum">
              <a:rPr lang="en-US" smtClean="0"/>
              <a:t>‹#›</a:t>
            </a:fld>
            <a:endParaRPr lang="en-US" dirty="0"/>
          </a:p>
        </p:txBody>
      </p:sp>
    </p:spTree>
    <p:extLst>
      <p:ext uri="{BB962C8B-B14F-4D97-AF65-F5344CB8AC3E}">
        <p14:creationId xmlns:p14="http://schemas.microsoft.com/office/powerpoint/2010/main" val="4147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717550" y="1162050"/>
            <a:ext cx="5575300" cy="3136900"/>
          </a:xfrm>
          <a:ln/>
        </p:spPr>
      </p:sp>
      <p:sp>
        <p:nvSpPr>
          <p:cNvPr id="19459" name="Rectangle 3"/>
          <p:cNvSpPr>
            <a:spLocks noGrp="1" noChangeArrowheads="1"/>
          </p:cNvSpPr>
          <p:nvPr>
            <p:ph type="body" idx="1"/>
          </p:nvPr>
        </p:nvSpPr>
        <p:spPr>
          <a:noFill/>
          <a:ln/>
        </p:spPr>
        <p:txBody>
          <a:bodyPr/>
          <a:lstStyle/>
          <a:p>
            <a:pPr eaLnBrk="1" hangingPunct="1"/>
            <a:endParaRPr 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own 6 small hydroelectric</a:t>
            </a:r>
            <a:r>
              <a:rPr lang="en-US" baseline="0" dirty="0" smtClean="0"/>
              <a:t> plants in Minnesota.</a:t>
            </a:r>
            <a:endParaRPr lang="en-US" dirty="0"/>
          </a:p>
        </p:txBody>
      </p:sp>
      <p:sp>
        <p:nvSpPr>
          <p:cNvPr id="4" name="Slide Number Placeholder 3"/>
          <p:cNvSpPr>
            <a:spLocks noGrp="1"/>
          </p:cNvSpPr>
          <p:nvPr>
            <p:ph type="sldNum" sz="quarter" idx="10"/>
          </p:nvPr>
        </p:nvSpPr>
        <p:spPr/>
        <p:txBody>
          <a:bodyPr/>
          <a:lstStyle/>
          <a:p>
            <a:fld id="{D91DC5B6-F1C2-472C-AC5A-34CC73AA2BF9}" type="slidenum">
              <a:rPr lang="en-US" smtClean="0"/>
              <a:t>5</a:t>
            </a:fld>
            <a:endParaRPr lang="en-US" dirty="0"/>
          </a:p>
        </p:txBody>
      </p:sp>
    </p:spTree>
    <p:extLst>
      <p:ext uri="{BB962C8B-B14F-4D97-AF65-F5344CB8AC3E}">
        <p14:creationId xmlns:p14="http://schemas.microsoft.com/office/powerpoint/2010/main" val="416911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DC5B6-F1C2-472C-AC5A-34CC73AA2BF9}" type="slidenum">
              <a:rPr lang="en-US" smtClean="0"/>
              <a:t>8</a:t>
            </a:fld>
            <a:endParaRPr lang="en-US" dirty="0"/>
          </a:p>
        </p:txBody>
      </p:sp>
    </p:spTree>
    <p:extLst>
      <p:ext uri="{BB962C8B-B14F-4D97-AF65-F5344CB8AC3E}">
        <p14:creationId xmlns:p14="http://schemas.microsoft.com/office/powerpoint/2010/main" val="267871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EB0F-E383-4FEF-A94D-2C31C8E9BF5B}"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newable Genera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7671" y="6356350"/>
            <a:ext cx="3103729" cy="365125"/>
          </a:xfrm>
          <a:prstGeom prst="rect">
            <a:avLst/>
          </a:prstGeom>
        </p:spPr>
        <p:txBody>
          <a:bodyPr/>
          <a:lstStyle>
            <a:lvl1pPr>
              <a:defRPr>
                <a:solidFill>
                  <a:schemeClr val="tx1"/>
                </a:solidFill>
              </a:defRPr>
            </a:lvl1pPr>
          </a:lstStyle>
          <a:p>
            <a:fld id="{6BE83A18-AC4F-469E-8AB6-5AE488BD25CC}" type="datetime1">
              <a:rPr lang="en-US" smtClean="0"/>
              <a:pPr/>
              <a:t>10/28/2015</a:t>
            </a:fld>
            <a:endParaRPr lang="en-US" dirty="0"/>
          </a:p>
        </p:txBody>
      </p:sp>
      <p:sp>
        <p:nvSpPr>
          <p:cNvPr id="9" name="Title 1"/>
          <p:cNvSpPr>
            <a:spLocks noGrp="1"/>
          </p:cNvSpPr>
          <p:nvPr>
            <p:ph type="ctrTitle" hasCustomPrompt="1"/>
          </p:nvPr>
        </p:nvSpPr>
        <p:spPr>
          <a:xfrm>
            <a:off x="477672" y="1915887"/>
            <a:ext cx="5988442" cy="2072184"/>
          </a:xfrm>
        </p:spPr>
        <p:txBody>
          <a:bodyPr wrap="square" bIns="0" anchor="b">
            <a:normAutofit/>
          </a:bodyPr>
          <a:lstStyle>
            <a:lvl1pPr algn="l">
              <a:lnSpc>
                <a:spcPct val="85000"/>
              </a:lnSpc>
              <a:spcBef>
                <a:spcPts val="0"/>
              </a:spcBef>
              <a:defRPr sz="4400" cap="all" baseline="0">
                <a:solidFill>
                  <a:schemeClr val="tx1"/>
                </a:solidFill>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477672" y="4088674"/>
            <a:ext cx="5988442" cy="1568806"/>
          </a:xfrm>
          <a:prstGeom prst="rect">
            <a:avLst/>
          </a:prstGeom>
        </p:spPr>
        <p:txBody>
          <a:bodyPr tIns="0">
            <a:normAutofit/>
          </a:bodyPr>
          <a:lstStyle>
            <a:lvl1pPr marL="0" indent="0" algn="l">
              <a:lnSpc>
                <a:spcPct val="90000"/>
              </a:lnSpc>
              <a:spcBef>
                <a:spcPts val="0"/>
              </a:spcBef>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051861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Gray Log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672" y="1915887"/>
            <a:ext cx="5988442" cy="2072184"/>
          </a:xfrm>
        </p:spPr>
        <p:txBody>
          <a:bodyPr wrap="square" bIns="0" anchor="b">
            <a:normAutofit/>
          </a:bodyPr>
          <a:lstStyle>
            <a:lvl1pPr algn="l">
              <a:lnSpc>
                <a:spcPct val="85000"/>
              </a:lnSpc>
              <a:spcBef>
                <a:spcPts val="0"/>
              </a:spcBef>
              <a:defRPr sz="4400" cap="all"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7672" y="4088674"/>
            <a:ext cx="5988442" cy="1568806"/>
          </a:xfrm>
          <a:prstGeom prst="rect">
            <a:avLst/>
          </a:prstGeom>
        </p:spPr>
        <p:txBody>
          <a:bodyPr tIns="0">
            <a:normAutofit/>
          </a:bodyPr>
          <a:lstStyle>
            <a:lvl1pPr marL="0" indent="0" algn="l">
              <a:lnSpc>
                <a:spcPct val="90000"/>
              </a:lnSpc>
              <a:spcBef>
                <a:spcPts val="0"/>
              </a:spcBef>
              <a:buNone/>
              <a:defRPr sz="2400" cap="all"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77672" y="6356350"/>
            <a:ext cx="3103728" cy="365125"/>
          </a:xfrm>
          <a:prstGeom prst="rect">
            <a:avLst/>
          </a:prstGeom>
        </p:spPr>
        <p:txBody>
          <a:bodyPr/>
          <a:lstStyle>
            <a:lvl1pPr>
              <a:defRPr>
                <a:solidFill>
                  <a:srgbClr val="FFFFFF"/>
                </a:solidFill>
              </a:defRPr>
            </a:lvl1pPr>
          </a:lstStyle>
          <a:p>
            <a:fld id="{E01082F3-9947-45E9-A201-4111563519FB}" type="datetime1">
              <a:rPr lang="en-US" smtClean="0"/>
              <a:pPr/>
              <a:t>10/28/2015</a:t>
            </a:fld>
            <a:endParaRPr lang="en-US" dirty="0"/>
          </a:p>
        </p:txBody>
      </p:sp>
    </p:spTree>
    <p:extLst>
      <p:ext uri="{BB962C8B-B14F-4D97-AF65-F5344CB8AC3E}">
        <p14:creationId xmlns:p14="http://schemas.microsoft.com/office/powerpoint/2010/main" val="3169052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488" y="1006582"/>
            <a:ext cx="8138160" cy="968721"/>
          </a:xfrm>
        </p:spPr>
        <p:txBody>
          <a:bodyPr anchor="b" anchorCtr="0">
            <a:normAutofit/>
          </a:bodyPr>
          <a:lstStyle>
            <a:lvl1pPr>
              <a:defRPr sz="2800" baseline="0">
                <a:solidFill>
                  <a:srgbClr val="FFFFFF"/>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AEF80F-3190-4F3F-BE2A-C933A660762A}" type="slidenum">
              <a:rPr lang="en-US" smtClean="0"/>
              <a:pPr/>
              <a:t>‹#›</a:t>
            </a:fld>
            <a:endParaRPr lang="en-US" dirty="0"/>
          </a:p>
        </p:txBody>
      </p:sp>
      <p:sp>
        <p:nvSpPr>
          <p:cNvPr id="7" name="Text Placeholder 6"/>
          <p:cNvSpPr>
            <a:spLocks noGrp="1"/>
          </p:cNvSpPr>
          <p:nvPr>
            <p:ph type="body" sz="quarter" idx="13"/>
          </p:nvPr>
        </p:nvSpPr>
        <p:spPr>
          <a:xfrm>
            <a:off x="475488" y="2051050"/>
            <a:ext cx="8138160" cy="4146550"/>
          </a:xfrm>
        </p:spPr>
        <p:txBody>
          <a:bodyPr>
            <a:normAutofit/>
          </a:bodyPr>
          <a:lstStyle>
            <a:lvl1pPr marL="338138" indent="-338138">
              <a:buClr>
                <a:schemeClr val="bg1"/>
              </a:buClr>
              <a:buFont typeface="+mj-lt"/>
              <a:buAutoNum type="arabicPeriod"/>
              <a:defRPr sz="2400">
                <a:solidFill>
                  <a:schemeClr val="bg1"/>
                </a:solidFill>
              </a:defRPr>
            </a:lvl1pPr>
            <a:lvl2pPr marL="627063" indent="-288925">
              <a:defRPr sz="1600">
                <a:solidFill>
                  <a:schemeClr val="bg1"/>
                </a:solidFill>
              </a:defRPr>
            </a:lvl2pPr>
            <a:lvl3pPr marL="863600" indent="-236538">
              <a:defRPr sz="1600">
                <a:solidFill>
                  <a:schemeClr val="bg1"/>
                </a:solidFill>
              </a:defRPr>
            </a:lvl3pPr>
            <a:lvl4pPr marL="1084263" indent="-220663">
              <a:defRPr sz="1400">
                <a:solidFill>
                  <a:schemeClr val="bg1"/>
                </a:solidFill>
              </a:defRPr>
            </a:lvl4pPr>
            <a:lvl5pPr marL="1320800" indent="-236538">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041651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00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BAEF80F-3190-4F3F-BE2A-C933A660762A}" type="slidenum">
              <a:rPr lang="en-US" smtClean="0"/>
              <a:pPr/>
              <a:t>‹#›</a:t>
            </a:fld>
            <a:endParaRPr lang="en-US" dirty="0"/>
          </a:p>
        </p:txBody>
      </p:sp>
      <p:sp>
        <p:nvSpPr>
          <p:cNvPr id="5" name="Text Placeholder 4"/>
          <p:cNvSpPr>
            <a:spLocks noGrp="1"/>
          </p:cNvSpPr>
          <p:nvPr>
            <p:ph type="body" sz="quarter" idx="11"/>
          </p:nvPr>
        </p:nvSpPr>
        <p:spPr>
          <a:xfrm>
            <a:off x="475488" y="1600200"/>
            <a:ext cx="112471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001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Blue Logo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FFFFFF"/>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1"/>
            <a:ext cx="8138160" cy="2514600"/>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18859"/>
            <a:ext cx="8138160" cy="2285998"/>
          </a:xfrm>
          <a:prstGeom prst="rect">
            <a:avLst/>
          </a:prstGeom>
        </p:spPr>
        <p:txBody>
          <a:bodyPr>
            <a:normAutofit/>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40712340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57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plit Layout 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0"/>
            <a:ext cx="5149704" cy="2596243"/>
          </a:xfrm>
        </p:spPr>
        <p:txBody>
          <a:bodyPr anchor="b">
            <a:normAutofit/>
          </a:bodyPr>
          <a:lstStyle>
            <a:lvl1pPr>
              <a:spcBef>
                <a:spcPts val="600"/>
              </a:spcBef>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67843"/>
            <a:ext cx="5149704" cy="2246086"/>
          </a:xfrm>
          <a:prstGeom prst="rect">
            <a:avLst/>
          </a:prstGeom>
        </p:spPr>
        <p:txBody>
          <a:bodyPr>
            <a:normAutofit/>
          </a:bodyPr>
          <a:lstStyle>
            <a:lvl1pPr marL="0" indent="0">
              <a:buNone/>
              <a:defRPr sz="20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169518401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plit Layout 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0"/>
            <a:ext cx="5149704" cy="2596243"/>
          </a:xfrm>
        </p:spPr>
        <p:txBody>
          <a:bodyPr anchor="b">
            <a:normAutofit/>
          </a:bodyPr>
          <a:lstStyle>
            <a:lvl1pPr>
              <a:spcBef>
                <a:spcPts val="600"/>
              </a:spcBef>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67843"/>
            <a:ext cx="5149704" cy="2246086"/>
          </a:xfrm>
          <a:prstGeom prst="rect">
            <a:avLst/>
          </a:prstGeom>
        </p:spPr>
        <p:txBody>
          <a:bodyPr>
            <a:normAutofit/>
          </a:bodyPr>
          <a:lstStyle>
            <a:lvl1pPr marL="0" indent="0">
              <a:buNone/>
              <a:defRPr sz="20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395701585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plit Layout 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0"/>
            <a:ext cx="5149704" cy="2596243"/>
          </a:xfrm>
        </p:spPr>
        <p:txBody>
          <a:bodyPr anchor="b">
            <a:normAutofit/>
          </a:bodyPr>
          <a:lstStyle>
            <a:lvl1pPr>
              <a:spcBef>
                <a:spcPts val="600"/>
              </a:spcBef>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67843"/>
            <a:ext cx="5149704" cy="2246086"/>
          </a:xfrm>
          <a:prstGeom prst="rect">
            <a:avLst/>
          </a:prstGeom>
        </p:spPr>
        <p:txBody>
          <a:bodyPr>
            <a:normAutofit/>
          </a:bodyPr>
          <a:lstStyle>
            <a:lvl1pPr marL="0" indent="0">
              <a:buNone/>
              <a:defRPr sz="20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309762475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plit Layout 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0"/>
            <a:ext cx="5149704" cy="2596243"/>
          </a:xfrm>
        </p:spPr>
        <p:txBody>
          <a:bodyPr anchor="b">
            <a:normAutofit/>
          </a:bodyPr>
          <a:lstStyle>
            <a:lvl1pPr>
              <a:spcBef>
                <a:spcPts val="600"/>
              </a:spcBef>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67843"/>
            <a:ext cx="5149704" cy="2246086"/>
          </a:xfrm>
          <a:prstGeom prst="rect">
            <a:avLst/>
          </a:prstGeom>
        </p:spPr>
        <p:txBody>
          <a:bodyPr>
            <a:normAutofit/>
          </a:bodyPr>
          <a:lstStyle>
            <a:lvl1pPr marL="0" indent="0">
              <a:buNone/>
              <a:defRPr sz="20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34622908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plit Layout Section Hea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0"/>
            <a:ext cx="5149704" cy="2596243"/>
          </a:xfrm>
        </p:spPr>
        <p:txBody>
          <a:bodyPr anchor="b">
            <a:normAutofit/>
          </a:bodyPr>
          <a:lstStyle>
            <a:lvl1pPr>
              <a:spcBef>
                <a:spcPts val="600"/>
              </a:spcBef>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67843"/>
            <a:ext cx="5149704" cy="2246086"/>
          </a:xfrm>
          <a:prstGeom prst="rect">
            <a:avLst/>
          </a:prstGeom>
        </p:spPr>
        <p:txBody>
          <a:bodyPr>
            <a:normAutofit/>
          </a:bodyPr>
          <a:lstStyle>
            <a:lvl1pPr marL="0" indent="0">
              <a:buNone/>
              <a:defRPr sz="20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26635978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plit Layout Section Hea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0"/>
            <a:ext cx="5149704" cy="2596243"/>
          </a:xfrm>
        </p:spPr>
        <p:txBody>
          <a:bodyPr anchor="b">
            <a:normAutofit/>
          </a:bodyPr>
          <a:lstStyle>
            <a:lvl1pPr>
              <a:spcBef>
                <a:spcPts val="600"/>
              </a:spcBef>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67843"/>
            <a:ext cx="5149704" cy="2246086"/>
          </a:xfrm>
          <a:prstGeom prst="rect">
            <a:avLst/>
          </a:prstGeom>
        </p:spPr>
        <p:txBody>
          <a:bodyPr>
            <a:normAutofit/>
          </a:bodyPr>
          <a:lstStyle>
            <a:lvl1pPr marL="0" indent="0">
              <a:buNone/>
              <a:defRPr sz="20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31659215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conomic Stewardship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7671" y="6356350"/>
            <a:ext cx="3103729" cy="365125"/>
          </a:xfrm>
          <a:prstGeom prst="rect">
            <a:avLst/>
          </a:prstGeom>
        </p:spPr>
        <p:txBody>
          <a:bodyPr/>
          <a:lstStyle>
            <a:lvl1pPr>
              <a:defRPr>
                <a:solidFill>
                  <a:schemeClr val="tx1"/>
                </a:solidFill>
              </a:defRPr>
            </a:lvl1pPr>
          </a:lstStyle>
          <a:p>
            <a:fld id="{6BE83A18-AC4F-469E-8AB6-5AE488BD25CC}" type="datetime1">
              <a:rPr lang="en-US" smtClean="0"/>
              <a:pPr/>
              <a:t>10/28/2015</a:t>
            </a:fld>
            <a:endParaRPr lang="en-US" dirty="0"/>
          </a:p>
        </p:txBody>
      </p:sp>
      <p:sp>
        <p:nvSpPr>
          <p:cNvPr id="9" name="Title 1"/>
          <p:cNvSpPr>
            <a:spLocks noGrp="1"/>
          </p:cNvSpPr>
          <p:nvPr>
            <p:ph type="ctrTitle" hasCustomPrompt="1"/>
          </p:nvPr>
        </p:nvSpPr>
        <p:spPr>
          <a:xfrm>
            <a:off x="477672" y="1915887"/>
            <a:ext cx="4365261" cy="2072184"/>
          </a:xfrm>
        </p:spPr>
        <p:txBody>
          <a:bodyPr wrap="square" bIns="0" anchor="b">
            <a:normAutofit/>
          </a:bodyPr>
          <a:lstStyle>
            <a:lvl1pPr algn="l">
              <a:lnSpc>
                <a:spcPct val="85000"/>
              </a:lnSpc>
              <a:spcBef>
                <a:spcPts val="0"/>
              </a:spcBef>
              <a:defRPr sz="4400" cap="all" baseline="0">
                <a:solidFill>
                  <a:schemeClr val="tx1"/>
                </a:solidFill>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477672" y="4088674"/>
            <a:ext cx="3823395" cy="1568806"/>
          </a:xfrm>
          <a:prstGeom prst="rect">
            <a:avLst/>
          </a:prstGeom>
        </p:spPr>
        <p:txBody>
          <a:bodyPr tIns="0">
            <a:normAutofit/>
          </a:bodyPr>
          <a:lstStyle>
            <a:lvl1pPr marL="0" indent="0" algn="l">
              <a:lnSpc>
                <a:spcPct val="90000"/>
              </a:lnSpc>
              <a:spcBef>
                <a:spcPts val="0"/>
              </a:spcBef>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3801722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plit Layout Section Header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0"/>
            <a:ext cx="5149704" cy="2596243"/>
          </a:xfrm>
        </p:spPr>
        <p:txBody>
          <a:bodyPr anchor="b">
            <a:normAutofit/>
          </a:bodyPr>
          <a:lstStyle>
            <a:lvl1pPr>
              <a:spcBef>
                <a:spcPts val="600"/>
              </a:spcBef>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67843"/>
            <a:ext cx="5149704" cy="2246086"/>
          </a:xfrm>
          <a:prstGeom prst="rect">
            <a:avLst/>
          </a:prstGeom>
        </p:spPr>
        <p:txBody>
          <a:bodyPr>
            <a:normAutofit/>
          </a:bodyPr>
          <a:lstStyle>
            <a:lvl1pPr marL="0" indent="0">
              <a:buNone/>
              <a:defRPr sz="20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327161806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plit Layout Section Header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0"/>
            <a:ext cx="5149704" cy="2596243"/>
          </a:xfrm>
        </p:spPr>
        <p:txBody>
          <a:bodyPr anchor="b">
            <a:normAutofit/>
          </a:bodyPr>
          <a:lstStyle>
            <a:lvl1pPr>
              <a:spcBef>
                <a:spcPts val="600"/>
              </a:spcBef>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67843"/>
            <a:ext cx="5149704" cy="2246086"/>
          </a:xfrm>
          <a:prstGeom prst="rect">
            <a:avLst/>
          </a:prstGeom>
        </p:spPr>
        <p:txBody>
          <a:bodyPr>
            <a:normAutofit/>
          </a:bodyPr>
          <a:lstStyle>
            <a:lvl1pPr marL="0" indent="0">
              <a:buNone/>
              <a:defRPr sz="20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217544936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Split Layout Section Header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BAEF80F-3190-4F3F-BE2A-C933A660762A}" type="slidenum">
              <a:rPr lang="en-US" smtClean="0"/>
              <a:pPr/>
              <a:t>‹#›</a:t>
            </a:fld>
            <a:endParaRPr lang="en-US" dirty="0"/>
          </a:p>
        </p:txBody>
      </p:sp>
      <p:sp>
        <p:nvSpPr>
          <p:cNvPr id="2" name="Title 1"/>
          <p:cNvSpPr>
            <a:spLocks noGrp="1"/>
          </p:cNvSpPr>
          <p:nvPr>
            <p:ph type="title"/>
          </p:nvPr>
        </p:nvSpPr>
        <p:spPr>
          <a:xfrm>
            <a:off x="475488" y="1371600"/>
            <a:ext cx="5149704" cy="2596243"/>
          </a:xfrm>
        </p:spPr>
        <p:txBody>
          <a:bodyPr anchor="b">
            <a:normAutofit/>
          </a:bodyPr>
          <a:lstStyle>
            <a:lvl1pPr>
              <a:spcBef>
                <a:spcPts val="600"/>
              </a:spcBef>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75488" y="3967843"/>
            <a:ext cx="5149704" cy="2246086"/>
          </a:xfrm>
          <a:prstGeom prst="rect">
            <a:avLst/>
          </a:prstGeom>
        </p:spPr>
        <p:txBody>
          <a:bodyPr>
            <a:normAutofit/>
          </a:bodyPr>
          <a:lstStyle>
            <a:lvl1pPr marL="0" indent="0">
              <a:buNone/>
              <a:defRPr sz="20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525" y="240819"/>
            <a:ext cx="1136650" cy="457200"/>
          </a:xfrm>
          <a:prstGeom prst="rect">
            <a:avLst/>
          </a:prstGeom>
        </p:spPr>
      </p:pic>
    </p:spTree>
    <p:extLst>
      <p:ext uri="{BB962C8B-B14F-4D97-AF65-F5344CB8AC3E}">
        <p14:creationId xmlns:p14="http://schemas.microsoft.com/office/powerpoint/2010/main" val="137067592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6204856" y="1600200"/>
            <a:ext cx="5513832" cy="4572000"/>
          </a:xfrm>
          <a:prstGeom prst="rect">
            <a:avLst/>
          </a:prstGeom>
        </p:spPr>
        <p:txBody>
          <a:bodyPr>
            <a:normAutofit/>
          </a:bodyPr>
          <a:lstStyle>
            <a:lvl1pPr>
              <a:defRPr sz="2400" baseline="0">
                <a:solidFill>
                  <a:schemeClr val="tx1"/>
                </a:solidFill>
              </a:defRPr>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BBAEF80F-3190-4F3F-BE2A-C933A660762A}" type="slidenum">
              <a:rPr lang="en-US" smtClean="0"/>
              <a:t>‹#›</a:t>
            </a:fld>
            <a:endParaRPr lang="en-US" dirty="0"/>
          </a:p>
        </p:txBody>
      </p:sp>
      <p:sp>
        <p:nvSpPr>
          <p:cNvPr id="6" name="Content Placeholder 3"/>
          <p:cNvSpPr>
            <a:spLocks noGrp="1"/>
          </p:cNvSpPr>
          <p:nvPr>
            <p:ph sz="half" idx="13"/>
          </p:nvPr>
        </p:nvSpPr>
        <p:spPr>
          <a:xfrm>
            <a:off x="475488" y="1600200"/>
            <a:ext cx="5513832" cy="4572000"/>
          </a:xfrm>
          <a:prstGeom prst="rect">
            <a:avLst/>
          </a:prstGeom>
        </p:spPr>
        <p:txBody>
          <a:bodyPr>
            <a:normAutofit/>
          </a:bodyPr>
          <a:lstStyle>
            <a:lvl1pPr>
              <a:defRPr sz="2400" baseline="0">
                <a:solidFill>
                  <a:schemeClr val="tx1"/>
                </a:solidFill>
              </a:defRPr>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09981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2200" y="685800"/>
            <a:ext cx="5181600" cy="998620"/>
          </a:xfrm>
        </p:spPr>
        <p:txBody>
          <a:bodyPr anchor="b" anchorCtr="0"/>
          <a:lstStyle>
            <a:lvl1pPr>
              <a:defRPr>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6172200" y="1825624"/>
            <a:ext cx="5181600" cy="4371975"/>
          </a:xfrm>
          <a:prstGeom prst="rect">
            <a:avLst/>
          </a:prstGeom>
        </p:spPr>
        <p:txBody>
          <a:bodyPr>
            <a:normAutofit/>
          </a:bodyPr>
          <a:lstStyle>
            <a:lvl1pPr>
              <a:defRPr sz="2400" baseline="0">
                <a:solidFill>
                  <a:schemeClr val="tx1"/>
                </a:solidFill>
              </a:defRPr>
            </a:lvl1pPr>
            <a:lvl2pPr>
              <a:defRPr sz="2000"/>
            </a:lvl2pPr>
            <a:lvl3pPr marL="863600" indent="-287338">
              <a:defRPr sz="1800"/>
            </a:lvl3pPr>
            <a:lvl4pPr marL="1150938" indent="-287338">
              <a:defRPr sz="1600"/>
            </a:lvl4pPr>
            <a:lvl5pPr marL="1371600" indent="-220663">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BBAEF80F-3190-4F3F-BE2A-C933A660762A}" type="slidenum">
              <a:rPr lang="en-US" smtClean="0"/>
              <a:t>‹#›</a:t>
            </a:fld>
            <a:endParaRPr lang="en-US" dirty="0"/>
          </a:p>
        </p:txBody>
      </p:sp>
      <p:sp>
        <p:nvSpPr>
          <p:cNvPr id="6" name="Content Placeholder 3"/>
          <p:cNvSpPr>
            <a:spLocks noGrp="1"/>
          </p:cNvSpPr>
          <p:nvPr>
            <p:ph sz="half" idx="13"/>
          </p:nvPr>
        </p:nvSpPr>
        <p:spPr>
          <a:xfrm>
            <a:off x="1123637" y="1"/>
            <a:ext cx="4198256" cy="4555066"/>
          </a:xfrm>
          <a:prstGeom prst="rect">
            <a:avLst/>
          </a:prstGeom>
        </p:spPr>
        <p:txBody>
          <a:bodyPr lIns="274320" tIns="365760" rIns="182880">
            <a:normAutofit/>
          </a:bodyPr>
          <a:lstStyle>
            <a:lvl1pPr marL="0" indent="576263">
              <a:spcBef>
                <a:spcPts val="1200"/>
              </a:spcBef>
              <a:buFontTx/>
              <a:buNone/>
              <a:defRPr sz="2400" i="1">
                <a:solidFill>
                  <a:schemeClr val="bg1"/>
                </a:solidFill>
              </a:defRPr>
            </a:lvl1pPr>
            <a:lvl2pPr marL="0" indent="0">
              <a:spcBef>
                <a:spcPts val="1200"/>
              </a:spcBef>
              <a:buFontTx/>
              <a:buNone/>
              <a:defRPr sz="1600">
                <a:solidFill>
                  <a:schemeClr val="bg1"/>
                </a:solidFill>
              </a:defRPr>
            </a:lvl2pPr>
            <a:lvl3pPr>
              <a:spcBef>
                <a:spcPts val="1200"/>
              </a:spcBef>
              <a:defRPr sz="1600">
                <a:solidFill>
                  <a:schemeClr val="bg1"/>
                </a:solidFill>
              </a:defRPr>
            </a:lvl3pPr>
            <a:lvl4pPr>
              <a:spcBef>
                <a:spcPts val="1200"/>
              </a:spcBef>
              <a:defRPr sz="1400">
                <a:solidFill>
                  <a:schemeClr val="bg1"/>
                </a:solidFill>
              </a:defRPr>
            </a:lvl4pPr>
            <a:lvl5pPr>
              <a:spcBef>
                <a:spcPts val="1200"/>
              </a:spcBef>
              <a:defRPr sz="1400">
                <a:solidFill>
                  <a:schemeClr val="bg1"/>
                </a:solidFill>
              </a:defRPr>
            </a:lvl5pPr>
          </a:lstStyle>
          <a:p>
            <a:pPr lvl="0"/>
            <a:r>
              <a:rPr lang="en-US" smtClean="0"/>
              <a:t>Click to edit Master text styles</a:t>
            </a:r>
          </a:p>
          <a:p>
            <a:pPr lvl="1"/>
            <a:r>
              <a:rPr lang="en-US" smtClean="0"/>
              <a:t>Second level</a:t>
            </a:r>
          </a:p>
        </p:txBody>
      </p:sp>
      <p:pic>
        <p:nvPicPr>
          <p:cNvPr id="5" name="Picture 4"/>
          <p:cNvPicPr>
            <a:picLocks noChangeAspect="1"/>
          </p:cNvPicPr>
          <p:nvPr userDrawn="1"/>
        </p:nvPicPr>
        <p:blipFill rotWithShape="1">
          <a:blip r:embed="rId3"/>
          <a:srcRect l="36308" t="21577" r="35370" b="57500"/>
          <a:stretch/>
        </p:blipFill>
        <p:spPr>
          <a:xfrm>
            <a:off x="1371348" y="296958"/>
            <a:ext cx="532171" cy="486813"/>
          </a:xfrm>
          <a:prstGeom prst="rect">
            <a:avLst/>
          </a:prstGeom>
        </p:spPr>
      </p:pic>
    </p:spTree>
    <p:extLst>
      <p:ext uri="{BB962C8B-B14F-4D97-AF65-F5344CB8AC3E}">
        <p14:creationId xmlns:p14="http://schemas.microsoft.com/office/powerpoint/2010/main" val="384782788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15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BBAEF80F-3190-4F3F-BE2A-C933A660762A}" type="slidenum">
              <a:rPr lang="en-US" smtClean="0"/>
              <a:t>‹#›</a:t>
            </a:fld>
            <a:endParaRPr lang="en-US" dirty="0"/>
          </a:p>
        </p:txBody>
      </p:sp>
    </p:spTree>
    <p:extLst>
      <p:ext uri="{BB962C8B-B14F-4D97-AF65-F5344CB8AC3E}">
        <p14:creationId xmlns:p14="http://schemas.microsoft.com/office/powerpoint/2010/main" val="21604487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AEF80F-3190-4F3F-BE2A-C933A660762A}" type="slidenum">
              <a:rPr lang="en-US" smtClean="0"/>
              <a:t>‹#›</a:t>
            </a:fld>
            <a:endParaRPr lang="en-US" dirty="0"/>
          </a:p>
        </p:txBody>
      </p:sp>
    </p:spTree>
    <p:extLst>
      <p:ext uri="{BB962C8B-B14F-4D97-AF65-F5344CB8AC3E}">
        <p14:creationId xmlns:p14="http://schemas.microsoft.com/office/powerpoint/2010/main" val="38089711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1011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Overview (Hidden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488" y="241300"/>
            <a:ext cx="11247120" cy="679904"/>
          </a:xfrm>
        </p:spPr>
        <p:txBody>
          <a:bodyPr wrap="none">
            <a:normAutofit/>
          </a:bodyPr>
          <a:lstStyle>
            <a:lvl1pPr>
              <a:defRPr sz="28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2112466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4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06447" y="6275669"/>
            <a:ext cx="2844800" cy="365125"/>
          </a:xfrm>
          <a:prstGeom prst="rect">
            <a:avLst/>
          </a:prstGeom>
        </p:spPr>
        <p:txBody>
          <a:bodyPr/>
          <a:lstStyle/>
          <a:p>
            <a:fld id="{EBE2BD54-1F9D-40AF-83C1-2D3A42C562A8}" type="datetime1">
              <a:rPr lang="en-US" smtClean="0"/>
              <a:t>10/28/2015</a:t>
            </a:fld>
            <a:endParaRPr lang="en-US" dirty="0"/>
          </a:p>
        </p:txBody>
      </p:sp>
      <p:sp>
        <p:nvSpPr>
          <p:cNvPr id="5" name="Footer Placeholder 4"/>
          <p:cNvSpPr>
            <a:spLocks noGrp="1"/>
          </p:cNvSpPr>
          <p:nvPr>
            <p:ph type="ftr" sz="quarter" idx="11"/>
          </p:nvPr>
        </p:nvSpPr>
        <p:spPr>
          <a:xfrm>
            <a:off x="352611" y="6275669"/>
            <a:ext cx="6454588"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sz="1400"/>
            </a:lvl1pPr>
          </a:lstStyle>
          <a:p>
            <a:fld id="{5BBC370A-8FCE-4E0A-B91F-B6805B5F6B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Baseload Genera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672" y="1915887"/>
            <a:ext cx="5988442" cy="2072184"/>
          </a:xfrm>
        </p:spPr>
        <p:txBody>
          <a:bodyPr wrap="square" bIns="0" anchor="b">
            <a:normAutofit/>
          </a:bodyPr>
          <a:lstStyle>
            <a:lvl1pPr algn="l">
              <a:lnSpc>
                <a:spcPct val="85000"/>
              </a:lnSpc>
              <a:spcBef>
                <a:spcPts val="0"/>
              </a:spcBef>
              <a:defRPr sz="44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7672" y="4088674"/>
            <a:ext cx="5988442" cy="1568806"/>
          </a:xfrm>
          <a:prstGeom prst="rect">
            <a:avLst/>
          </a:prstGeom>
        </p:spPr>
        <p:txBody>
          <a:bodyPr tIns="0">
            <a:normAutofit/>
          </a:bodyPr>
          <a:lstStyle>
            <a:lvl1pPr marL="0" indent="0" algn="l">
              <a:lnSpc>
                <a:spcPct val="90000"/>
              </a:lnSpc>
              <a:spcBef>
                <a:spcPts val="0"/>
              </a:spcBef>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77672" y="6180500"/>
            <a:ext cx="3103728" cy="365125"/>
          </a:xfrm>
          <a:prstGeom prst="rect">
            <a:avLst/>
          </a:prstGeom>
        </p:spPr>
        <p:txBody>
          <a:bodyPr/>
          <a:lstStyle>
            <a:lvl1pPr>
              <a:defRPr>
                <a:solidFill>
                  <a:schemeClr val="tx1"/>
                </a:solidFill>
              </a:defRPr>
            </a:lvl1pPr>
          </a:lstStyle>
          <a:p>
            <a:fld id="{0148A8BA-DC5D-4983-ABD2-E713A2A34176}" type="datetime1">
              <a:rPr lang="en-US" smtClean="0"/>
              <a:pPr/>
              <a:t>10/28/2015</a:t>
            </a:fld>
            <a:endParaRPr lang="en-US" dirty="0"/>
          </a:p>
        </p:txBody>
      </p:sp>
    </p:spTree>
    <p:extLst>
      <p:ext uri="{BB962C8B-B14F-4D97-AF65-F5344CB8AC3E}">
        <p14:creationId xmlns:p14="http://schemas.microsoft.com/office/powerpoint/2010/main" val="9181324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_Whit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BAEF80F-3190-4F3F-BE2A-C933A660762A}" type="slidenum">
              <a:rPr lang="en-US" smtClean="0"/>
              <a:pPr/>
              <a:t>‹#›</a:t>
            </a:fld>
            <a:endParaRPr lang="en-US" dirty="0"/>
          </a:p>
        </p:txBody>
      </p:sp>
      <p:sp>
        <p:nvSpPr>
          <p:cNvPr id="5" name="Text Placeholder 4"/>
          <p:cNvSpPr>
            <a:spLocks noGrp="1"/>
          </p:cNvSpPr>
          <p:nvPr>
            <p:ph type="body" sz="quarter" idx="11"/>
          </p:nvPr>
        </p:nvSpPr>
        <p:spPr>
          <a:xfrm>
            <a:off x="475488" y="1600200"/>
            <a:ext cx="112471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45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_White">
    <p:bg>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AEF80F-3190-4F3F-BE2A-C933A660762A}" type="slidenum">
              <a:rPr lang="en-US" smtClean="0"/>
              <a:t>‹#›</a:t>
            </a:fld>
            <a:endParaRPr lang="en-US" dirty="0"/>
          </a:p>
        </p:txBody>
      </p:sp>
    </p:spTree>
    <p:extLst>
      <p:ext uri="{BB962C8B-B14F-4D97-AF65-F5344CB8AC3E}">
        <p14:creationId xmlns:p14="http://schemas.microsoft.com/office/powerpoint/2010/main" val="24462077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_Whit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BAEF80F-3190-4F3F-BE2A-C933A660762A}" type="slidenum">
              <a:rPr lang="en-US" smtClean="0"/>
              <a:pPr/>
              <a:t>‹#›</a:t>
            </a:fld>
            <a:endParaRPr lang="en-US" dirty="0"/>
          </a:p>
        </p:txBody>
      </p:sp>
      <p:sp>
        <p:nvSpPr>
          <p:cNvPr id="5" name="Text Placeholder 4"/>
          <p:cNvSpPr>
            <a:spLocks noGrp="1"/>
          </p:cNvSpPr>
          <p:nvPr>
            <p:ph type="body" sz="quarter" idx="11"/>
          </p:nvPr>
        </p:nvSpPr>
        <p:spPr>
          <a:xfrm>
            <a:off x="475488" y="1600200"/>
            <a:ext cx="112471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199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4" name="Content Placeholder 3"/>
          <p:cNvSpPr>
            <a:spLocks noGrp="1"/>
          </p:cNvSpPr>
          <p:nvPr>
            <p:ph sz="half" idx="2"/>
          </p:nvPr>
        </p:nvSpPr>
        <p:spPr>
          <a:xfrm>
            <a:off x="6204856" y="1600200"/>
            <a:ext cx="5513832" cy="4572000"/>
          </a:xfrm>
          <a:prstGeom prst="rect">
            <a:avLst/>
          </a:prstGeom>
        </p:spPr>
        <p:txBody>
          <a:bodyPr>
            <a:normAutofit/>
          </a:bodyPr>
          <a:lstStyle>
            <a:lvl1pPr>
              <a:defRPr sz="2400" baseline="0">
                <a:solidFill>
                  <a:schemeClr val="tx1"/>
                </a:solidFill>
              </a:defRPr>
            </a:lvl1pPr>
            <a:lvl2pPr>
              <a:defRPr sz="2000"/>
            </a:lvl2pPr>
            <a:lvl3pPr>
              <a:defRPr sz="1800"/>
            </a:lvl3pPr>
            <a:lvl4pPr>
              <a:defRPr sz="1600"/>
            </a:lvl4pPr>
            <a:lvl5pPr>
              <a:defRPr sz="1400"/>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BBAEF80F-3190-4F3F-BE2A-C933A660762A}" type="slidenum">
              <a:rPr lang="en-US" smtClean="0"/>
              <a:t>‹#›</a:t>
            </a:fld>
            <a:endParaRPr lang="en-US" dirty="0"/>
          </a:p>
        </p:txBody>
      </p:sp>
      <p:sp>
        <p:nvSpPr>
          <p:cNvPr id="6" name="Content Placeholder 3"/>
          <p:cNvSpPr>
            <a:spLocks noGrp="1"/>
          </p:cNvSpPr>
          <p:nvPr>
            <p:ph sz="half" idx="13"/>
          </p:nvPr>
        </p:nvSpPr>
        <p:spPr>
          <a:xfrm>
            <a:off x="475488" y="1600200"/>
            <a:ext cx="5513832" cy="4572000"/>
          </a:xfrm>
          <a:prstGeom prst="rect">
            <a:avLst/>
          </a:prstGeom>
        </p:spPr>
        <p:txBody>
          <a:bodyPr>
            <a:normAutofit/>
          </a:bodyPr>
          <a:lstStyle>
            <a:lvl1pPr>
              <a:defRPr sz="2400" baseline="0">
                <a:solidFill>
                  <a:schemeClr val="tx1"/>
                </a:solidFill>
              </a:defRPr>
            </a:lvl1pPr>
            <a:lvl2pPr>
              <a:defRPr sz="2000"/>
            </a:lvl2pPr>
            <a:lvl3pPr>
              <a:defRPr sz="1800"/>
            </a:lvl3pPr>
            <a:lvl4pPr>
              <a:defRPr sz="1600"/>
            </a:lvl4pPr>
            <a:lvl5pPr>
              <a:defRPr sz="1400"/>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33625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5" name="Slide Number Placeholder 4"/>
          <p:cNvSpPr>
            <a:spLocks noGrp="1"/>
          </p:cNvSpPr>
          <p:nvPr>
            <p:ph type="sldNum" sz="quarter" idx="12"/>
          </p:nvPr>
        </p:nvSpPr>
        <p:spPr/>
        <p:txBody>
          <a:bodyPr/>
          <a:lstStyle/>
          <a:p>
            <a:fld id="{BBAEF80F-3190-4F3F-BE2A-C933A660762A}" type="slidenum">
              <a:rPr lang="en-US" smtClean="0"/>
              <a:t>‹#›</a:t>
            </a:fld>
            <a:endParaRPr lang="en-US" dirty="0"/>
          </a:p>
        </p:txBody>
      </p:sp>
    </p:spTree>
    <p:extLst>
      <p:ext uri="{BB962C8B-B14F-4D97-AF65-F5344CB8AC3E}">
        <p14:creationId xmlns:p14="http://schemas.microsoft.com/office/powerpoint/2010/main" val="13848287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_White">
    <p:bg>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AEF80F-3190-4F3F-BE2A-C933A660762A}" type="slidenum">
              <a:rPr lang="en-US" smtClean="0"/>
              <a:t>‹#›</a:t>
            </a:fld>
            <a:endParaRPr lang="en-US" dirty="0"/>
          </a:p>
        </p:txBody>
      </p:sp>
    </p:spTree>
    <p:extLst>
      <p:ext uri="{BB962C8B-B14F-4D97-AF65-F5344CB8AC3E}">
        <p14:creationId xmlns:p14="http://schemas.microsoft.com/office/powerpoint/2010/main" val="29181808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ocial Stewardship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672" y="1920240"/>
            <a:ext cx="5988442" cy="2072184"/>
          </a:xfrm>
        </p:spPr>
        <p:txBody>
          <a:bodyPr wrap="square" bIns="0" anchor="b">
            <a:normAutofit/>
          </a:bodyPr>
          <a:lstStyle>
            <a:lvl1pPr algn="l">
              <a:lnSpc>
                <a:spcPct val="85000"/>
              </a:lnSpc>
              <a:defRPr sz="44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7672" y="4088674"/>
            <a:ext cx="5988442" cy="1568806"/>
          </a:xfrm>
          <a:prstGeom prst="rect">
            <a:avLst/>
          </a:prstGeom>
        </p:spPr>
        <p:txBody>
          <a:bodyPr tIns="0">
            <a:normAutofit/>
          </a:bodyPr>
          <a:lstStyle>
            <a:lvl1pPr marL="0" indent="0" algn="l">
              <a:lnSpc>
                <a:spcPct val="90000"/>
              </a:lnSpc>
              <a:spcBef>
                <a:spcPts val="0"/>
              </a:spcBef>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77672" y="6356350"/>
            <a:ext cx="3103728" cy="365125"/>
          </a:xfrm>
          <a:prstGeom prst="rect">
            <a:avLst/>
          </a:prstGeom>
        </p:spPr>
        <p:txBody>
          <a:bodyPr/>
          <a:lstStyle>
            <a:lvl1pPr>
              <a:defRPr>
                <a:solidFill>
                  <a:schemeClr val="tx1"/>
                </a:solidFill>
              </a:defRPr>
            </a:lvl1pPr>
          </a:lstStyle>
          <a:p>
            <a:fld id="{7870B92F-1ADC-4440-8DD7-3AA37D16EC7E}" type="datetime1">
              <a:rPr lang="en-US" smtClean="0"/>
              <a:pPr/>
              <a:t>10/28/2015</a:t>
            </a:fld>
            <a:endParaRPr lang="en-US" dirty="0"/>
          </a:p>
        </p:txBody>
      </p:sp>
    </p:spTree>
    <p:extLst>
      <p:ext uri="{BB962C8B-B14F-4D97-AF65-F5344CB8AC3E}">
        <p14:creationId xmlns:p14="http://schemas.microsoft.com/office/powerpoint/2010/main" val="18581254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Energy Efficienc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672" y="1915887"/>
            <a:ext cx="5988442" cy="2072184"/>
          </a:xfrm>
        </p:spPr>
        <p:txBody>
          <a:bodyPr wrap="square" bIns="0" anchor="b">
            <a:normAutofit/>
          </a:bodyPr>
          <a:lstStyle>
            <a:lvl1pPr algn="l">
              <a:lnSpc>
                <a:spcPct val="85000"/>
              </a:lnSpc>
              <a:spcBef>
                <a:spcPts val="0"/>
              </a:spcBef>
              <a:defRPr sz="4400" cap="all" baseline="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7672" y="4088674"/>
            <a:ext cx="5988442" cy="1568806"/>
          </a:xfrm>
          <a:prstGeom prst="rect">
            <a:avLst/>
          </a:prstGeom>
        </p:spPr>
        <p:txBody>
          <a:bodyPr tIns="0">
            <a:normAutofit/>
          </a:bodyPr>
          <a:lstStyle>
            <a:lvl1pPr marL="0" indent="0" algn="l">
              <a:lnSpc>
                <a:spcPct val="90000"/>
              </a:lnSpc>
              <a:spcBef>
                <a:spcPts val="0"/>
              </a:spcBef>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77672" y="6356350"/>
            <a:ext cx="3103728" cy="365125"/>
          </a:xfrm>
          <a:prstGeom prst="rect">
            <a:avLst/>
          </a:prstGeom>
        </p:spPr>
        <p:txBody>
          <a:bodyPr/>
          <a:lstStyle>
            <a:lvl1pPr>
              <a:defRPr>
                <a:solidFill>
                  <a:schemeClr val="tx1"/>
                </a:solidFill>
              </a:defRPr>
            </a:lvl1pPr>
          </a:lstStyle>
          <a:p>
            <a:fld id="{CF7E1114-9568-4037-B35A-4FFFE622B984}" type="datetime1">
              <a:rPr lang="en-US" smtClean="0"/>
              <a:pPr/>
              <a:t>10/28/2015</a:t>
            </a:fld>
            <a:endParaRPr lang="en-US" dirty="0"/>
          </a:p>
        </p:txBody>
      </p:sp>
    </p:spTree>
    <p:extLst>
      <p:ext uri="{BB962C8B-B14F-4D97-AF65-F5344CB8AC3E}">
        <p14:creationId xmlns:p14="http://schemas.microsoft.com/office/powerpoint/2010/main" val="30835127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Environmental Stewardship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672" y="1915887"/>
            <a:ext cx="5988442" cy="2072184"/>
          </a:xfrm>
        </p:spPr>
        <p:txBody>
          <a:bodyPr wrap="square" bIns="0" anchor="b">
            <a:normAutofit/>
          </a:bodyPr>
          <a:lstStyle>
            <a:lvl1pPr algn="l">
              <a:lnSpc>
                <a:spcPct val="85000"/>
              </a:lnSpc>
              <a:spcBef>
                <a:spcPts val="0"/>
              </a:spcBef>
              <a:defRPr sz="44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7672" y="4088674"/>
            <a:ext cx="5988442" cy="1568806"/>
          </a:xfrm>
          <a:prstGeom prst="rect">
            <a:avLst/>
          </a:prstGeom>
        </p:spPr>
        <p:txBody>
          <a:bodyPr tIns="0">
            <a:normAutofit/>
          </a:bodyPr>
          <a:lstStyle>
            <a:lvl1pPr marL="0" indent="0" algn="l">
              <a:lnSpc>
                <a:spcPct val="90000"/>
              </a:lnSpc>
              <a:spcBef>
                <a:spcPts val="0"/>
              </a:spcBef>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77672" y="6356350"/>
            <a:ext cx="3103728" cy="365125"/>
          </a:xfrm>
          <a:prstGeom prst="rect">
            <a:avLst/>
          </a:prstGeom>
        </p:spPr>
        <p:txBody>
          <a:bodyPr/>
          <a:lstStyle>
            <a:lvl1pPr>
              <a:defRPr>
                <a:solidFill>
                  <a:schemeClr val="tx1"/>
                </a:solidFill>
              </a:defRPr>
            </a:lvl1pPr>
          </a:lstStyle>
          <a:p>
            <a:fld id="{E01082F3-9947-45E9-A201-4111563519FB}" type="datetime1">
              <a:rPr lang="en-US" smtClean="0"/>
              <a:pPr/>
              <a:t>10/28/2015</a:t>
            </a:fld>
            <a:endParaRPr lang="en-US" dirty="0"/>
          </a:p>
        </p:txBody>
      </p:sp>
    </p:spTree>
    <p:extLst>
      <p:ext uri="{BB962C8B-B14F-4D97-AF65-F5344CB8AC3E}">
        <p14:creationId xmlns:p14="http://schemas.microsoft.com/office/powerpoint/2010/main" val="3944104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afety and Reliabili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672" y="1915887"/>
            <a:ext cx="5988442" cy="2072184"/>
          </a:xfrm>
        </p:spPr>
        <p:txBody>
          <a:bodyPr wrap="square" bIns="0" anchor="b">
            <a:normAutofit/>
          </a:bodyPr>
          <a:lstStyle>
            <a:lvl1pPr algn="l">
              <a:lnSpc>
                <a:spcPct val="85000"/>
              </a:lnSpc>
              <a:spcBef>
                <a:spcPts val="0"/>
              </a:spcBef>
              <a:defRPr sz="44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7672" y="4088674"/>
            <a:ext cx="5988442" cy="1568806"/>
          </a:xfrm>
          <a:prstGeom prst="rect">
            <a:avLst/>
          </a:prstGeom>
        </p:spPr>
        <p:txBody>
          <a:bodyPr tIns="0">
            <a:normAutofit/>
          </a:bodyPr>
          <a:lstStyle>
            <a:lvl1pPr marL="0" indent="0" algn="l">
              <a:lnSpc>
                <a:spcPct val="90000"/>
              </a:lnSpc>
              <a:spcBef>
                <a:spcPts val="0"/>
              </a:spcBef>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77672" y="6356350"/>
            <a:ext cx="3103728" cy="365125"/>
          </a:xfrm>
          <a:prstGeom prst="rect">
            <a:avLst/>
          </a:prstGeom>
        </p:spPr>
        <p:txBody>
          <a:bodyPr/>
          <a:lstStyle>
            <a:lvl1pPr>
              <a:defRPr>
                <a:solidFill>
                  <a:schemeClr val="tx1"/>
                </a:solidFill>
              </a:defRPr>
            </a:lvl1pPr>
          </a:lstStyle>
          <a:p>
            <a:fld id="{E01082F3-9947-45E9-A201-4111563519FB}" type="datetime1">
              <a:rPr lang="en-US" smtClean="0"/>
              <a:pPr/>
              <a:t>10/28/2015</a:t>
            </a:fld>
            <a:endParaRPr lang="en-US" dirty="0"/>
          </a:p>
        </p:txBody>
      </p:sp>
    </p:spTree>
    <p:extLst>
      <p:ext uri="{BB962C8B-B14F-4D97-AF65-F5344CB8AC3E}">
        <p14:creationId xmlns:p14="http://schemas.microsoft.com/office/powerpoint/2010/main" val="30214117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ustomer Servic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22533" y="1915887"/>
            <a:ext cx="5988442" cy="2072184"/>
          </a:xfrm>
        </p:spPr>
        <p:txBody>
          <a:bodyPr wrap="square" bIns="0" anchor="b">
            <a:normAutofit/>
          </a:bodyPr>
          <a:lstStyle>
            <a:lvl1pPr algn="l">
              <a:lnSpc>
                <a:spcPct val="85000"/>
              </a:lnSpc>
              <a:spcBef>
                <a:spcPts val="0"/>
              </a:spcBef>
              <a:defRPr sz="44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722533" y="4088674"/>
            <a:ext cx="5988442" cy="1568806"/>
          </a:xfrm>
          <a:prstGeom prst="rect">
            <a:avLst/>
          </a:prstGeom>
        </p:spPr>
        <p:txBody>
          <a:bodyPr tIns="0">
            <a:normAutofit/>
          </a:bodyPr>
          <a:lstStyle>
            <a:lvl1pPr marL="0" indent="0" algn="l">
              <a:lnSpc>
                <a:spcPct val="90000"/>
              </a:lnSpc>
              <a:spcBef>
                <a:spcPts val="0"/>
              </a:spcBef>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77672" y="6356350"/>
            <a:ext cx="3103728" cy="365125"/>
          </a:xfrm>
          <a:prstGeom prst="rect">
            <a:avLst/>
          </a:prstGeom>
        </p:spPr>
        <p:txBody>
          <a:bodyPr/>
          <a:lstStyle>
            <a:lvl1pPr>
              <a:defRPr>
                <a:solidFill>
                  <a:schemeClr val="bg1"/>
                </a:solidFill>
              </a:defRPr>
            </a:lvl1pPr>
          </a:lstStyle>
          <a:p>
            <a:fld id="{E01082F3-9947-45E9-A201-4111563519FB}" type="datetime1">
              <a:rPr lang="en-US" smtClean="0"/>
              <a:pPr/>
              <a:t>10/28/2015</a:t>
            </a:fld>
            <a:endParaRPr lang="en-US" dirty="0"/>
          </a:p>
        </p:txBody>
      </p:sp>
    </p:spTree>
    <p:extLst>
      <p:ext uri="{BB962C8B-B14F-4D97-AF65-F5344CB8AC3E}">
        <p14:creationId xmlns:p14="http://schemas.microsoft.com/office/powerpoint/2010/main" val="1780125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Blue Log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7672" y="1915887"/>
            <a:ext cx="5988442" cy="2072184"/>
          </a:xfrm>
        </p:spPr>
        <p:txBody>
          <a:bodyPr wrap="square" bIns="0" anchor="b">
            <a:normAutofit/>
          </a:bodyPr>
          <a:lstStyle>
            <a:lvl1pPr algn="l">
              <a:lnSpc>
                <a:spcPct val="85000"/>
              </a:lnSpc>
              <a:spcBef>
                <a:spcPts val="0"/>
              </a:spcBef>
              <a:defRPr sz="4400" cap="all"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77672" y="4088674"/>
            <a:ext cx="5988442" cy="1568806"/>
          </a:xfrm>
          <a:prstGeom prst="rect">
            <a:avLst/>
          </a:prstGeom>
        </p:spPr>
        <p:txBody>
          <a:bodyPr tIns="0">
            <a:normAutofit/>
          </a:bodyPr>
          <a:lstStyle>
            <a:lvl1pPr marL="0" indent="0" algn="l">
              <a:lnSpc>
                <a:spcPct val="90000"/>
              </a:lnSpc>
              <a:spcBef>
                <a:spcPts val="0"/>
              </a:spcBef>
              <a:buNone/>
              <a:defRPr sz="2400" cap="all"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77672" y="6356350"/>
            <a:ext cx="3103728" cy="365125"/>
          </a:xfrm>
          <a:prstGeom prst="rect">
            <a:avLst/>
          </a:prstGeom>
        </p:spPr>
        <p:txBody>
          <a:bodyPr/>
          <a:lstStyle>
            <a:lvl1pPr>
              <a:defRPr>
                <a:solidFill>
                  <a:srgbClr val="FFFFFF"/>
                </a:solidFill>
              </a:defRPr>
            </a:lvl1pPr>
          </a:lstStyle>
          <a:p>
            <a:fld id="{E01082F3-9947-45E9-A201-4111563519FB}" type="datetime1">
              <a:rPr lang="en-US" smtClean="0"/>
              <a:pPr/>
              <a:t>10/28/2015</a:t>
            </a:fld>
            <a:endParaRPr lang="en-US" dirty="0"/>
          </a:p>
        </p:txBody>
      </p:sp>
    </p:spTree>
    <p:extLst>
      <p:ext uri="{BB962C8B-B14F-4D97-AF65-F5344CB8AC3E}">
        <p14:creationId xmlns:p14="http://schemas.microsoft.com/office/powerpoint/2010/main" val="27243462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9.gif"/><Relationship Id="rId5" Type="http://schemas.openxmlformats.org/officeDocument/2006/relationships/theme" Target="../theme/theme2.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129992"/>
            <a:ext cx="11244166" cy="679904"/>
          </a:xfrm>
          <a:prstGeom prst="rect">
            <a:avLst/>
          </a:prstGeom>
        </p:spPr>
        <p:txBody>
          <a:bodyPr vert="horz" wrap="square" lIns="91440" tIns="45720" rIns="91440" bIns="45720" rtlCol="0" anchor="ctr">
            <a:normAutofit/>
          </a:bodyPr>
          <a:lstStyle/>
          <a:p>
            <a:r>
              <a:rPr lang="en-US" dirty="0" smtClean="0"/>
              <a:t>Click to edit Master title</a:t>
            </a:r>
            <a:endParaRPr lang="en-US" dirty="0"/>
          </a:p>
        </p:txBody>
      </p:sp>
      <p:sp>
        <p:nvSpPr>
          <p:cNvPr id="5" name="Text Placeholder 2"/>
          <p:cNvSpPr>
            <a:spLocks noGrp="1"/>
          </p:cNvSpPr>
          <p:nvPr>
            <p:ph type="body" idx="1"/>
          </p:nvPr>
        </p:nvSpPr>
        <p:spPr>
          <a:xfrm>
            <a:off x="475488" y="1600200"/>
            <a:ext cx="11244166"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1353800" y="6527527"/>
            <a:ext cx="636588" cy="365125"/>
          </a:xfrm>
          <a:prstGeom prst="rect">
            <a:avLst/>
          </a:prstGeom>
        </p:spPr>
        <p:txBody>
          <a:bodyPr vert="horz" lIns="91440" tIns="45720" rIns="137160" bIns="45720" rtlCol="0" anchor="ctr"/>
          <a:lstStyle>
            <a:lvl1pPr algn="r">
              <a:defRPr sz="1200">
                <a:solidFill>
                  <a:schemeClr val="tx1"/>
                </a:solidFill>
              </a:defRPr>
            </a:lvl1pPr>
          </a:lstStyle>
          <a:p>
            <a:fld id="{BBAEF80F-3190-4F3F-BE2A-C933A660762A}" type="slidenum">
              <a:rPr lang="en-US" smtClean="0"/>
              <a:pPr/>
              <a:t>‹#›</a:t>
            </a:fld>
            <a:endParaRPr lang="en-US" dirty="0"/>
          </a:p>
        </p:txBody>
      </p:sp>
      <p:pic>
        <p:nvPicPr>
          <p:cNvPr id="7" name="Picture 6"/>
          <p:cNvPicPr>
            <a:picLocks noChangeAspect="1"/>
          </p:cNvPicPr>
          <p:nvPr/>
        </p:nvPicPr>
        <p:blipFill>
          <a:blip r:embed="rId34"/>
          <a:stretch>
            <a:fillRect/>
          </a:stretch>
        </p:blipFill>
        <p:spPr>
          <a:xfrm>
            <a:off x="12195142" y="0"/>
            <a:ext cx="365792" cy="2956816"/>
          </a:xfrm>
          <a:prstGeom prst="rect">
            <a:avLst/>
          </a:prstGeom>
        </p:spPr>
      </p:pic>
    </p:spTree>
    <p:extLst>
      <p:ext uri="{BB962C8B-B14F-4D97-AF65-F5344CB8AC3E}">
        <p14:creationId xmlns:p14="http://schemas.microsoft.com/office/powerpoint/2010/main" val="2583487268"/>
      </p:ext>
    </p:extLst>
  </p:cSld>
  <p:clrMap bg1="lt1" tx1="dk1" bg2="lt2" tx2="dk2" accent1="accent1" accent2="accent2" accent3="accent3" accent4="accent4" accent5="accent5" accent6="accent6" hlink="hlink" folHlink="folHlink"/>
  <p:sldLayoutIdLst>
    <p:sldLayoutId id="2147483649" r:id="rId1"/>
    <p:sldLayoutId id="2147483736" r:id="rId2"/>
    <p:sldLayoutId id="2147483662" r:id="rId3"/>
    <p:sldLayoutId id="2147483671" r:id="rId4"/>
    <p:sldLayoutId id="2147483672" r:id="rId5"/>
    <p:sldLayoutId id="2147483696" r:id="rId6"/>
    <p:sldLayoutId id="2147483727" r:id="rId7"/>
    <p:sldLayoutId id="2147483728" r:id="rId8"/>
    <p:sldLayoutId id="2147483729" r:id="rId9"/>
    <p:sldLayoutId id="2147483730" r:id="rId10"/>
    <p:sldLayoutId id="2147483724" r:id="rId11"/>
    <p:sldLayoutId id="2147483742" r:id="rId12"/>
    <p:sldLayoutId id="2147483669" r:id="rId13"/>
    <p:sldLayoutId id="2147483670" r:id="rId14"/>
    <p:sldLayoutId id="2147483732" r:id="rId15"/>
    <p:sldLayoutId id="2147483733" r:id="rId16"/>
    <p:sldLayoutId id="2147483735" r:id="rId17"/>
    <p:sldLayoutId id="2147483737" r:id="rId18"/>
    <p:sldLayoutId id="2147483738" r:id="rId19"/>
    <p:sldLayoutId id="2147483739" r:id="rId20"/>
    <p:sldLayoutId id="2147483740" r:id="rId21"/>
    <p:sldLayoutId id="2147483741" r:id="rId22"/>
    <p:sldLayoutId id="2147483652" r:id="rId23"/>
    <p:sldLayoutId id="2147483693" r:id="rId24"/>
    <p:sldLayoutId id="2147483654" r:id="rId25"/>
    <p:sldLayoutId id="2147483655" r:id="rId26"/>
    <p:sldLayoutId id="2147483667" r:id="rId27"/>
    <p:sldLayoutId id="2147483690" r:id="rId28"/>
    <p:sldLayoutId id="2147483770" r:id="rId29"/>
    <p:sldLayoutId id="2147483771" r:id="rId30"/>
    <p:sldLayoutId id="2147483772" r:id="rId3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287338" indent="-287338" algn="l" defTabSz="914400" rtl="0" eaLnBrk="1" latinLnBrk="0" hangingPunct="1">
        <a:lnSpc>
          <a:spcPct val="90000"/>
        </a:lnSpc>
        <a:spcBef>
          <a:spcPts val="600"/>
        </a:spcBef>
        <a:spcAft>
          <a:spcPts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76263" indent="-288925"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795338" indent="-219075"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033463" indent="-238125" algn="l" defTabSz="914400" rtl="0" eaLnBrk="1" latinLnBrk="0" hangingPunct="1">
        <a:lnSpc>
          <a:spcPct val="90000"/>
        </a:lnSpc>
        <a:spcBef>
          <a:spcPts val="600"/>
        </a:spcBef>
        <a:spcAft>
          <a:spcPts val="0"/>
        </a:spcAft>
        <a:buFont typeface="Arial" panose="020B0604020202020204" pitchFamily="34" charset="0"/>
        <a:buChar char="–"/>
        <a:defRPr sz="1800" kern="1200" baseline="0">
          <a:solidFill>
            <a:schemeClr val="tx1"/>
          </a:solidFill>
          <a:latin typeface="+mn-lt"/>
          <a:ea typeface="+mn-ea"/>
          <a:cs typeface="+mn-cs"/>
        </a:defRPr>
      </a:lvl4pPr>
      <a:lvl5pPr marL="1252538" indent="-219075" algn="l" defTabSz="914400" rtl="0" eaLnBrk="1" latinLnBrk="0" hangingPunct="1">
        <a:lnSpc>
          <a:spcPct val="90000"/>
        </a:lnSpc>
        <a:spcBef>
          <a:spcPts val="600"/>
        </a:spcBef>
        <a:spcAft>
          <a:spcPts val="0"/>
        </a:spcAft>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 userDrawn="1">
          <p15:clr>
            <a:srgbClr val="F26B43"/>
          </p15:clr>
        </p15:guide>
        <p15:guide id="2" pos="7392" userDrawn="1">
          <p15:clr>
            <a:srgbClr val="F26B43"/>
          </p15:clr>
        </p15:guide>
        <p15:guide id="3" orient="horz" pos="3904" userDrawn="1">
          <p15:clr>
            <a:srgbClr val="F26B43"/>
          </p15:clr>
        </p15:guide>
        <p15:guide id="4" orient="horz" pos="1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129992"/>
            <a:ext cx="11244166" cy="679904"/>
          </a:xfrm>
          <a:prstGeom prst="rect">
            <a:avLst/>
          </a:prstGeom>
        </p:spPr>
        <p:txBody>
          <a:bodyPr vert="horz" wrap="square" lIns="91440" tIns="45720" rIns="91440" bIns="45720" rtlCol="0" anchor="ctr">
            <a:normAutofit/>
          </a:bodyPr>
          <a:lstStyle/>
          <a:p>
            <a:r>
              <a:rPr lang="en-US" dirty="0" smtClean="0"/>
              <a:t>Click to edit Master title</a:t>
            </a:r>
            <a:endParaRPr lang="en-US" dirty="0"/>
          </a:p>
        </p:txBody>
      </p:sp>
      <p:sp>
        <p:nvSpPr>
          <p:cNvPr id="5" name="Text Placeholder 2"/>
          <p:cNvSpPr>
            <a:spLocks noGrp="1"/>
          </p:cNvSpPr>
          <p:nvPr>
            <p:ph type="body" idx="1"/>
          </p:nvPr>
        </p:nvSpPr>
        <p:spPr>
          <a:xfrm>
            <a:off x="475488" y="1600200"/>
            <a:ext cx="11244166"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353800" y="6527527"/>
            <a:ext cx="636588" cy="365125"/>
          </a:xfrm>
          <a:prstGeom prst="rect">
            <a:avLst/>
          </a:prstGeom>
        </p:spPr>
        <p:txBody>
          <a:bodyPr vert="horz" lIns="91440" tIns="45720" rIns="137160" bIns="45720" rtlCol="0" anchor="ctr"/>
          <a:lstStyle>
            <a:lvl1pPr algn="r">
              <a:defRPr sz="1200">
                <a:solidFill>
                  <a:schemeClr val="tx1"/>
                </a:solidFill>
              </a:defRPr>
            </a:lvl1pPr>
          </a:lstStyle>
          <a:p>
            <a:fld id="{BBAEF80F-3190-4F3F-BE2A-C933A660762A}" type="slidenum">
              <a:rPr lang="en-US" smtClean="0"/>
              <a:pPr/>
              <a:t>‹#›</a:t>
            </a:fld>
            <a:endParaRPr lang="en-US" dirty="0"/>
          </a:p>
        </p:txBody>
      </p:sp>
      <p:pic>
        <p:nvPicPr>
          <p:cNvPr id="7" name="Picture 6"/>
          <p:cNvPicPr>
            <a:picLocks noChangeAspect="1"/>
          </p:cNvPicPr>
          <p:nvPr/>
        </p:nvPicPr>
        <p:blipFill>
          <a:blip r:embed="rId7"/>
          <a:stretch>
            <a:fillRect/>
          </a:stretch>
        </p:blipFill>
        <p:spPr>
          <a:xfrm>
            <a:off x="12195142" y="0"/>
            <a:ext cx="365792" cy="2956816"/>
          </a:xfrm>
          <a:prstGeom prst="rect">
            <a:avLst/>
          </a:prstGeom>
        </p:spPr>
      </p:pic>
    </p:spTree>
    <p:extLst>
      <p:ext uri="{BB962C8B-B14F-4D97-AF65-F5344CB8AC3E}">
        <p14:creationId xmlns:p14="http://schemas.microsoft.com/office/powerpoint/2010/main" val="3923911052"/>
      </p:ext>
    </p:extLst>
  </p:cSld>
  <p:clrMap bg1="lt1" tx1="dk1" bg2="lt2" tx2="dk2" accent1="accent1" accent2="accent2" accent3="accent3" accent4="accent4" accent5="accent5" accent6="accent6" hlink="hlink" folHlink="folHlink"/>
  <p:sldLayoutIdLst>
    <p:sldLayoutId id="2147483755" r:id="rId1"/>
    <p:sldLayoutId id="2147483766" r:id="rId2"/>
    <p:sldLayoutId id="2147483768" r:id="rId3"/>
    <p:sldLayoutId id="2147483769" r:id="rId4"/>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200" kern="1200" cap="all" baseline="0">
          <a:solidFill>
            <a:schemeClr val="bg1"/>
          </a:solidFill>
          <a:latin typeface="+mj-lt"/>
          <a:ea typeface="+mj-ea"/>
          <a:cs typeface="+mj-cs"/>
        </a:defRPr>
      </a:lvl1pPr>
    </p:titleStyle>
    <p:bodyStyle>
      <a:lvl1pPr marL="287338" indent="-287338" algn="l" defTabSz="914400" rtl="0" eaLnBrk="1" latinLnBrk="0" hangingPunct="1">
        <a:lnSpc>
          <a:spcPct val="90000"/>
        </a:lnSpc>
        <a:spcBef>
          <a:spcPts val="600"/>
        </a:spcBef>
        <a:spcAft>
          <a:spcPts val="0"/>
        </a:spcAft>
        <a:buClr>
          <a:schemeClr val="tx2"/>
        </a:buClr>
        <a:buFont typeface="Arial" panose="020B0604020202020204" pitchFamily="34" charset="0"/>
        <a:buChar char="•"/>
        <a:defRPr sz="2800" kern="1200">
          <a:solidFill>
            <a:schemeClr val="tx1"/>
          </a:solidFill>
          <a:latin typeface="+mn-lt"/>
          <a:ea typeface="+mn-ea"/>
          <a:cs typeface="+mn-cs"/>
        </a:defRPr>
      </a:lvl1pPr>
      <a:lvl2pPr marL="576263" indent="-288925"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795338" indent="-219075"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033463" indent="-238125" algn="l" defTabSz="914400" rtl="0" eaLnBrk="1" latinLnBrk="0" hangingPunct="1">
        <a:lnSpc>
          <a:spcPct val="90000"/>
        </a:lnSpc>
        <a:spcBef>
          <a:spcPts val="600"/>
        </a:spcBef>
        <a:spcAft>
          <a:spcPts val="0"/>
        </a:spcAft>
        <a:buFont typeface="Arial" panose="020B0604020202020204" pitchFamily="34" charset="0"/>
        <a:buChar char="–"/>
        <a:defRPr sz="1800" kern="1200" baseline="0">
          <a:solidFill>
            <a:schemeClr val="tx1"/>
          </a:solidFill>
          <a:latin typeface="+mn-lt"/>
          <a:ea typeface="+mn-ea"/>
          <a:cs typeface="+mn-cs"/>
        </a:defRPr>
      </a:lvl4pPr>
      <a:lvl5pPr marL="1252538" indent="-219075" algn="l" defTabSz="914400" rtl="0" eaLnBrk="1" latinLnBrk="0" hangingPunct="1">
        <a:lnSpc>
          <a:spcPct val="90000"/>
        </a:lnSpc>
        <a:spcBef>
          <a:spcPts val="600"/>
        </a:spcBef>
        <a:spcAft>
          <a:spcPts val="0"/>
        </a:spcAft>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 userDrawn="1">
          <p15:clr>
            <a:srgbClr val="F26B43"/>
          </p15:clr>
        </p15:guide>
        <p15:guide id="2" pos="7392" userDrawn="1">
          <p15:clr>
            <a:srgbClr val="F26B43"/>
          </p15:clr>
        </p15:guide>
        <p15:guide id="3" orient="horz" pos="3904">
          <p15:clr>
            <a:srgbClr val="F26B43"/>
          </p15:clr>
        </p15:guide>
        <p15:guide id="4"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shebert@otpco.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a:xfrm>
            <a:off x="477671" y="2685781"/>
            <a:ext cx="7549909" cy="2269852"/>
          </a:xfrm>
        </p:spPr>
        <p:txBody>
          <a:bodyPr wrap="square">
            <a:spAutoFit/>
          </a:bodyPr>
          <a:lstStyle/>
          <a:p>
            <a:r>
              <a:rPr lang="en-US" sz="4500" b="1" dirty="0" smtClean="0">
                <a:ea typeface="ＭＳ Ｐゴシック" pitchFamily="-108" charset="-128"/>
              </a:rPr>
              <a:t>2016 </a:t>
            </a:r>
            <a:r>
              <a:rPr lang="en-US" sz="4500" b="1" dirty="0">
                <a:ea typeface="ＭＳ Ｐゴシック" pitchFamily="-108" charset="-128"/>
              </a:rPr>
              <a:t>Attachment O</a:t>
            </a:r>
            <a:br>
              <a:rPr lang="en-US" sz="4500" b="1" dirty="0">
                <a:ea typeface="ＭＳ Ｐゴシック" pitchFamily="-108" charset="-128"/>
              </a:rPr>
            </a:br>
            <a:r>
              <a:rPr lang="en-US" sz="4500" b="1" dirty="0">
                <a:ea typeface="ＭＳ Ｐゴシック" pitchFamily="-108" charset="-128"/>
              </a:rPr>
              <a:t>Customer </a:t>
            </a:r>
            <a:r>
              <a:rPr lang="en-US" sz="4500" b="1" dirty="0" smtClean="0">
                <a:ea typeface="ＭＳ Ｐゴシック" pitchFamily="-108" charset="-128"/>
              </a:rPr>
              <a:t>Meeting</a:t>
            </a:r>
            <a:r>
              <a:rPr lang="en-US" sz="4500" b="1" dirty="0" smtClean="0">
                <a:latin typeface="Arial" charset="0"/>
                <a:ea typeface="ＭＳ Ｐゴシック" pitchFamily="-108" charset="-128"/>
              </a:rPr>
              <a:t/>
            </a:r>
            <a:br>
              <a:rPr lang="en-US" sz="4500" b="1" dirty="0" smtClean="0">
                <a:latin typeface="Arial" charset="0"/>
                <a:ea typeface="ＭＳ Ｐゴシック" pitchFamily="-108" charset="-128"/>
              </a:rPr>
            </a:br>
            <a:r>
              <a:rPr lang="en-US" sz="4500" b="1" dirty="0" smtClean="0">
                <a:latin typeface="Arial" charset="0"/>
                <a:ea typeface="ＭＳ Ｐゴシック" pitchFamily="-108" charset="-128"/>
              </a:rPr>
              <a:t/>
            </a:r>
            <a:br>
              <a:rPr lang="en-US" sz="4500" b="1" dirty="0" smtClean="0">
                <a:latin typeface="Arial" charset="0"/>
                <a:ea typeface="ＭＳ Ｐゴシック" pitchFamily="-108" charset="-128"/>
              </a:rPr>
            </a:br>
            <a:endParaRPr lang="en-US" sz="3500" b="1" dirty="0" smtClean="0">
              <a:latin typeface="Arial" charset="0"/>
              <a:ea typeface="ＭＳ Ｐゴシック" pitchFamily="-108" charset="-128"/>
            </a:endParaRPr>
          </a:p>
        </p:txBody>
      </p:sp>
      <p:sp>
        <p:nvSpPr>
          <p:cNvPr id="3" name="Subtitle 2"/>
          <p:cNvSpPr>
            <a:spLocks noGrp="1"/>
          </p:cNvSpPr>
          <p:nvPr>
            <p:ph type="subTitle" idx="1"/>
          </p:nvPr>
        </p:nvSpPr>
        <p:spPr>
          <a:xfrm>
            <a:off x="477672" y="4279392"/>
            <a:ext cx="5988442" cy="1378088"/>
          </a:xfrm>
        </p:spPr>
        <p:txBody>
          <a:bodyPr/>
          <a:lstStyle/>
          <a:p>
            <a:r>
              <a:rPr lang="en-US" dirty="0" smtClean="0"/>
              <a:t>October 30,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noFill/>
          <a:ln/>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dirty="0" smtClean="0">
                <a:solidFill>
                  <a:schemeClr val="bg1"/>
                </a:solidFill>
                <a:latin typeface="+mn-lt"/>
                <a:ea typeface="ＭＳ Ｐゴシック" pitchFamily="-108" charset="-128"/>
              </a:rPr>
              <a:t>REVENUE REQUIREMENT AND RATE</a:t>
            </a:r>
          </a:p>
        </p:txBody>
      </p:sp>
      <p:sp>
        <p:nvSpPr>
          <p:cNvPr id="6" name="Slide Number Placeholder 5"/>
          <p:cNvSpPr>
            <a:spLocks noGrp="1"/>
          </p:cNvSpPr>
          <p:nvPr>
            <p:ph type="sldNum" sz="quarter" idx="10"/>
          </p:nvPr>
        </p:nvSpPr>
        <p:spPr/>
        <p:txBody>
          <a:bodyPr/>
          <a:lstStyle/>
          <a:p>
            <a:r>
              <a:rPr lang="en-US" dirty="0" smtClean="0"/>
              <a:t>10</a:t>
            </a:r>
            <a:endParaRPr lang="en-US" dirty="0"/>
          </a:p>
        </p:txBody>
      </p:sp>
      <p:sp>
        <p:nvSpPr>
          <p:cNvPr id="2" name="Text Placeholder 1"/>
          <p:cNvSpPr>
            <a:spLocks noGrp="1"/>
          </p:cNvSpPr>
          <p:nvPr>
            <p:ph type="body" sz="quarter" idx="11"/>
          </p:nvPr>
        </p:nvSpPr>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01044167"/>
              </p:ext>
            </p:extLst>
          </p:nvPr>
        </p:nvGraphicFramePr>
        <p:xfrm>
          <a:off x="254000" y="908657"/>
          <a:ext cx="11636607" cy="5565708"/>
        </p:xfrm>
        <a:graphic>
          <a:graphicData uri="http://schemas.openxmlformats.org/drawingml/2006/table">
            <a:tbl>
              <a:tblPr firstRow="1" firstCol="1">
                <a:tableStyleId>{6E25E649-3F16-4E02-A733-19D2CDBF48F0}</a:tableStyleId>
              </a:tblPr>
              <a:tblGrid>
                <a:gridCol w="2171700"/>
                <a:gridCol w="1333500"/>
                <a:gridCol w="1257300"/>
                <a:gridCol w="1346200"/>
                <a:gridCol w="1079500"/>
                <a:gridCol w="4448407"/>
              </a:tblGrid>
              <a:tr h="405414">
                <a:tc>
                  <a:txBody>
                    <a:bodyPr/>
                    <a:lstStyle/>
                    <a:p>
                      <a:pPr algn="ctr" fontAlgn="ctr"/>
                      <a:r>
                        <a:rPr lang="en-US" sz="1150" u="none" strike="noStrike" dirty="0"/>
                        <a:t> </a:t>
                      </a:r>
                      <a:endParaRPr lang="en-US" sz="115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fontAlgn="ctr"/>
                      <a:r>
                        <a:rPr lang="en-US" sz="1150" u="none" strike="noStrike" dirty="0" smtClean="0"/>
                        <a:t>2016 </a:t>
                      </a:r>
                    </a:p>
                    <a:p>
                      <a:pPr algn="ctr" fontAlgn="ctr"/>
                      <a:r>
                        <a:rPr lang="en-US" sz="1150" u="none" strike="noStrike" dirty="0" smtClean="0"/>
                        <a:t>Projected</a:t>
                      </a:r>
                      <a:endParaRPr lang="en-US" sz="115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fontAlgn="ctr"/>
                      <a:r>
                        <a:rPr lang="en-US" sz="1150" u="none" strike="noStrike" dirty="0" smtClean="0"/>
                        <a:t>2015</a:t>
                      </a:r>
                      <a:r>
                        <a:rPr lang="en-US" sz="1150" u="none" strike="noStrike" baseline="0" dirty="0" smtClean="0"/>
                        <a:t> </a:t>
                      </a:r>
                      <a:endParaRPr lang="en-US" sz="1150" u="none" strike="noStrike" dirty="0" smtClean="0"/>
                    </a:p>
                    <a:p>
                      <a:pPr algn="ctr" fontAlgn="ctr"/>
                      <a:r>
                        <a:rPr lang="en-US" sz="1150" u="none" strike="noStrike" dirty="0" smtClean="0"/>
                        <a:t>Projected</a:t>
                      </a:r>
                      <a:endParaRPr lang="en-US" sz="115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fontAlgn="ctr"/>
                      <a:r>
                        <a:rPr lang="en-US" sz="1150" u="none" strike="noStrike" dirty="0"/>
                        <a:t>$ Change</a:t>
                      </a:r>
                      <a:endParaRPr lang="en-US" sz="115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fontAlgn="ctr"/>
                      <a:r>
                        <a:rPr lang="en-US" sz="1150" u="none" strike="noStrike" dirty="0"/>
                        <a:t>% Change</a:t>
                      </a:r>
                      <a:endParaRPr lang="en-US" sz="115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fontAlgn="ctr"/>
                      <a:r>
                        <a:rPr lang="en-US" sz="1150" u="none" strike="noStrike" dirty="0"/>
                        <a:t>Explanation</a:t>
                      </a:r>
                      <a:endParaRPr lang="en-US" sz="115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r>
              <a:tr h="457200">
                <a:tc>
                  <a:txBody>
                    <a:bodyPr/>
                    <a:lstStyle/>
                    <a:p>
                      <a:pPr algn="l" fontAlgn="ctr"/>
                      <a:r>
                        <a:rPr lang="en-US" sz="1150" b="1" i="0" u="none" strike="noStrike" dirty="0">
                          <a:solidFill>
                            <a:schemeClr val="tx1"/>
                          </a:solidFill>
                          <a:effectLst/>
                          <a:latin typeface="+mn-lt"/>
                        </a:rPr>
                        <a:t>Long Term Debt</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chemeClr val="tx1"/>
                          </a:solidFill>
                          <a:effectLst/>
                          <a:latin typeface="+mn-lt"/>
                        </a:rPr>
                        <a:t>46.68%</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chemeClr val="tx1"/>
                          </a:solidFill>
                          <a:effectLst/>
                          <a:latin typeface="+mn-lt"/>
                        </a:rPr>
                        <a:t>48.35%</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a:solidFill>
                            <a:srgbClr val="000000"/>
                          </a:solidFill>
                          <a:effectLst/>
                          <a:latin typeface="+mn-lt"/>
                        </a:rPr>
                        <a:t> </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chemeClr val="tx1"/>
                          </a:solidFill>
                          <a:effectLst/>
                          <a:latin typeface="+mn-lt"/>
                        </a:rPr>
                        <a:t>(1.67%)</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150" b="0" i="0" u="none" strike="noStrike" dirty="0" smtClean="0">
                          <a:solidFill>
                            <a:srgbClr val="000000"/>
                          </a:solidFill>
                          <a:effectLst/>
                          <a:latin typeface="+mn-lt"/>
                        </a:rPr>
                        <a:t>Haven’t had a need to increase our LT Debt from year over year. </a:t>
                      </a:r>
                      <a:endParaRPr lang="en-US" sz="115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457200">
                <a:tc>
                  <a:txBody>
                    <a:bodyPr/>
                    <a:lstStyle/>
                    <a:p>
                      <a:pPr algn="l" fontAlgn="b"/>
                      <a:r>
                        <a:rPr lang="en-US" sz="1150" b="1" i="0" u="none" strike="noStrike" dirty="0">
                          <a:solidFill>
                            <a:schemeClr val="tx1"/>
                          </a:solidFill>
                          <a:effectLst/>
                          <a:latin typeface="+mn-lt"/>
                        </a:rPr>
                        <a:t>Common Stock</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53.32%</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51.65%</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a:solidFill>
                            <a:srgbClr val="000000"/>
                          </a:solidFill>
                          <a:effectLst/>
                          <a:latin typeface="+mn-lt"/>
                        </a:rPr>
                        <a:t> </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1.67%</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b"/>
                      <a:endParaRPr lang="en-US" sz="115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274320">
                <a:tc>
                  <a:txBody>
                    <a:bodyPr/>
                    <a:lstStyle/>
                    <a:p>
                      <a:pPr algn="l" fontAlgn="b"/>
                      <a:r>
                        <a:rPr lang="en-US" sz="1150" b="1" i="0" u="none" strike="noStrike" dirty="0">
                          <a:solidFill>
                            <a:schemeClr val="tx1"/>
                          </a:solidFill>
                          <a:effectLst/>
                          <a:latin typeface="+mn-lt"/>
                        </a:rPr>
                        <a:t>Total</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a:solidFill>
                            <a:schemeClr val="tx1"/>
                          </a:solidFill>
                          <a:effectLst/>
                          <a:latin typeface="+mn-lt"/>
                        </a:rPr>
                        <a:t>100.00%</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a:solidFill>
                            <a:schemeClr val="tx1"/>
                          </a:solidFill>
                          <a:effectLst/>
                          <a:latin typeface="+mn-lt"/>
                        </a:rPr>
                        <a:t>100.00%</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a:solidFill>
                            <a:srgbClr val="000000"/>
                          </a:solidFill>
                          <a:effectLst/>
                          <a:latin typeface="+mn-lt"/>
                        </a:rPr>
                        <a:t> </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a:solidFill>
                            <a:srgbClr val="000000"/>
                          </a:solidFill>
                          <a:effectLst/>
                          <a:latin typeface="+mn-lt"/>
                        </a:rPr>
                        <a:t> </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150" b="0" i="0" u="none" strike="noStrike" dirty="0">
                          <a:solidFill>
                            <a:srgbClr val="000000"/>
                          </a:solidFill>
                          <a:effectLst/>
                          <a:latin typeface="+mn-lt"/>
                        </a:rPr>
                        <a:t>= Debt + Equity</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274320">
                <a:tc>
                  <a:txBody>
                    <a:bodyPr/>
                    <a:lstStyle/>
                    <a:p>
                      <a:pPr algn="l" fontAlgn="ctr"/>
                      <a:r>
                        <a:rPr lang="en-US" sz="1150" b="1" i="0" u="none" strike="noStrike" dirty="0">
                          <a:solidFill>
                            <a:schemeClr val="tx1"/>
                          </a:solidFill>
                          <a:effectLst/>
                          <a:latin typeface="+mn-lt"/>
                        </a:rPr>
                        <a:t>Weighted Cost of Debt</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5.56%</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5.54%</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a:solidFill>
                            <a:srgbClr val="000000"/>
                          </a:solidFill>
                          <a:effectLst/>
                          <a:latin typeface="+mn-lt"/>
                        </a:rPr>
                        <a:t> </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0.02%</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ctr"/>
                      <a:r>
                        <a:rPr lang="en-US" sz="1150" b="0" i="0" u="none" strike="noStrike" dirty="0" smtClean="0">
                          <a:solidFill>
                            <a:srgbClr val="000000"/>
                          </a:solidFill>
                          <a:effectLst/>
                          <a:latin typeface="+mn-lt"/>
                        </a:rPr>
                        <a:t>Close to last year.</a:t>
                      </a:r>
                      <a:endParaRPr lang="en-US" sz="115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274320">
                <a:tc>
                  <a:txBody>
                    <a:bodyPr/>
                    <a:lstStyle/>
                    <a:p>
                      <a:pPr algn="l" fontAlgn="b"/>
                      <a:r>
                        <a:rPr lang="en-US" sz="1150" b="1" i="0" u="none" strike="noStrike" dirty="0">
                          <a:solidFill>
                            <a:schemeClr val="tx1"/>
                          </a:solidFill>
                          <a:effectLst/>
                          <a:latin typeface="+mn-lt"/>
                        </a:rPr>
                        <a:t>Cost of Common Stock</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a:solidFill>
                            <a:schemeClr val="tx1"/>
                          </a:solidFill>
                          <a:effectLst/>
                          <a:latin typeface="+mn-lt"/>
                        </a:rPr>
                        <a:t>12.38%</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a:solidFill>
                            <a:schemeClr val="tx1"/>
                          </a:solidFill>
                          <a:effectLst/>
                          <a:latin typeface="+mn-lt"/>
                        </a:rPr>
                        <a:t>12.38%</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a:solidFill>
                            <a:srgbClr val="000000"/>
                          </a:solidFill>
                          <a:effectLst/>
                          <a:latin typeface="+mn-lt"/>
                        </a:rPr>
                        <a:t> </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a:solidFill>
                            <a:srgbClr val="000000"/>
                          </a:solidFill>
                          <a:effectLst/>
                          <a:latin typeface="+mn-lt"/>
                        </a:rPr>
                        <a:t>0.00%</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150" b="0" i="0" u="none" strike="noStrike" dirty="0">
                          <a:solidFill>
                            <a:srgbClr val="000000"/>
                          </a:solidFill>
                          <a:effectLst/>
                          <a:latin typeface="+mn-lt"/>
                        </a:rPr>
                        <a:t>Unchanged</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274320">
                <a:tc>
                  <a:txBody>
                    <a:bodyPr/>
                    <a:lstStyle/>
                    <a:p>
                      <a:pPr algn="l" fontAlgn="b"/>
                      <a:r>
                        <a:rPr lang="en-US" sz="1150" b="1" i="0" u="none" strike="noStrike" dirty="0">
                          <a:solidFill>
                            <a:schemeClr val="tx1"/>
                          </a:solidFill>
                          <a:effectLst/>
                          <a:latin typeface="+mn-lt"/>
                        </a:rPr>
                        <a:t>Rate of Return</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9.19%</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9.07%</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a:solidFill>
                            <a:srgbClr val="000000"/>
                          </a:solidFill>
                          <a:effectLst/>
                          <a:latin typeface="+mn-lt"/>
                        </a:rPr>
                        <a:t> </a:t>
                      </a: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0.12%</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b"/>
                      <a:r>
                        <a:rPr lang="en-US" sz="1150" b="0" i="0" u="none" strike="noStrike" dirty="0">
                          <a:solidFill>
                            <a:srgbClr val="000000"/>
                          </a:solidFill>
                          <a:effectLst/>
                          <a:latin typeface="+mn-lt"/>
                        </a:rPr>
                        <a:t>= (LTD*Cost)+(Preferred Stock*Cost)+(Common Stock*Cost)</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274320">
                <a:tc>
                  <a:txBody>
                    <a:bodyPr/>
                    <a:lstStyle/>
                    <a:p>
                      <a:pPr algn="l" fontAlgn="b"/>
                      <a:r>
                        <a:rPr lang="en-US" sz="1150" b="1" i="0" u="none" strike="noStrike" dirty="0">
                          <a:solidFill>
                            <a:schemeClr val="tx1"/>
                          </a:solidFill>
                          <a:effectLst/>
                          <a:latin typeface="+mn-lt"/>
                        </a:rPr>
                        <a:t>Rate Base</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    325,348,536</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 $   258,573,789</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      66,774,747</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25.82%</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150" b="0" i="0" u="none" strike="noStrike" dirty="0">
                          <a:solidFill>
                            <a:srgbClr val="000000"/>
                          </a:solidFill>
                          <a:effectLst/>
                          <a:latin typeface="+mn-lt"/>
                        </a:rPr>
                        <a:t>From "Rate Base" Calculation</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274320">
                <a:tc>
                  <a:txBody>
                    <a:bodyPr/>
                    <a:lstStyle/>
                    <a:p>
                      <a:pPr algn="l" fontAlgn="b"/>
                      <a:r>
                        <a:rPr lang="en-US" sz="1150" b="1" i="0" u="none" strike="noStrike" dirty="0">
                          <a:solidFill>
                            <a:schemeClr val="tx1"/>
                          </a:solidFill>
                          <a:effectLst/>
                          <a:latin typeface="+mn-lt"/>
                        </a:rPr>
                        <a:t>Allowed Return</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      29,914,500</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 $     23,465,923</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        6,448,577</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27.48%</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b"/>
                      <a:r>
                        <a:rPr lang="en-US" sz="1150" b="0" i="0" u="none" strike="noStrike" dirty="0">
                          <a:solidFill>
                            <a:srgbClr val="000000"/>
                          </a:solidFill>
                          <a:effectLst/>
                          <a:latin typeface="+mn-lt"/>
                        </a:rPr>
                        <a:t>= Rate of Return * Rate Base</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274320">
                <a:tc>
                  <a:txBody>
                    <a:bodyPr/>
                    <a:lstStyle/>
                    <a:p>
                      <a:pPr algn="l" fontAlgn="b"/>
                      <a:r>
                        <a:rPr lang="en-US" sz="1150" b="1" i="0" u="none" strike="noStrike" dirty="0">
                          <a:solidFill>
                            <a:schemeClr val="tx1"/>
                          </a:solidFill>
                          <a:effectLst/>
                          <a:latin typeface="+mn-lt"/>
                        </a:rPr>
                        <a:t>Operating Expenses</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      39,918,378</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 $     34,121,152</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        5,797,226</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16.99%</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150" b="0" i="0" u="none" strike="noStrike" dirty="0">
                          <a:solidFill>
                            <a:srgbClr val="000000"/>
                          </a:solidFill>
                          <a:effectLst/>
                          <a:latin typeface="+mn-lt"/>
                        </a:rPr>
                        <a:t>From "Operating Expense" Calculation</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457200">
                <a:tc>
                  <a:txBody>
                    <a:bodyPr/>
                    <a:lstStyle/>
                    <a:p>
                      <a:pPr algn="l" fontAlgn="ctr"/>
                      <a:r>
                        <a:rPr lang="en-US" sz="1150" b="1" i="0" u="none" strike="noStrike" dirty="0">
                          <a:solidFill>
                            <a:schemeClr val="tx1"/>
                          </a:solidFill>
                          <a:effectLst/>
                          <a:latin typeface="+mn-lt"/>
                        </a:rPr>
                        <a:t>Attachment GG Adjustments</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      18,550,354</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 $     18,208,328</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           342,026</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1.88%</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b"/>
                      <a:r>
                        <a:rPr lang="en-US" sz="1150" b="0" i="0" u="none" strike="noStrike" dirty="0" smtClean="0">
                          <a:solidFill>
                            <a:srgbClr val="000000"/>
                          </a:solidFill>
                          <a:effectLst/>
                          <a:latin typeface="+mn-lt"/>
                        </a:rPr>
                        <a:t>Close to last year.</a:t>
                      </a:r>
                      <a:endParaRPr lang="en-US" sz="115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457200">
                <a:tc>
                  <a:txBody>
                    <a:bodyPr/>
                    <a:lstStyle/>
                    <a:p>
                      <a:pPr algn="l" fontAlgn="ctr"/>
                      <a:r>
                        <a:rPr lang="en-US" sz="1150" b="1" i="0" u="none" strike="noStrike" dirty="0">
                          <a:solidFill>
                            <a:schemeClr val="tx1"/>
                          </a:solidFill>
                          <a:effectLst/>
                          <a:latin typeface="+mn-lt"/>
                        </a:rPr>
                        <a:t>Attachment MM Adjustments</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chemeClr val="tx1"/>
                          </a:solidFill>
                          <a:effectLst/>
                          <a:latin typeface="+mn-lt"/>
                        </a:rPr>
                        <a:t>$      13,285,520</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chemeClr val="tx1"/>
                          </a:solidFill>
                          <a:effectLst/>
                          <a:latin typeface="+mn-lt"/>
                        </a:rPr>
                        <a:t> $       6,603,848</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chemeClr val="tx1"/>
                          </a:solidFill>
                          <a:effectLst/>
                          <a:latin typeface="+mn-lt"/>
                        </a:rPr>
                        <a:t>$        6,681,672</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chemeClr val="tx1"/>
                          </a:solidFill>
                          <a:effectLst/>
                          <a:latin typeface="+mn-lt"/>
                        </a:rPr>
                        <a:t>101.18%</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150" b="0" i="0" u="none" strike="noStrike" dirty="0" smtClean="0">
                          <a:solidFill>
                            <a:srgbClr val="000000"/>
                          </a:solidFill>
                          <a:effectLst/>
                          <a:latin typeface="+mn-lt"/>
                        </a:rPr>
                        <a:t>Upcoming</a:t>
                      </a:r>
                      <a:r>
                        <a:rPr lang="en-US" sz="1150" b="0" i="0" u="none" strike="noStrike" baseline="0" dirty="0" smtClean="0">
                          <a:solidFill>
                            <a:srgbClr val="000000"/>
                          </a:solidFill>
                          <a:effectLst/>
                          <a:latin typeface="+mn-lt"/>
                        </a:rPr>
                        <a:t> construction of CAPX Brookings and Big Stone to Ellendale; both are classified as MVP projects.</a:t>
                      </a:r>
                      <a:endParaRPr lang="en-US" sz="115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274320">
                <a:tc>
                  <a:txBody>
                    <a:bodyPr/>
                    <a:lstStyle/>
                    <a:p>
                      <a:pPr algn="l" fontAlgn="b"/>
                      <a:r>
                        <a:rPr lang="en-US" sz="1150" b="1" i="0" u="none" strike="noStrike" dirty="0">
                          <a:solidFill>
                            <a:schemeClr val="tx1"/>
                          </a:solidFill>
                          <a:effectLst/>
                          <a:latin typeface="+mn-lt"/>
                        </a:rPr>
                        <a:t>Gross Revenue Requirement</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      37,997,004</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 $     32,774,899</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        5,222,105</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b"/>
                      <a:r>
                        <a:rPr lang="en-US" sz="1150" b="0" i="0" u="none" strike="noStrike" dirty="0" smtClean="0">
                          <a:solidFill>
                            <a:schemeClr val="tx1"/>
                          </a:solidFill>
                          <a:effectLst/>
                          <a:latin typeface="+mn-lt"/>
                        </a:rPr>
                        <a:t>15.93%</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b"/>
                      <a:r>
                        <a:rPr lang="en-US" sz="1150" b="0" i="0" u="none" strike="noStrike" dirty="0">
                          <a:solidFill>
                            <a:srgbClr val="000000"/>
                          </a:solidFill>
                          <a:effectLst/>
                          <a:latin typeface="+mn-lt"/>
                        </a:rPr>
                        <a:t>= Return + Expenses - Adjustments</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274320">
                <a:tc>
                  <a:txBody>
                    <a:bodyPr/>
                    <a:lstStyle/>
                    <a:p>
                      <a:pPr algn="l" fontAlgn="b"/>
                      <a:r>
                        <a:rPr lang="en-US" sz="1150" b="1" i="0" u="none" strike="noStrike" dirty="0">
                          <a:solidFill>
                            <a:schemeClr val="tx1"/>
                          </a:solidFill>
                          <a:effectLst/>
                          <a:latin typeface="+mn-lt"/>
                        </a:rPr>
                        <a:t>Revenue Credits</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        6,509,939</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 $       6,283,694</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           226,245</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150" b="0" i="0" u="none" strike="noStrike" dirty="0" smtClean="0">
                          <a:solidFill>
                            <a:schemeClr val="tx1"/>
                          </a:solidFill>
                          <a:effectLst/>
                          <a:latin typeface="+mn-lt"/>
                        </a:rPr>
                        <a:t>3.60%</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50" b="0" i="0" u="none" strike="noStrike" dirty="0" smtClean="0">
                          <a:solidFill>
                            <a:srgbClr val="000000"/>
                          </a:solidFill>
                          <a:effectLst/>
                          <a:latin typeface="+mn-lt"/>
                        </a:rPr>
                        <a:t>Close to last year.</a:t>
                      </a:r>
                      <a:endParaRPr lang="en-US" sz="115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405414">
                <a:tc>
                  <a:txBody>
                    <a:bodyPr/>
                    <a:lstStyle/>
                    <a:p>
                      <a:pPr algn="l" fontAlgn="ctr"/>
                      <a:r>
                        <a:rPr lang="en-US" sz="1150" b="1" i="0" u="none" strike="noStrike" dirty="0" smtClean="0">
                          <a:solidFill>
                            <a:schemeClr val="tx1"/>
                          </a:solidFill>
                          <a:effectLst/>
                          <a:latin typeface="+mn-lt"/>
                        </a:rPr>
                        <a:t>2014/2013 </a:t>
                      </a:r>
                      <a:r>
                        <a:rPr lang="en-US" sz="1150" b="1" i="0" u="none" strike="noStrike" dirty="0">
                          <a:solidFill>
                            <a:schemeClr val="tx1"/>
                          </a:solidFill>
                          <a:effectLst/>
                          <a:latin typeface="+mn-lt"/>
                        </a:rPr>
                        <a:t>True-up </a:t>
                      </a:r>
                      <a:endParaRPr lang="en-US" sz="1150" b="1" i="0" u="none" strike="noStrike" dirty="0" smtClean="0">
                        <a:solidFill>
                          <a:schemeClr val="tx1"/>
                        </a:solidFill>
                        <a:effectLst/>
                        <a:latin typeface="+mn-lt"/>
                      </a:endParaRPr>
                    </a:p>
                    <a:p>
                      <a:pPr algn="l" fontAlgn="ctr"/>
                      <a:r>
                        <a:rPr lang="en-US" sz="1150" b="1" i="0" u="none" strike="noStrike" dirty="0" smtClean="0">
                          <a:solidFill>
                            <a:schemeClr val="tx1"/>
                          </a:solidFill>
                          <a:effectLst/>
                          <a:latin typeface="+mn-lt"/>
                        </a:rPr>
                        <a:t>(</a:t>
                      </a:r>
                      <a:r>
                        <a:rPr lang="en-US" sz="1150" b="1" i="0" u="none" strike="noStrike" dirty="0">
                          <a:solidFill>
                            <a:schemeClr val="tx1"/>
                          </a:solidFill>
                          <a:effectLst/>
                          <a:latin typeface="+mn-lt"/>
                        </a:rPr>
                        <a:t>Including Interest)</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      (3,117,851)</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 $     (1,181,325)</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chemeClr val="tx1"/>
                          </a:solidFill>
                          <a:effectLst/>
                          <a:latin typeface="+mn-lt"/>
                        </a:rPr>
                        <a:t> $</a:t>
                      </a:r>
                      <a:r>
                        <a:rPr lang="en-US" sz="1150" b="0" i="0" u="none" strike="noStrike" baseline="0" dirty="0" smtClean="0">
                          <a:solidFill>
                            <a:schemeClr val="tx1"/>
                          </a:solidFill>
                          <a:effectLst/>
                          <a:latin typeface="+mn-lt"/>
                        </a:rPr>
                        <a:t>       (1,936,526)</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150" b="0" i="0" u="none" strike="noStrike" dirty="0" smtClean="0">
                          <a:solidFill>
                            <a:srgbClr val="000000"/>
                          </a:solidFill>
                          <a:effectLst/>
                          <a:latin typeface="+mn-lt"/>
                        </a:rPr>
                        <a:t>163.93%</a:t>
                      </a:r>
                      <a:endParaRPr lang="en-US" sz="1150" b="0" i="0" u="none" strike="noStrike" dirty="0">
                        <a:solidFill>
                          <a:srgbClr val="000000"/>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b"/>
                      <a:endParaRPr lang="en-US" sz="115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457200">
                <a:tc>
                  <a:txBody>
                    <a:bodyPr/>
                    <a:lstStyle/>
                    <a:p>
                      <a:pPr algn="l" fontAlgn="ctr"/>
                      <a:r>
                        <a:rPr lang="en-US" sz="1150" b="1" i="0" u="none" strike="noStrike" dirty="0">
                          <a:solidFill>
                            <a:schemeClr val="tx1"/>
                          </a:solidFill>
                          <a:effectLst/>
                          <a:latin typeface="+mn-lt"/>
                        </a:rPr>
                        <a:t>Net Revenue Requirement</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rgbClr val="000000"/>
                          </a:solidFill>
                          <a:effectLst/>
                          <a:latin typeface="+mn-lt"/>
                        </a:rPr>
                        <a:t> $      28,369,215</a:t>
                      </a:r>
                      <a:endParaRPr lang="en-US" sz="1150" b="0" i="0" u="none" strike="noStrike" dirty="0">
                        <a:solidFill>
                          <a:srgbClr val="000000"/>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rgbClr val="000000"/>
                          </a:solidFill>
                          <a:effectLst/>
                          <a:latin typeface="+mn-lt"/>
                        </a:rPr>
                        <a:t> $     25,309,881</a:t>
                      </a:r>
                      <a:endParaRPr lang="en-US" sz="1150" b="0" i="0" u="none" strike="noStrike" dirty="0">
                        <a:solidFill>
                          <a:srgbClr val="000000"/>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chemeClr val="tx1"/>
                          </a:solidFill>
                          <a:effectLst/>
                          <a:latin typeface="+mn-lt"/>
                        </a:rPr>
                        <a:t> $         3,059,334</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150" b="0" i="0" u="none" strike="noStrike" dirty="0" smtClean="0">
                          <a:solidFill>
                            <a:schemeClr val="tx1"/>
                          </a:solidFill>
                          <a:effectLst/>
                          <a:latin typeface="+mn-lt"/>
                        </a:rPr>
                        <a:t>12.09%</a:t>
                      </a:r>
                      <a:endParaRPr lang="en-US" sz="115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150" b="0" i="0" u="none" strike="noStrike" dirty="0">
                          <a:solidFill>
                            <a:srgbClr val="000000"/>
                          </a:solidFill>
                          <a:effectLst/>
                          <a:latin typeface="+mn-lt"/>
                        </a:rPr>
                        <a:t>= Gross Revenue Requirement - Revenue Credits + True-up</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bl>
          </a:graphicData>
        </a:graphic>
      </p:graphicFrame>
    </p:spTree>
    <p:extLst>
      <p:ext uri="{BB962C8B-B14F-4D97-AF65-F5344CB8AC3E}">
        <p14:creationId xmlns:p14="http://schemas.microsoft.com/office/powerpoint/2010/main" val="20359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noFill/>
          <a:ln/>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500" dirty="0">
                <a:latin typeface="Franklin Gothic Book" pitchFamily="34" charset="0"/>
                <a:ea typeface="ＭＳ Ｐゴシック" pitchFamily="-108" charset="-128"/>
              </a:rPr>
              <a:t/>
            </a:r>
            <a:br>
              <a:rPr lang="en-US" sz="4500" dirty="0">
                <a:latin typeface="Franklin Gothic Book" pitchFamily="34" charset="0"/>
                <a:ea typeface="ＭＳ Ｐゴシック" pitchFamily="-108" charset="-128"/>
              </a:rPr>
            </a:br>
            <a:r>
              <a:rPr lang="en-US" sz="4500" dirty="0" smtClean="0">
                <a:latin typeface="Franklin Gothic Book" pitchFamily="34" charset="0"/>
                <a:ea typeface="ＭＳ Ｐゴシック" pitchFamily="-108" charset="-128"/>
              </a:rPr>
              <a:t>Rate Summary</a:t>
            </a:r>
          </a:p>
        </p:txBody>
      </p:sp>
      <p:sp>
        <p:nvSpPr>
          <p:cNvPr id="5" name="Slide Number Placeholder 4"/>
          <p:cNvSpPr>
            <a:spLocks noGrp="1"/>
          </p:cNvSpPr>
          <p:nvPr>
            <p:ph type="sldNum" sz="quarter" idx="10"/>
          </p:nvPr>
        </p:nvSpPr>
        <p:spPr/>
        <p:txBody>
          <a:bodyPr/>
          <a:lstStyle/>
          <a:p>
            <a:r>
              <a:rPr lang="en-US" dirty="0" smtClean="0"/>
              <a:t>11</a:t>
            </a:r>
            <a:endParaRPr lang="en-US" dirty="0"/>
          </a:p>
        </p:txBody>
      </p:sp>
      <p:sp>
        <p:nvSpPr>
          <p:cNvPr id="3" name="Text Placeholder 2"/>
          <p:cNvSpPr>
            <a:spLocks noGrp="1"/>
          </p:cNvSpPr>
          <p:nvPr>
            <p:ph type="body" sz="quarter" idx="11"/>
          </p:nvPr>
        </p:nvSpPr>
        <p:spPr>
          <a:xfrm>
            <a:off x="490003" y="1513115"/>
            <a:ext cx="11247120" cy="4572000"/>
          </a:xfrm>
        </p:spPr>
        <p:txBody>
          <a:bodyPr/>
          <a:lstStyle/>
          <a:p>
            <a:pPr marL="0" indent="0">
              <a:buNone/>
            </a:pPr>
            <a:endParaRPr lang="en-US" dirty="0"/>
          </a:p>
        </p:txBody>
      </p:sp>
      <p:sp>
        <p:nvSpPr>
          <p:cNvPr id="9" name="TextBox 8"/>
          <p:cNvSpPr txBox="1"/>
          <p:nvPr/>
        </p:nvSpPr>
        <p:spPr>
          <a:xfrm>
            <a:off x="5468091" y="1876574"/>
            <a:ext cx="2557110" cy="369332"/>
          </a:xfrm>
          <a:prstGeom prst="rect">
            <a:avLst/>
          </a:prstGeom>
          <a:noFill/>
        </p:spPr>
        <p:txBody>
          <a:bodyPr wrap="none" rtlCol="0">
            <a:spAutoFit/>
          </a:bodyPr>
          <a:lstStyle/>
          <a:p>
            <a:r>
              <a:rPr lang="en-US" dirty="0" smtClean="0"/>
              <a:t>$0.25 or 8.4% increase</a:t>
            </a:r>
            <a:endParaRPr lang="en-US" dirty="0"/>
          </a:p>
        </p:txBody>
      </p:sp>
      <p:graphicFrame>
        <p:nvGraphicFramePr>
          <p:cNvPr id="2" name="Chart 1"/>
          <p:cNvGraphicFramePr/>
          <p:nvPr>
            <p:extLst>
              <p:ext uri="{D42A27DB-BD31-4B8C-83A1-F6EECF244321}">
                <p14:modId xmlns:p14="http://schemas.microsoft.com/office/powerpoint/2010/main" val="2896053562"/>
              </p:ext>
            </p:extLst>
          </p:nvPr>
        </p:nvGraphicFramePr>
        <p:xfrm>
          <a:off x="344715" y="1495185"/>
          <a:ext cx="11633199" cy="523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167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246950"/>
            <a:ext cx="11244166" cy="679904"/>
          </a:xfrm>
        </p:spPr>
        <p:txBody>
          <a:bodyPr>
            <a:noAutofit/>
          </a:bodyPr>
          <a:lstStyle/>
          <a:p>
            <a:r>
              <a:rPr lang="en-US" sz="3600" b="0" dirty="0" smtClean="0">
                <a:solidFill>
                  <a:schemeClr val="bg1"/>
                </a:solidFill>
                <a:effectLst/>
                <a:latin typeface="+mn-lt"/>
              </a:rPr>
              <a:t>TOTAL TRANSMISSION REVENUE REQUIREMENT BREAKDOWN</a:t>
            </a:r>
            <a:endParaRPr lang="en-US" sz="3600" b="0" dirty="0">
              <a:solidFill>
                <a:schemeClr val="bg1"/>
              </a:solidFill>
              <a:effectLst/>
              <a:latin typeface="+mn-lt"/>
            </a:endParaRPr>
          </a:p>
        </p:txBody>
      </p:sp>
      <p:sp>
        <p:nvSpPr>
          <p:cNvPr id="4" name="Slide Number Placeholder 3"/>
          <p:cNvSpPr>
            <a:spLocks noGrp="1"/>
          </p:cNvSpPr>
          <p:nvPr>
            <p:ph type="sldNum" sz="quarter" idx="10"/>
          </p:nvPr>
        </p:nvSpPr>
        <p:spPr/>
        <p:txBody>
          <a:bodyPr/>
          <a:lstStyle/>
          <a:p>
            <a:r>
              <a:rPr lang="en-US" dirty="0" smtClean="0"/>
              <a:t>12</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527491765"/>
              </p:ext>
            </p:extLst>
          </p:nvPr>
        </p:nvGraphicFramePr>
        <p:xfrm>
          <a:off x="680484" y="1589567"/>
          <a:ext cx="10723563"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474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1371601"/>
            <a:ext cx="9265920" cy="2514600"/>
          </a:xfrm>
        </p:spPr>
        <p:txBody>
          <a:bodyPr>
            <a:normAutofit/>
          </a:bodyPr>
          <a:lstStyle/>
          <a:p>
            <a:r>
              <a:rPr lang="en-US" sz="4000" dirty="0" smtClean="0"/>
              <a:t>2016 Transmission Projects</a:t>
            </a:r>
            <a:endParaRPr lang="en-US" sz="4000" dirty="0"/>
          </a:p>
        </p:txBody>
      </p:sp>
    </p:spTree>
    <p:extLst>
      <p:ext uri="{BB962C8B-B14F-4D97-AF65-F5344CB8AC3E}">
        <p14:creationId xmlns:p14="http://schemas.microsoft.com/office/powerpoint/2010/main" val="347272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475488" y="0"/>
            <a:ext cx="11244166" cy="1048511"/>
          </a:xfrm>
          <a:noFill/>
          <a:ln/>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0" dirty="0" smtClean="0">
                <a:solidFill>
                  <a:schemeClr val="bg1"/>
                </a:solidFill>
                <a:effectLst/>
                <a:latin typeface="+mn-lt"/>
                <a:ea typeface="ＭＳ Ｐゴシック" pitchFamily="-108" charset="-128"/>
              </a:rPr>
              <a:t>ATTACHMENT O CAPITAL PROJECTS: </a:t>
            </a:r>
            <a:br>
              <a:rPr lang="en-US" b="0" dirty="0" smtClean="0">
                <a:solidFill>
                  <a:schemeClr val="bg1"/>
                </a:solidFill>
                <a:effectLst/>
                <a:latin typeface="+mn-lt"/>
                <a:ea typeface="ＭＳ Ｐゴシック" pitchFamily="-108" charset="-128"/>
              </a:rPr>
            </a:br>
            <a:r>
              <a:rPr lang="en-US" b="0" dirty="0" smtClean="0">
                <a:solidFill>
                  <a:schemeClr val="bg1"/>
                </a:solidFill>
                <a:effectLst/>
                <a:latin typeface="+mn-lt"/>
                <a:ea typeface="ＭＳ Ｐゴシック" pitchFamily="-108" charset="-128"/>
              </a:rPr>
              <a:t>TRANSMISSION LINE PROJECTS &gt; $200K</a:t>
            </a:r>
          </a:p>
        </p:txBody>
      </p:sp>
      <p:graphicFrame>
        <p:nvGraphicFramePr>
          <p:cNvPr id="5" name="Table 4"/>
          <p:cNvGraphicFramePr>
            <a:graphicFrameLocks noGrp="1"/>
          </p:cNvGraphicFramePr>
          <p:nvPr>
            <p:extLst>
              <p:ext uri="{D42A27DB-BD31-4B8C-83A1-F6EECF244321}">
                <p14:modId xmlns:p14="http://schemas.microsoft.com/office/powerpoint/2010/main" val="1214665852"/>
              </p:ext>
            </p:extLst>
          </p:nvPr>
        </p:nvGraphicFramePr>
        <p:xfrm>
          <a:off x="616712" y="1688591"/>
          <a:ext cx="10840720" cy="4370832"/>
        </p:xfrm>
        <a:graphic>
          <a:graphicData uri="http://schemas.openxmlformats.org/drawingml/2006/table">
            <a:tbl>
              <a:tblPr firstRow="1" firstCol="1">
                <a:tableStyleId>{5C22544A-7EE6-4342-B048-85BDC9FD1C3A}</a:tableStyleId>
              </a:tblPr>
              <a:tblGrid>
                <a:gridCol w="2834640"/>
                <a:gridCol w="1346200"/>
                <a:gridCol w="1344168"/>
                <a:gridCol w="1658112"/>
                <a:gridCol w="3657600"/>
              </a:tblGrid>
              <a:tr h="1078992">
                <a:tc>
                  <a:txBody>
                    <a:bodyPr/>
                    <a:lstStyle/>
                    <a:p>
                      <a:pPr algn="ctr" fontAlgn="b"/>
                      <a:r>
                        <a:rPr lang="en-US" sz="1400" u="none" strike="noStrike" dirty="0" smtClean="0">
                          <a:latin typeface="+mn-lt"/>
                        </a:rPr>
                        <a:t>Project</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u="none" strike="noStrike" dirty="0" smtClean="0">
                          <a:latin typeface="+mn-lt"/>
                        </a:rPr>
                        <a:t>Voltage</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u="none" strike="noStrike" dirty="0" smtClean="0">
                          <a:latin typeface="+mn-lt"/>
                        </a:rPr>
                        <a:t>In Service Date</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latin typeface="+mn-lt"/>
                        </a:rPr>
                        <a:t>2016 Forecasted</a:t>
                      </a:r>
                      <a:r>
                        <a:rPr lang="en-US" sz="1400" u="none" strike="noStrike" baseline="0" dirty="0" smtClean="0">
                          <a:latin typeface="+mn-lt"/>
                        </a:rPr>
                        <a:t> Spend</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baseline="0" dirty="0" smtClean="0">
                          <a:solidFill>
                            <a:schemeClr val="bg1"/>
                          </a:solidFill>
                          <a:latin typeface="+mn-lt"/>
                        </a:rPr>
                        <a:t>(with AFUDC)</a:t>
                      </a:r>
                      <a:endParaRPr lang="en-US" sz="1400" b="1" i="0" u="none" strike="noStrike" dirty="0" smtClean="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b="1" i="0" u="none" strike="noStrike" dirty="0" smtClean="0">
                          <a:solidFill>
                            <a:schemeClr val="bg1"/>
                          </a:solidFill>
                          <a:latin typeface="+mn-lt"/>
                        </a:rPr>
                        <a:t>Description of Project</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822960">
                <a:tc>
                  <a:txBody>
                    <a:bodyPr/>
                    <a:lstStyle/>
                    <a:p>
                      <a:pPr algn="l" rtl="0" fontAlgn="ctr"/>
                      <a:r>
                        <a:rPr lang="en-US" sz="1300" b="1" i="0" u="none" strike="noStrike" dirty="0" smtClean="0">
                          <a:solidFill>
                            <a:srgbClr val="000000"/>
                          </a:solidFill>
                          <a:effectLst/>
                          <a:latin typeface="Arial"/>
                        </a:rPr>
                        <a:t>Repair/Replace Existing Transmission</a:t>
                      </a:r>
                      <a:r>
                        <a:rPr lang="en-US" sz="1300" b="1" i="0" u="none" strike="noStrike" baseline="0" dirty="0" smtClean="0">
                          <a:solidFill>
                            <a:srgbClr val="000000"/>
                          </a:solidFill>
                          <a:effectLst/>
                          <a:latin typeface="Arial"/>
                        </a:rPr>
                        <a:t> Structures </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u="none" strike="noStrike" baseline="0" dirty="0" smtClean="0">
                          <a:solidFill>
                            <a:schemeClr val="tx1"/>
                          </a:solidFill>
                          <a:latin typeface="+mn-lt"/>
                        </a:rPr>
                        <a:t>≥ 115</a:t>
                      </a:r>
                      <a:r>
                        <a:rPr lang="en-US" sz="1300" u="none" strike="noStrike" dirty="0" smtClean="0">
                          <a:solidFill>
                            <a:schemeClr val="tx1"/>
                          </a:solidFill>
                          <a:latin typeface="+mn-lt"/>
                        </a:rPr>
                        <a:t> kV</a:t>
                      </a:r>
                      <a:endParaRPr lang="en-US" sz="1300" b="0" i="0" u="none" strike="noStrike" dirty="0" smtClean="0">
                        <a:solidFill>
                          <a:schemeClr val="tx1"/>
                        </a:solidFill>
                        <a:latin typeface="+mn-lt"/>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rgbClr val="000000"/>
                          </a:solidFill>
                          <a:effectLst/>
                          <a:latin typeface="Arial"/>
                        </a:rPr>
                        <a:t>12/31/2016 </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chemeClr val="tx1"/>
                          </a:solidFill>
                          <a:effectLst/>
                          <a:latin typeface="Arial"/>
                        </a:rPr>
                        <a:t>$                    252,000</a:t>
                      </a:r>
                      <a:endParaRPr lang="en-US" sz="1300" b="0" i="0" u="none" strike="noStrike" dirty="0">
                        <a:solidFill>
                          <a:schemeClr val="tx1"/>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l" fontAlgn="ctr"/>
                      <a:r>
                        <a:rPr lang="en-US" sz="1300" b="0" i="0" u="none" strike="noStrike" dirty="0" smtClean="0">
                          <a:solidFill>
                            <a:srgbClr val="000000"/>
                          </a:solidFill>
                          <a:effectLst/>
                          <a:latin typeface="Arial"/>
                        </a:rPr>
                        <a:t>Replace existing 230 kV and 115 kV transmission structures due to water</a:t>
                      </a:r>
                      <a:r>
                        <a:rPr lang="en-US" sz="1300" b="0" i="0" u="none" strike="noStrike" baseline="0" dirty="0" smtClean="0">
                          <a:solidFill>
                            <a:srgbClr val="000000"/>
                          </a:solidFill>
                          <a:effectLst/>
                          <a:latin typeface="Arial"/>
                        </a:rPr>
                        <a:t> damage</a:t>
                      </a:r>
                      <a:r>
                        <a:rPr lang="en-US" sz="1300" b="0" i="0" u="none" strike="noStrike" dirty="0" smtClean="0">
                          <a:solidFill>
                            <a:srgbClr val="000000"/>
                          </a:solidFill>
                          <a:effectLst/>
                          <a:latin typeface="Arial"/>
                        </a:rPr>
                        <a:t>. </a:t>
                      </a:r>
                      <a:endParaRPr lang="en-US" sz="13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r>
              <a:tr h="822960">
                <a:tc>
                  <a:txBody>
                    <a:bodyPr/>
                    <a:lstStyle/>
                    <a:p>
                      <a:pPr algn="l" rtl="0" fontAlgn="ctr"/>
                      <a:r>
                        <a:rPr lang="en-US" sz="1300" b="1" i="0" u="none" strike="noStrike" dirty="0" smtClean="0">
                          <a:solidFill>
                            <a:srgbClr val="000000"/>
                          </a:solidFill>
                          <a:effectLst/>
                          <a:latin typeface="Arial"/>
                        </a:rPr>
                        <a:t>Proactive-Worst Performing </a:t>
                      </a:r>
                    </a:p>
                    <a:p>
                      <a:pPr algn="l" rtl="0" fontAlgn="ctr"/>
                      <a:r>
                        <a:rPr lang="en-US" sz="1300" b="1" i="0" u="none" strike="noStrike" dirty="0" smtClean="0">
                          <a:solidFill>
                            <a:srgbClr val="000000"/>
                          </a:solidFill>
                          <a:effectLst/>
                          <a:latin typeface="Arial"/>
                        </a:rPr>
                        <a:t>41.6 kV</a:t>
                      </a:r>
                      <a:r>
                        <a:rPr lang="en-US" sz="1300" b="1" i="0" u="none" strike="noStrike" baseline="0" dirty="0" smtClean="0">
                          <a:solidFill>
                            <a:srgbClr val="000000"/>
                          </a:solidFill>
                          <a:effectLst/>
                          <a:latin typeface="Arial"/>
                        </a:rPr>
                        <a:t> Lines</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smtClean="0">
                          <a:solidFill>
                            <a:schemeClr val="tx1"/>
                          </a:solidFill>
                          <a:latin typeface="+mn-lt"/>
                        </a:rPr>
                        <a:t>41.6 kV</a:t>
                      </a:r>
                      <a:endParaRPr lang="en-US" sz="1300" b="0" i="0" u="none" strike="noStrike" dirty="0" smtClean="0">
                        <a:solidFill>
                          <a:schemeClr val="tx1"/>
                        </a:solidFill>
                        <a:latin typeface="+mn-lt"/>
                      </a:endParaRPr>
                    </a:p>
                    <a:p>
                      <a:pPr algn="ctr" rtl="0" fontAlgn="ct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12/30/2016</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                    321,000 </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l" fontAlgn="ctr"/>
                      <a:r>
                        <a:rPr lang="en-US" sz="1300" b="0" i="0" u="none" strike="noStrike" dirty="0" smtClean="0">
                          <a:solidFill>
                            <a:srgbClr val="000000"/>
                          </a:solidFill>
                          <a:effectLst/>
                          <a:latin typeface="Arial"/>
                        </a:rPr>
                        <a:t>Enhancements and/or rebuild</a:t>
                      </a:r>
                      <a:r>
                        <a:rPr lang="en-US" sz="1300" b="0" i="0" u="none" strike="noStrike" baseline="0" dirty="0" smtClean="0">
                          <a:solidFill>
                            <a:srgbClr val="000000"/>
                          </a:solidFill>
                          <a:effectLst/>
                          <a:latin typeface="Arial"/>
                        </a:rPr>
                        <a:t> of worst performing 41.6 kV lines.</a:t>
                      </a:r>
                      <a:endParaRPr lang="en-US" sz="13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r>
              <a:tr h="822960">
                <a:tc>
                  <a:txBody>
                    <a:bodyPr/>
                    <a:lstStyle/>
                    <a:p>
                      <a:pPr algn="l" rtl="0" fontAlgn="ctr"/>
                      <a:r>
                        <a:rPr lang="en-US" sz="1300" b="1" i="0" u="none" strike="noStrike" dirty="0" smtClean="0">
                          <a:solidFill>
                            <a:srgbClr val="000000"/>
                          </a:solidFill>
                          <a:effectLst/>
                          <a:latin typeface="Arial"/>
                        </a:rPr>
                        <a:t>Relocate Colgate 41.6 kV Line</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41.6</a:t>
                      </a:r>
                      <a:r>
                        <a:rPr lang="en-US" sz="1300" b="0" i="0" u="none" strike="noStrike" baseline="0" dirty="0" smtClean="0">
                          <a:solidFill>
                            <a:srgbClr val="000000"/>
                          </a:solidFill>
                          <a:effectLst/>
                          <a:latin typeface="Arial"/>
                        </a:rPr>
                        <a:t>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rgbClr val="000000"/>
                          </a:solidFill>
                          <a:effectLst/>
                          <a:latin typeface="Arial"/>
                        </a:rPr>
                        <a:t>12/31/2016</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chemeClr val="tx1"/>
                          </a:solidFill>
                          <a:effectLst/>
                          <a:latin typeface="Arial"/>
                        </a:rPr>
                        <a:t>$                   302,000</a:t>
                      </a:r>
                      <a:endParaRPr lang="en-US" sz="1300" b="0" i="0" u="none" strike="noStrike" dirty="0">
                        <a:solidFill>
                          <a:schemeClr val="tx1"/>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l" rtl="0" fontAlgn="b"/>
                      <a:r>
                        <a:rPr lang="en-US" sz="1300" b="0" i="0" u="none" strike="noStrike" dirty="0" smtClean="0">
                          <a:solidFill>
                            <a:srgbClr val="000000"/>
                          </a:solidFill>
                          <a:effectLst/>
                          <a:latin typeface="Arial"/>
                        </a:rPr>
                        <a:t>Relocate existing 41.6 kV line near Colgate, ND due to rising water in existing ROW.</a:t>
                      </a:r>
                      <a:endParaRPr lang="en-US" sz="13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r>
              <a:tr h="822960">
                <a:tc>
                  <a:txBody>
                    <a:bodyPr/>
                    <a:lstStyle/>
                    <a:p>
                      <a:pPr algn="l" rtl="0" fontAlgn="ctr"/>
                      <a:r>
                        <a:rPr lang="en-US" sz="1300" b="1" i="0" u="none" strike="noStrike" dirty="0" smtClean="0">
                          <a:solidFill>
                            <a:srgbClr val="000000"/>
                          </a:solidFill>
                          <a:effectLst/>
                          <a:latin typeface="Arial"/>
                        </a:rPr>
                        <a:t>Martin – Anamoose 41.6 kV Line Reroute</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rtl="0" fontAlgn="ctr"/>
                      <a:r>
                        <a:rPr lang="en-US" sz="1300" b="0" i="0" u="none" strike="noStrike" dirty="0" smtClean="0">
                          <a:solidFill>
                            <a:srgbClr val="000000"/>
                          </a:solidFill>
                          <a:effectLst/>
                          <a:latin typeface="Arial"/>
                        </a:rPr>
                        <a:t>41.6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12/20/2016</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                    201,000</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l" fontAlgn="ctr"/>
                      <a:r>
                        <a:rPr lang="en-US" sz="1300" b="0" i="0" u="none" strike="noStrike" dirty="0" smtClean="0">
                          <a:solidFill>
                            <a:srgbClr val="000000"/>
                          </a:solidFill>
                          <a:effectLst/>
                          <a:latin typeface="Arial"/>
                        </a:rPr>
                        <a:t>Relocate existing 41.6 kV line between Martin – Anamoose in ND due to rising water in existing ROW.</a:t>
                      </a:r>
                      <a:endParaRPr lang="en-US" sz="13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r>
            </a:tbl>
          </a:graphicData>
        </a:graphic>
      </p:graphicFrame>
      <p:sp>
        <p:nvSpPr>
          <p:cNvPr id="6" name="Slide Number Placeholder 3"/>
          <p:cNvSpPr>
            <a:spLocks noGrp="1"/>
          </p:cNvSpPr>
          <p:nvPr>
            <p:ph type="sldNum" sz="quarter" idx="10"/>
          </p:nvPr>
        </p:nvSpPr>
        <p:spPr>
          <a:xfrm>
            <a:off x="11353800" y="6527527"/>
            <a:ext cx="636588" cy="365125"/>
          </a:xfrm>
        </p:spPr>
        <p:txBody>
          <a:bodyPr/>
          <a:lstStyle/>
          <a:p>
            <a:r>
              <a:rPr lang="en-US" dirty="0" smtClean="0"/>
              <a:t>14</a:t>
            </a:r>
            <a:endParaRPr lang="en-US" dirty="0"/>
          </a:p>
        </p:txBody>
      </p:sp>
    </p:spTree>
    <p:extLst>
      <p:ext uri="{BB962C8B-B14F-4D97-AF65-F5344CB8AC3E}">
        <p14:creationId xmlns:p14="http://schemas.microsoft.com/office/powerpoint/2010/main" val="3611172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475488" y="183155"/>
            <a:ext cx="11244166" cy="679904"/>
          </a:xfrm>
          <a:noFill/>
          <a:ln/>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0" dirty="0" smtClean="0">
                <a:solidFill>
                  <a:schemeClr val="bg1"/>
                </a:solidFill>
                <a:effectLst/>
                <a:latin typeface="+mn-lt"/>
                <a:ea typeface="ＭＳ Ｐゴシック" pitchFamily="-108" charset="-128"/>
              </a:rPr>
              <a:t>ATTACHMENT O CAPITAL PROJECTS: </a:t>
            </a:r>
            <a:br>
              <a:rPr lang="en-US" b="0" dirty="0" smtClean="0">
                <a:solidFill>
                  <a:schemeClr val="bg1"/>
                </a:solidFill>
                <a:effectLst/>
                <a:latin typeface="+mn-lt"/>
                <a:ea typeface="ＭＳ Ｐゴシック" pitchFamily="-108" charset="-128"/>
              </a:rPr>
            </a:br>
            <a:r>
              <a:rPr lang="en-US" b="0" dirty="0" smtClean="0">
                <a:solidFill>
                  <a:schemeClr val="bg1"/>
                </a:solidFill>
                <a:effectLst/>
                <a:latin typeface="+mn-lt"/>
                <a:ea typeface="ＭＳ Ｐゴシック" pitchFamily="-108" charset="-128"/>
              </a:rPr>
              <a:t>TRANSMISSION LINE PROJECTS &gt; $200K</a:t>
            </a:r>
          </a:p>
        </p:txBody>
      </p:sp>
      <p:sp>
        <p:nvSpPr>
          <p:cNvPr id="4" name="Slide Number Placeholder 3"/>
          <p:cNvSpPr>
            <a:spLocks noGrp="1"/>
          </p:cNvSpPr>
          <p:nvPr>
            <p:ph type="sldNum" sz="quarter" idx="10"/>
          </p:nvPr>
        </p:nvSpPr>
        <p:spPr/>
        <p:txBody>
          <a:bodyPr/>
          <a:lstStyle/>
          <a:p>
            <a:r>
              <a:rPr lang="en-US" dirty="0" smtClean="0"/>
              <a:t>15</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65976763"/>
              </p:ext>
            </p:extLst>
          </p:nvPr>
        </p:nvGraphicFramePr>
        <p:xfrm>
          <a:off x="640588" y="1664715"/>
          <a:ext cx="10835640" cy="4450080"/>
        </p:xfrm>
        <a:graphic>
          <a:graphicData uri="http://schemas.openxmlformats.org/drawingml/2006/table">
            <a:tbl>
              <a:tblPr firstRow="1" firstCol="1">
                <a:tableStyleId>{5C22544A-7EE6-4342-B048-85BDC9FD1C3A}</a:tableStyleId>
              </a:tblPr>
              <a:tblGrid>
                <a:gridCol w="2834640"/>
                <a:gridCol w="1344168"/>
                <a:gridCol w="1344168"/>
                <a:gridCol w="1655064"/>
                <a:gridCol w="3657600"/>
              </a:tblGrid>
              <a:tr h="1005840">
                <a:tc>
                  <a:txBody>
                    <a:bodyPr/>
                    <a:lstStyle/>
                    <a:p>
                      <a:pPr algn="ctr" fontAlgn="b"/>
                      <a:r>
                        <a:rPr lang="en-US" sz="1400" u="none" strike="noStrike" dirty="0" smtClean="0">
                          <a:latin typeface="+mn-lt"/>
                        </a:rPr>
                        <a:t>Project</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b="1" i="0" u="none" strike="noStrike" dirty="0" smtClean="0">
                          <a:solidFill>
                            <a:schemeClr val="bg1"/>
                          </a:solidFill>
                          <a:latin typeface="+mn-lt"/>
                        </a:rPr>
                        <a:t>Voltage</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u="none" strike="noStrike" dirty="0" smtClean="0">
                          <a:latin typeface="+mn-lt"/>
                        </a:rPr>
                        <a:t>In Service Date</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u="none" strike="noStrike" dirty="0" smtClean="0">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latin typeface="+mn-lt"/>
                        </a:rPr>
                        <a:t>2016 Forecasted</a:t>
                      </a:r>
                      <a:r>
                        <a:rPr lang="en-US" sz="1400" u="none" strike="noStrike" baseline="0" dirty="0" smtClean="0">
                          <a:latin typeface="+mn-lt"/>
                        </a:rPr>
                        <a:t> Spend</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baseline="0" dirty="0" smtClean="0">
                          <a:solidFill>
                            <a:schemeClr val="bg1"/>
                          </a:solidFill>
                          <a:latin typeface="+mn-lt"/>
                        </a:rPr>
                        <a:t>(with AFUDC)</a:t>
                      </a:r>
                      <a:endParaRPr lang="en-US" sz="1400" b="1" i="0" u="none" strike="noStrike" dirty="0" smtClean="0">
                        <a:solidFill>
                          <a:schemeClr val="bg1"/>
                        </a:solidFill>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b="1" i="0" u="none" strike="noStrike" dirty="0" smtClean="0">
                          <a:solidFill>
                            <a:schemeClr val="bg1"/>
                          </a:solidFill>
                          <a:latin typeface="+mn-lt"/>
                        </a:rPr>
                        <a:t>Description of Project</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822960">
                <a:tc>
                  <a:txBody>
                    <a:bodyPr/>
                    <a:lstStyle/>
                    <a:p>
                      <a:pPr algn="l" rtl="0" fontAlgn="ctr"/>
                      <a:r>
                        <a:rPr lang="en-US" sz="1300" b="1" i="0" u="none" strike="noStrike" dirty="0" smtClean="0">
                          <a:solidFill>
                            <a:srgbClr val="000000"/>
                          </a:solidFill>
                          <a:effectLst/>
                          <a:latin typeface="Arial"/>
                        </a:rPr>
                        <a:t>Rebuild Harvey – Rugby</a:t>
                      </a:r>
                      <a:r>
                        <a:rPr lang="en-US" sz="1300" b="1" i="0" u="none" strike="noStrike" baseline="0" dirty="0" smtClean="0">
                          <a:solidFill>
                            <a:srgbClr val="000000"/>
                          </a:solidFill>
                          <a:effectLst/>
                          <a:latin typeface="Arial"/>
                        </a:rPr>
                        <a:t> 115 kV Line</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smtClean="0">
                          <a:solidFill>
                            <a:schemeClr val="tx1"/>
                          </a:solidFill>
                          <a:latin typeface="+mn-lt"/>
                        </a:rPr>
                        <a:t>115 kV</a:t>
                      </a:r>
                      <a:endParaRPr lang="en-US" sz="1300" b="0" i="0" u="none" strike="noStrike" dirty="0" smtClean="0">
                        <a:solidFill>
                          <a:schemeClr val="tx1"/>
                        </a:solidFill>
                        <a:latin typeface="+mn-lt"/>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rgbClr val="000000"/>
                          </a:solidFill>
                          <a:effectLst/>
                          <a:latin typeface="Arial"/>
                        </a:rPr>
                        <a:t>12/31/2021 </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chemeClr val="tx1"/>
                          </a:solidFill>
                          <a:effectLst/>
                          <a:latin typeface="Arial"/>
                        </a:rPr>
                        <a:t>$                   268,000</a:t>
                      </a:r>
                      <a:endParaRPr lang="en-US" sz="1300" b="0" i="0" u="none" strike="noStrike" dirty="0">
                        <a:solidFill>
                          <a:schemeClr val="tx1"/>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l" fontAlgn="ctr"/>
                      <a:r>
                        <a:rPr lang="en-US" sz="1200" b="0" i="0" u="none" strike="noStrike" dirty="0" smtClean="0">
                          <a:solidFill>
                            <a:srgbClr val="000000"/>
                          </a:solidFill>
                          <a:effectLst/>
                          <a:latin typeface="Arial"/>
                        </a:rPr>
                        <a:t>Rebuild</a:t>
                      </a:r>
                      <a:r>
                        <a:rPr lang="en-US" sz="1200" b="0" i="0" u="none" strike="noStrike" baseline="0" dirty="0" smtClean="0">
                          <a:solidFill>
                            <a:srgbClr val="000000"/>
                          </a:solidFill>
                          <a:effectLst/>
                          <a:latin typeface="Arial"/>
                        </a:rPr>
                        <a:t> existing line by replacing structures due to age and condition using new framing with shield wire.</a:t>
                      </a:r>
                      <a:endParaRPr lang="en-US" sz="12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r>
              <a:tr h="822960">
                <a:tc>
                  <a:txBody>
                    <a:bodyPr/>
                    <a:lstStyle/>
                    <a:p>
                      <a:pPr algn="l" rtl="0" fontAlgn="ctr"/>
                      <a:r>
                        <a:rPr lang="en-US" sz="1300" b="1" i="0" u="none" strike="noStrike" dirty="0" smtClean="0">
                          <a:solidFill>
                            <a:srgbClr val="000000"/>
                          </a:solidFill>
                          <a:effectLst/>
                          <a:latin typeface="Arial"/>
                        </a:rPr>
                        <a:t>Upgrade</a:t>
                      </a:r>
                      <a:r>
                        <a:rPr lang="en-US" sz="1300" b="1" i="0" u="none" strike="noStrike" baseline="0" dirty="0" smtClean="0">
                          <a:solidFill>
                            <a:srgbClr val="000000"/>
                          </a:solidFill>
                          <a:effectLst/>
                          <a:latin typeface="Arial"/>
                        </a:rPr>
                        <a:t> Max – Ryder 41.6 kV Line</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smtClean="0">
                          <a:solidFill>
                            <a:schemeClr val="tx1"/>
                          </a:solidFill>
                          <a:latin typeface="+mn-lt"/>
                        </a:rPr>
                        <a:t>41.6 kV</a:t>
                      </a:r>
                      <a:endParaRPr lang="en-US" sz="1300" b="0" i="0" u="none" strike="noStrike" dirty="0" smtClean="0">
                        <a:solidFill>
                          <a:schemeClr val="tx1"/>
                        </a:solidFill>
                        <a:latin typeface="+mn-lt"/>
                      </a:endParaRPr>
                    </a:p>
                    <a:p>
                      <a:pPr algn="ctr" rtl="0" fontAlgn="ct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12/31/2018</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                   399,000 </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l" fontAlgn="ctr"/>
                      <a:r>
                        <a:rPr lang="en-US" sz="1200" b="0" i="0" u="none" strike="noStrike" dirty="0" smtClean="0">
                          <a:solidFill>
                            <a:srgbClr val="000000"/>
                          </a:solidFill>
                          <a:effectLst/>
                          <a:latin typeface="Arial"/>
                        </a:rPr>
                        <a:t>Reconductor and rebuild existing transmission line due to age and condition. </a:t>
                      </a:r>
                      <a:endParaRPr lang="en-US" sz="12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r>
              <a:tr h="822960">
                <a:tc>
                  <a:txBody>
                    <a:bodyPr/>
                    <a:lstStyle/>
                    <a:p>
                      <a:pPr algn="l" rtl="0" fontAlgn="ctr"/>
                      <a:r>
                        <a:rPr lang="en-US" sz="1300" b="1" i="0" u="none" strike="noStrike" dirty="0" smtClean="0">
                          <a:solidFill>
                            <a:srgbClr val="000000"/>
                          </a:solidFill>
                          <a:effectLst/>
                          <a:latin typeface="Arial"/>
                        </a:rPr>
                        <a:t>Substation Security (CIP Ver. 5)</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u="none" strike="noStrike" baseline="0" dirty="0" smtClean="0">
                          <a:solidFill>
                            <a:schemeClr val="tx1"/>
                          </a:solidFill>
                          <a:latin typeface="+mn-lt"/>
                        </a:rPr>
                        <a:t>≥ 115</a:t>
                      </a:r>
                      <a:r>
                        <a:rPr lang="en-US" sz="1300" b="0" i="0" u="none" strike="noStrike" baseline="0" dirty="0" smtClean="0">
                          <a:solidFill>
                            <a:srgbClr val="000000"/>
                          </a:solidFill>
                          <a:effectLst/>
                          <a:latin typeface="Arial"/>
                        </a:rPr>
                        <a:t>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rgbClr val="000000"/>
                          </a:solidFill>
                          <a:effectLst/>
                          <a:latin typeface="Arial"/>
                        </a:rPr>
                        <a:t>12/31/2017</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chemeClr val="tx1"/>
                          </a:solidFill>
                          <a:effectLst/>
                          <a:latin typeface="Arial"/>
                        </a:rPr>
                        <a:t>$                    255,000</a:t>
                      </a:r>
                      <a:endParaRPr lang="en-US" sz="1300" b="0" i="0" u="none" strike="noStrike" dirty="0">
                        <a:solidFill>
                          <a:schemeClr val="tx1"/>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l" rtl="0" fontAlgn="b"/>
                      <a:r>
                        <a:rPr lang="en-US" sz="1200" b="0" i="0" u="none" strike="noStrike" dirty="0" smtClean="0">
                          <a:solidFill>
                            <a:srgbClr val="000000"/>
                          </a:solidFill>
                          <a:effectLst/>
                          <a:latin typeface="Arial"/>
                        </a:rPr>
                        <a:t>Install necessary security equipment at applicable substations to comply with NERC standards.</a:t>
                      </a:r>
                      <a:endParaRPr lang="en-US" sz="12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r>
              <a:tr h="822960">
                <a:tc>
                  <a:txBody>
                    <a:bodyPr/>
                    <a:lstStyle/>
                    <a:p>
                      <a:pPr algn="l" rtl="0" fontAlgn="ctr"/>
                      <a:r>
                        <a:rPr lang="en-US" sz="1300" b="1" i="0" u="none" strike="noStrike" dirty="0" smtClean="0">
                          <a:solidFill>
                            <a:srgbClr val="000000"/>
                          </a:solidFill>
                          <a:effectLst/>
                          <a:latin typeface="Arial"/>
                        </a:rPr>
                        <a:t>Clearbrook Area 115 kV Line </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rtl="0" fontAlgn="ctr"/>
                      <a:r>
                        <a:rPr lang="en-US" sz="1300" b="0" i="0" u="none" strike="noStrike" dirty="0" smtClean="0">
                          <a:solidFill>
                            <a:srgbClr val="000000"/>
                          </a:solidFill>
                          <a:effectLst/>
                          <a:latin typeface="Arial"/>
                        </a:rPr>
                        <a:t>115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10/31/2018</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                2,500,000 </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l" fontAlgn="ctr"/>
                      <a:r>
                        <a:rPr lang="en-US" sz="1200" b="0" i="0" u="none" strike="noStrike" dirty="0" smtClean="0">
                          <a:solidFill>
                            <a:srgbClr val="000000"/>
                          </a:solidFill>
                          <a:effectLst/>
                          <a:latin typeface="Arial"/>
                        </a:rPr>
                        <a:t>Construct a new, approximately 16-18 mile 115 kV transmission</a:t>
                      </a:r>
                      <a:r>
                        <a:rPr lang="en-US" sz="1200" b="0" i="0" u="none" strike="noStrike" baseline="0" dirty="0" smtClean="0">
                          <a:solidFill>
                            <a:srgbClr val="000000"/>
                          </a:solidFill>
                          <a:effectLst/>
                          <a:latin typeface="Arial"/>
                        </a:rPr>
                        <a:t> line in the Clearbrook area of north central MN with new 230/115 kV substation near Bagley.</a:t>
                      </a:r>
                      <a:endParaRPr lang="en-US" sz="12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r>
            </a:tbl>
          </a:graphicData>
        </a:graphic>
      </p:graphicFrame>
    </p:spTree>
    <p:extLst>
      <p:ext uri="{BB962C8B-B14F-4D97-AF65-F5344CB8AC3E}">
        <p14:creationId xmlns:p14="http://schemas.microsoft.com/office/powerpoint/2010/main" val="2031219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475488" y="183155"/>
            <a:ext cx="11244166" cy="679904"/>
          </a:xfrm>
          <a:noFill/>
          <a:ln/>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0" dirty="0" smtClean="0">
                <a:solidFill>
                  <a:schemeClr val="bg1"/>
                </a:solidFill>
                <a:effectLst/>
                <a:latin typeface="+mn-lt"/>
                <a:ea typeface="ＭＳ Ｐゴシック" pitchFamily="-108" charset="-128"/>
              </a:rPr>
              <a:t>ATTACHMENT O CAPITAL PROJECTS: </a:t>
            </a:r>
            <a:br>
              <a:rPr lang="en-US" b="0" dirty="0" smtClean="0">
                <a:solidFill>
                  <a:schemeClr val="bg1"/>
                </a:solidFill>
                <a:effectLst/>
                <a:latin typeface="+mn-lt"/>
                <a:ea typeface="ＭＳ Ｐゴシック" pitchFamily="-108" charset="-128"/>
              </a:rPr>
            </a:br>
            <a:r>
              <a:rPr lang="en-US" b="0" dirty="0" smtClean="0">
                <a:solidFill>
                  <a:schemeClr val="bg1"/>
                </a:solidFill>
                <a:effectLst/>
                <a:latin typeface="+mn-lt"/>
                <a:ea typeface="ＭＳ Ｐゴシック" pitchFamily="-108" charset="-128"/>
              </a:rPr>
              <a:t>TRANSMISSION LINE PROJECTS &gt; $200K</a:t>
            </a:r>
          </a:p>
        </p:txBody>
      </p:sp>
      <p:sp>
        <p:nvSpPr>
          <p:cNvPr id="4" name="Slide Number Placeholder 3"/>
          <p:cNvSpPr>
            <a:spLocks noGrp="1"/>
          </p:cNvSpPr>
          <p:nvPr>
            <p:ph type="sldNum" sz="quarter" idx="10"/>
          </p:nvPr>
        </p:nvSpPr>
        <p:spPr/>
        <p:txBody>
          <a:bodyPr/>
          <a:lstStyle/>
          <a:p>
            <a:r>
              <a:rPr lang="en-US" dirty="0" smtClean="0"/>
              <a:t>16</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93757322"/>
              </p:ext>
            </p:extLst>
          </p:nvPr>
        </p:nvGraphicFramePr>
        <p:xfrm>
          <a:off x="592328" y="1676399"/>
          <a:ext cx="10835640" cy="4370832"/>
        </p:xfrm>
        <a:graphic>
          <a:graphicData uri="http://schemas.openxmlformats.org/drawingml/2006/table">
            <a:tbl>
              <a:tblPr firstRow="1" firstCol="1">
                <a:tableStyleId>{5C22544A-7EE6-4342-B048-85BDC9FD1C3A}</a:tableStyleId>
              </a:tblPr>
              <a:tblGrid>
                <a:gridCol w="2834640"/>
                <a:gridCol w="1344168"/>
                <a:gridCol w="1344168"/>
                <a:gridCol w="1655064"/>
                <a:gridCol w="3657600"/>
              </a:tblGrid>
              <a:tr h="1078992">
                <a:tc>
                  <a:txBody>
                    <a:bodyPr/>
                    <a:lstStyle/>
                    <a:p>
                      <a:pPr algn="ctr" fontAlgn="b"/>
                      <a:r>
                        <a:rPr lang="en-US" sz="1400" u="none" strike="noStrike" dirty="0" smtClean="0">
                          <a:latin typeface="+mn-lt"/>
                        </a:rPr>
                        <a:t>Project</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b="1" i="0" u="none" strike="noStrike" dirty="0" smtClean="0">
                          <a:solidFill>
                            <a:schemeClr val="bg1"/>
                          </a:solidFill>
                          <a:latin typeface="+mn-lt"/>
                        </a:rPr>
                        <a:t>Voltage</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u="none" strike="noStrike" dirty="0" smtClean="0">
                          <a:latin typeface="+mn-lt"/>
                        </a:rPr>
                        <a:t>In Service Date</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latin typeface="+mn-lt"/>
                        </a:rPr>
                        <a:t>2016 Forecasted</a:t>
                      </a:r>
                      <a:r>
                        <a:rPr lang="en-US" sz="1400" u="none" strike="noStrike" baseline="0" dirty="0" smtClean="0">
                          <a:latin typeface="+mn-lt"/>
                        </a:rPr>
                        <a:t> Spend </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baseline="0" dirty="0" smtClean="0">
                          <a:latin typeface="+mn-lt"/>
                        </a:rPr>
                        <a:t>(with AFUDC)</a:t>
                      </a:r>
                      <a:endParaRPr lang="en-US" sz="1400" b="1" i="0" u="none" strike="noStrike" dirty="0" smtClean="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b="1" i="0" u="none" strike="noStrike" dirty="0" smtClean="0">
                          <a:solidFill>
                            <a:schemeClr val="bg1"/>
                          </a:solidFill>
                          <a:latin typeface="+mn-lt"/>
                        </a:rPr>
                        <a:t>Description of Project</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822960">
                <a:tc>
                  <a:txBody>
                    <a:bodyPr/>
                    <a:lstStyle/>
                    <a:p>
                      <a:pPr algn="l" rtl="0" fontAlgn="ctr"/>
                      <a:r>
                        <a:rPr lang="en-US" sz="1300" b="1" i="0" u="none" strike="noStrike" dirty="0" smtClean="0">
                          <a:solidFill>
                            <a:srgbClr val="000000"/>
                          </a:solidFill>
                          <a:effectLst/>
                          <a:latin typeface="Arial"/>
                        </a:rPr>
                        <a:t>NERC Facility Ratings Alert</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u="none" strike="noStrike" baseline="0" dirty="0" smtClean="0">
                          <a:solidFill>
                            <a:schemeClr val="tx1"/>
                          </a:solidFill>
                          <a:latin typeface="+mn-lt"/>
                        </a:rPr>
                        <a:t>≥ 115</a:t>
                      </a:r>
                      <a:r>
                        <a:rPr lang="en-US" sz="1300" u="none" strike="noStrike" dirty="0" smtClean="0">
                          <a:solidFill>
                            <a:schemeClr val="tx1"/>
                          </a:solidFill>
                          <a:latin typeface="+mn-lt"/>
                        </a:rPr>
                        <a:t> kV</a:t>
                      </a:r>
                      <a:endParaRPr lang="en-US" sz="1300" b="0" i="0" u="none" strike="noStrike" dirty="0" smtClean="0">
                        <a:solidFill>
                          <a:schemeClr val="tx1"/>
                        </a:solidFill>
                        <a:latin typeface="+mn-lt"/>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rgbClr val="000000"/>
                          </a:solidFill>
                          <a:effectLst/>
                          <a:latin typeface="Arial"/>
                        </a:rPr>
                        <a:t>12/31/2016 </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chemeClr val="tx1"/>
                          </a:solidFill>
                          <a:effectLst/>
                          <a:latin typeface="Arial"/>
                        </a:rPr>
                        <a:t>$                 4,100,000</a:t>
                      </a:r>
                      <a:endParaRPr lang="en-US" sz="1300" b="0" i="0" u="none" strike="noStrike" dirty="0">
                        <a:solidFill>
                          <a:schemeClr val="tx1"/>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l" fontAlgn="ctr"/>
                      <a:r>
                        <a:rPr lang="en-US" sz="1300" b="0" i="0" u="none" strike="noStrike" dirty="0" smtClean="0">
                          <a:solidFill>
                            <a:srgbClr val="000000"/>
                          </a:solidFill>
                          <a:effectLst/>
                          <a:latin typeface="Arial"/>
                        </a:rPr>
                        <a:t>Line upgrades to</a:t>
                      </a:r>
                      <a:r>
                        <a:rPr lang="en-US" sz="1300" b="0" i="0" u="none" strike="noStrike" baseline="0" dirty="0" smtClean="0">
                          <a:solidFill>
                            <a:srgbClr val="000000"/>
                          </a:solidFill>
                          <a:effectLst/>
                          <a:latin typeface="Arial"/>
                        </a:rPr>
                        <a:t> numerous transmission facilities across the OTP service territory that violate NESC clearance requirements.</a:t>
                      </a:r>
                      <a:endParaRPr lang="en-US" sz="13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r>
              <a:tr h="822960">
                <a:tc>
                  <a:txBody>
                    <a:bodyPr/>
                    <a:lstStyle/>
                    <a:p>
                      <a:pPr algn="l" rtl="0" fontAlgn="ctr"/>
                      <a:r>
                        <a:rPr lang="en-US" sz="1300" b="1" i="0" u="none" strike="noStrike" dirty="0" smtClean="0">
                          <a:solidFill>
                            <a:srgbClr val="000000"/>
                          </a:solidFill>
                          <a:effectLst/>
                          <a:latin typeface="Arial"/>
                        </a:rPr>
                        <a:t>Rolette 230/69/41.6 kV    Substation </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smtClean="0">
                          <a:solidFill>
                            <a:schemeClr val="tx1"/>
                          </a:solidFill>
                          <a:latin typeface="+mn-lt"/>
                        </a:rPr>
                        <a:t>230 kV</a:t>
                      </a:r>
                      <a:endParaRPr lang="en-US" sz="1300" b="0" i="0" u="none" strike="noStrike" dirty="0" smtClean="0">
                        <a:solidFill>
                          <a:schemeClr val="tx1"/>
                        </a:solidFill>
                        <a:latin typeface="+mn-lt"/>
                      </a:endParaRPr>
                    </a:p>
                    <a:p>
                      <a:pPr algn="ctr" rtl="0" fontAlgn="ct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7/31/2017</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                    692,000 </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l" fontAlgn="ctr"/>
                      <a:r>
                        <a:rPr lang="en-US" sz="1300" b="0" i="0" u="none" strike="noStrike" dirty="0" smtClean="0">
                          <a:solidFill>
                            <a:srgbClr val="000000"/>
                          </a:solidFill>
                          <a:effectLst/>
                          <a:latin typeface="Arial"/>
                        </a:rPr>
                        <a:t>Install a new 230/69/41.6 kV substation near</a:t>
                      </a:r>
                      <a:r>
                        <a:rPr lang="en-US" sz="1300" b="0" i="0" u="none" strike="noStrike" baseline="0" dirty="0" smtClean="0">
                          <a:solidFill>
                            <a:srgbClr val="000000"/>
                          </a:solidFill>
                          <a:effectLst/>
                          <a:latin typeface="Arial"/>
                        </a:rPr>
                        <a:t> Rolette, ND.</a:t>
                      </a:r>
                      <a:endParaRPr lang="en-US" sz="13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r>
              <a:tr h="822960">
                <a:tc>
                  <a:txBody>
                    <a:bodyPr/>
                    <a:lstStyle/>
                    <a:p>
                      <a:pPr algn="l" rtl="0" fontAlgn="ctr"/>
                      <a:r>
                        <a:rPr lang="en-US" sz="1300" b="1" i="0" u="none" strike="noStrike" dirty="0" smtClean="0">
                          <a:solidFill>
                            <a:srgbClr val="000000"/>
                          </a:solidFill>
                          <a:effectLst/>
                          <a:latin typeface="Arial"/>
                        </a:rPr>
                        <a:t>Voltaire 115/41.6 kV Substation</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115</a:t>
                      </a:r>
                      <a:r>
                        <a:rPr lang="en-US" sz="1300" b="0" i="0" u="none" strike="noStrike" baseline="0" dirty="0" smtClean="0">
                          <a:solidFill>
                            <a:srgbClr val="000000"/>
                          </a:solidFill>
                          <a:effectLst/>
                          <a:latin typeface="Arial"/>
                        </a:rPr>
                        <a:t>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rgbClr val="000000"/>
                          </a:solidFill>
                          <a:effectLst/>
                          <a:latin typeface="Arial"/>
                        </a:rPr>
                        <a:t>12/31/2016</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ctr" rtl="0" fontAlgn="ctr"/>
                      <a:r>
                        <a:rPr lang="en-US" sz="1300" b="0" i="0" u="none" strike="noStrike" dirty="0" smtClean="0">
                          <a:solidFill>
                            <a:schemeClr val="tx1"/>
                          </a:solidFill>
                          <a:effectLst/>
                          <a:latin typeface="Arial"/>
                        </a:rPr>
                        <a:t>$                 3,600,000</a:t>
                      </a:r>
                      <a:endParaRPr lang="en-US" sz="1300" b="0" i="0" u="none" strike="noStrike" dirty="0">
                        <a:solidFill>
                          <a:schemeClr val="tx1"/>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c>
                  <a:txBody>
                    <a:bodyPr/>
                    <a:lstStyle/>
                    <a:p>
                      <a:pPr algn="l" rtl="0" fontAlgn="b"/>
                      <a:r>
                        <a:rPr lang="en-US" sz="1300" b="0" i="0" u="none" strike="noStrike" dirty="0" smtClean="0">
                          <a:solidFill>
                            <a:srgbClr val="000000"/>
                          </a:solidFill>
                          <a:effectLst/>
                          <a:latin typeface="Arial"/>
                        </a:rPr>
                        <a:t>Install a new 115/41.6 kV substation near </a:t>
                      </a:r>
                    </a:p>
                    <a:p>
                      <a:pPr algn="l" rtl="0" fontAlgn="b"/>
                      <a:r>
                        <a:rPr lang="en-US" sz="1300" b="0" i="0" u="none" strike="noStrike" dirty="0" smtClean="0">
                          <a:solidFill>
                            <a:srgbClr val="000000"/>
                          </a:solidFill>
                          <a:effectLst/>
                          <a:latin typeface="Arial"/>
                        </a:rPr>
                        <a:t>Minot,</a:t>
                      </a:r>
                      <a:r>
                        <a:rPr lang="en-US" sz="1300" b="0" i="0" u="none" strike="noStrike" baseline="0" dirty="0" smtClean="0">
                          <a:solidFill>
                            <a:srgbClr val="000000"/>
                          </a:solidFill>
                          <a:effectLst/>
                          <a:latin typeface="Arial"/>
                        </a:rPr>
                        <a:t> ND.</a:t>
                      </a:r>
                      <a:endParaRPr lang="en-US" sz="13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2E6"/>
                    </a:solidFill>
                  </a:tcPr>
                </a:tc>
              </a:tr>
              <a:tr h="822960">
                <a:tc>
                  <a:txBody>
                    <a:bodyPr/>
                    <a:lstStyle/>
                    <a:p>
                      <a:pPr algn="l" rtl="0" fontAlgn="ctr"/>
                      <a:r>
                        <a:rPr lang="en-US" sz="1300" b="1" i="0" u="none" strike="noStrike" dirty="0" smtClean="0">
                          <a:solidFill>
                            <a:srgbClr val="000000"/>
                          </a:solidFill>
                          <a:effectLst/>
                          <a:latin typeface="Arial"/>
                        </a:rPr>
                        <a:t>Rugby 41.6 kV Switching</a:t>
                      </a:r>
                      <a:r>
                        <a:rPr lang="en-US" sz="1300" b="1" i="0" u="none" strike="noStrike" baseline="0" dirty="0" smtClean="0">
                          <a:solidFill>
                            <a:srgbClr val="000000"/>
                          </a:solidFill>
                          <a:effectLst/>
                          <a:latin typeface="Arial"/>
                        </a:rPr>
                        <a:t> Station</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rtl="0" fontAlgn="ctr"/>
                      <a:r>
                        <a:rPr lang="en-US" sz="1300" b="0" i="0" u="none" strike="noStrike" dirty="0" smtClean="0">
                          <a:solidFill>
                            <a:srgbClr val="000000"/>
                          </a:solidFill>
                          <a:effectLst/>
                          <a:latin typeface="Arial"/>
                        </a:rPr>
                        <a:t>41.6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6/30/2017</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ctr" rtl="0" fontAlgn="ctr"/>
                      <a:r>
                        <a:rPr lang="en-US" sz="1300" b="0" i="0" u="none" strike="noStrike" dirty="0" smtClean="0">
                          <a:solidFill>
                            <a:srgbClr val="000000"/>
                          </a:solidFill>
                          <a:effectLst/>
                          <a:latin typeface="Arial"/>
                        </a:rPr>
                        <a:t>$                 2,200,000</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c>
                  <a:txBody>
                    <a:bodyPr/>
                    <a:lstStyle/>
                    <a:p>
                      <a:pPr algn="l" fontAlgn="ctr"/>
                      <a:r>
                        <a:rPr lang="en-US" sz="1300" b="0" i="0" u="none" strike="noStrike" dirty="0" smtClean="0">
                          <a:solidFill>
                            <a:srgbClr val="000000"/>
                          </a:solidFill>
                          <a:effectLst/>
                          <a:latin typeface="Arial"/>
                        </a:rPr>
                        <a:t>Install</a:t>
                      </a:r>
                      <a:r>
                        <a:rPr lang="en-US" sz="1300" b="0" i="0" u="none" strike="noStrike" baseline="0" dirty="0" smtClean="0">
                          <a:solidFill>
                            <a:srgbClr val="000000"/>
                          </a:solidFill>
                          <a:effectLst/>
                          <a:latin typeface="Arial"/>
                        </a:rPr>
                        <a:t> a new 41.6 kV switching station near Rugby, ND.  </a:t>
                      </a:r>
                      <a:endParaRPr lang="en-US" sz="13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F3"/>
                    </a:solidFill>
                  </a:tcPr>
                </a:tc>
              </a:tr>
            </a:tbl>
          </a:graphicData>
        </a:graphic>
      </p:graphicFrame>
    </p:spTree>
    <p:extLst>
      <p:ext uri="{BB962C8B-B14F-4D97-AF65-F5344CB8AC3E}">
        <p14:creationId xmlns:p14="http://schemas.microsoft.com/office/powerpoint/2010/main" val="3002221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475488" y="183155"/>
            <a:ext cx="11244166" cy="679904"/>
          </a:xfrm>
          <a:noFill/>
          <a:ln/>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0" dirty="0" smtClean="0">
                <a:solidFill>
                  <a:schemeClr val="bg1"/>
                </a:solidFill>
                <a:effectLst/>
                <a:latin typeface="+mn-lt"/>
                <a:ea typeface="ＭＳ Ｐゴシック" pitchFamily="-108" charset="-128"/>
              </a:rPr>
              <a:t>ATTACHMENTS GG AND MM CAPITAL PROJECTS: </a:t>
            </a:r>
            <a:br>
              <a:rPr lang="en-US" sz="3600" b="0" dirty="0" smtClean="0">
                <a:solidFill>
                  <a:schemeClr val="bg1"/>
                </a:solidFill>
                <a:effectLst/>
                <a:latin typeface="+mn-lt"/>
                <a:ea typeface="ＭＳ Ｐゴシック" pitchFamily="-108" charset="-128"/>
              </a:rPr>
            </a:br>
            <a:r>
              <a:rPr lang="en-US" sz="3600" b="0" dirty="0" smtClean="0">
                <a:solidFill>
                  <a:schemeClr val="bg1"/>
                </a:solidFill>
                <a:effectLst/>
                <a:latin typeface="+mn-lt"/>
                <a:ea typeface="ＭＳ Ｐゴシック" pitchFamily="-108" charset="-128"/>
              </a:rPr>
              <a:t>TRANSMISSION LINE PROJECTS &gt; $200K</a:t>
            </a:r>
          </a:p>
        </p:txBody>
      </p:sp>
      <p:sp>
        <p:nvSpPr>
          <p:cNvPr id="4" name="Slide Number Placeholder 3"/>
          <p:cNvSpPr>
            <a:spLocks noGrp="1"/>
          </p:cNvSpPr>
          <p:nvPr>
            <p:ph type="sldNum" sz="quarter" idx="10"/>
          </p:nvPr>
        </p:nvSpPr>
        <p:spPr/>
        <p:txBody>
          <a:bodyPr/>
          <a:lstStyle/>
          <a:p>
            <a:r>
              <a:rPr lang="en-US" dirty="0" smtClean="0"/>
              <a:t>17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15029741"/>
              </p:ext>
            </p:extLst>
          </p:nvPr>
        </p:nvGraphicFramePr>
        <p:xfrm>
          <a:off x="575564" y="1185164"/>
          <a:ext cx="11017071" cy="5330517"/>
        </p:xfrm>
        <a:graphic>
          <a:graphicData uri="http://schemas.openxmlformats.org/drawingml/2006/table">
            <a:tbl>
              <a:tblPr firstRow="1" firstCol="1">
                <a:tableStyleId>{5C22544A-7EE6-4342-B048-85BDC9FD1C3A}</a:tableStyleId>
              </a:tblPr>
              <a:tblGrid>
                <a:gridCol w="3017520"/>
                <a:gridCol w="1342719"/>
                <a:gridCol w="1344168"/>
                <a:gridCol w="1655064"/>
                <a:gridCol w="3657600"/>
              </a:tblGrid>
              <a:tr h="1078992">
                <a:tc>
                  <a:txBody>
                    <a:bodyPr/>
                    <a:lstStyle/>
                    <a:p>
                      <a:pPr algn="ctr" fontAlgn="b"/>
                      <a:r>
                        <a:rPr lang="en-US" sz="1400" u="none" strike="noStrike" dirty="0" smtClean="0">
                          <a:latin typeface="+mn-lt"/>
                        </a:rPr>
                        <a:t>Project</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5DB9"/>
                    </a:solidFill>
                  </a:tcPr>
                </a:tc>
                <a:tc>
                  <a:txBody>
                    <a:bodyPr/>
                    <a:lstStyle/>
                    <a:p>
                      <a:pPr algn="ctr" fontAlgn="b"/>
                      <a:r>
                        <a:rPr lang="en-US" sz="1400" u="none" strike="noStrike" dirty="0" smtClean="0">
                          <a:latin typeface="+mn-lt"/>
                        </a:rPr>
                        <a:t> Voltage</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5DB9"/>
                    </a:solidFill>
                  </a:tcPr>
                </a:tc>
                <a:tc>
                  <a:txBody>
                    <a:bodyPr/>
                    <a:lstStyle/>
                    <a:p>
                      <a:pPr algn="ctr" fontAlgn="b"/>
                      <a:r>
                        <a:rPr lang="en-US" sz="1400" b="1" i="0" u="none" strike="noStrike" dirty="0" smtClean="0">
                          <a:solidFill>
                            <a:schemeClr val="bg1"/>
                          </a:solidFill>
                          <a:latin typeface="+mn-lt"/>
                        </a:rPr>
                        <a:t>In Service Date</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5DB9"/>
                    </a:solidFill>
                  </a:tcPr>
                </a:tc>
                <a:tc>
                  <a:txBody>
                    <a:bodyPr/>
                    <a:lstStyle/>
                    <a:p>
                      <a:pPr algn="ctr" fontAlgn="b"/>
                      <a:r>
                        <a:rPr lang="en-US" sz="1400" u="none" strike="noStrike" dirty="0" smtClean="0">
                          <a:latin typeface="+mn-lt"/>
                        </a:rPr>
                        <a:t>2016 Forecasted Spend</a:t>
                      </a:r>
                    </a:p>
                    <a:p>
                      <a:pPr algn="ctr" fontAlgn="b"/>
                      <a:r>
                        <a:rPr lang="en-US" sz="1400" b="1" i="0" u="none" strike="noStrike" dirty="0" smtClean="0">
                          <a:solidFill>
                            <a:schemeClr val="bg1"/>
                          </a:solidFill>
                          <a:latin typeface="+mn-lt"/>
                        </a:rPr>
                        <a:t>(with</a:t>
                      </a:r>
                      <a:r>
                        <a:rPr lang="en-US" sz="1400" b="1" i="0" u="none" strike="noStrike" baseline="0" dirty="0" smtClean="0">
                          <a:solidFill>
                            <a:schemeClr val="bg1"/>
                          </a:solidFill>
                          <a:latin typeface="+mn-lt"/>
                        </a:rPr>
                        <a:t> AFUDC)</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5DB9"/>
                    </a:solidFill>
                  </a:tcPr>
                </a:tc>
                <a:tc>
                  <a:txBody>
                    <a:bodyPr/>
                    <a:lstStyle/>
                    <a:p>
                      <a:pPr algn="ctr" fontAlgn="b"/>
                      <a:r>
                        <a:rPr lang="en-US" sz="1400" u="none" strike="noStrike" dirty="0" smtClean="0">
                          <a:latin typeface="+mn-lt"/>
                        </a:rPr>
                        <a:t>Description of Project</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5DB9"/>
                    </a:solidFill>
                  </a:tcPr>
                </a:tc>
              </a:tr>
              <a:tr h="379225">
                <a:tc gridSpan="5">
                  <a:txBody>
                    <a:bodyPr/>
                    <a:lstStyle/>
                    <a:p>
                      <a:pPr algn="ctr" fontAlgn="b"/>
                      <a:r>
                        <a:rPr lang="en-US" sz="1400" b="1" u="none" strike="noStrike" dirty="0" smtClean="0"/>
                        <a:t>Attachment GG</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2960">
                <a:tc>
                  <a:txBody>
                    <a:bodyPr/>
                    <a:lstStyle/>
                    <a:p>
                      <a:pPr algn="l" rtl="0" fontAlgn="ctr"/>
                      <a:r>
                        <a:rPr lang="en-US" sz="1300" b="1" i="0" u="none" strike="noStrike" dirty="0" smtClean="0">
                          <a:solidFill>
                            <a:srgbClr val="000000"/>
                          </a:solidFill>
                          <a:effectLst/>
                          <a:latin typeface="Arial"/>
                        </a:rPr>
                        <a:t>J262/J263 Courtenay Wind Farm Interconnection Project  </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345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10/31/2016</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                 4,700,000</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rtl="0" fontAlgn="b"/>
                      <a:r>
                        <a:rPr lang="en-US" sz="1200" b="0" i="0" u="none" strike="noStrike" dirty="0" smtClean="0">
                          <a:solidFill>
                            <a:srgbClr val="000000"/>
                          </a:solidFill>
                          <a:effectLst/>
                          <a:latin typeface="Arial"/>
                        </a:rPr>
                        <a:t>Expand Jamestown 345/115 kV</a:t>
                      </a:r>
                      <a:r>
                        <a:rPr lang="en-US" sz="1200" b="0" i="0" u="none" strike="noStrike" baseline="0" dirty="0" smtClean="0">
                          <a:solidFill>
                            <a:srgbClr val="000000"/>
                          </a:solidFill>
                          <a:effectLst/>
                          <a:latin typeface="Arial"/>
                        </a:rPr>
                        <a:t> Substation and replace two existing 345/115/41.6 kV transformers to accommodate Generator Interconnection Project J262/J263.</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731520">
                <a:tc>
                  <a:txBody>
                    <a:bodyPr/>
                    <a:lstStyle/>
                    <a:p>
                      <a:pPr algn="l" rtl="0" fontAlgn="ctr"/>
                      <a:r>
                        <a:rPr lang="en-US" sz="1300" b="1" i="0" u="none" strike="noStrike" dirty="0" smtClean="0">
                          <a:solidFill>
                            <a:srgbClr val="000000"/>
                          </a:solidFill>
                          <a:effectLst/>
                          <a:latin typeface="Arial"/>
                        </a:rPr>
                        <a:t>Buffalo 345/115 kV Transformer</a:t>
                      </a:r>
                      <a:r>
                        <a:rPr lang="en-US" sz="1300" b="1" i="0" u="none" strike="noStrike" baseline="0" dirty="0" smtClean="0">
                          <a:solidFill>
                            <a:srgbClr val="000000"/>
                          </a:solidFill>
                          <a:effectLst/>
                          <a:latin typeface="Arial"/>
                        </a:rPr>
                        <a:t> (Buffalo – Casselton Line) </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rtl="0" fontAlgn="ctr"/>
                      <a:r>
                        <a:rPr lang="en-US" sz="1300" b="0" i="0" u="none" strike="noStrike" dirty="0" smtClean="0">
                          <a:solidFill>
                            <a:srgbClr val="000000"/>
                          </a:solidFill>
                          <a:effectLst/>
                          <a:latin typeface="Arial"/>
                        </a:rPr>
                        <a:t>345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rtl="0" fontAlgn="ctr"/>
                      <a:r>
                        <a:rPr lang="en-US" sz="1300" b="0" i="0" u="none" strike="noStrike" dirty="0" smtClean="0">
                          <a:solidFill>
                            <a:srgbClr val="000000"/>
                          </a:solidFill>
                          <a:effectLst/>
                          <a:latin typeface="Arial"/>
                        </a:rPr>
                        <a:t>4/30/2017</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rtl="0" fontAlgn="ctr"/>
                      <a:r>
                        <a:rPr lang="en-US" sz="1300" b="0" i="0" u="none" strike="noStrike" dirty="0" smtClean="0">
                          <a:solidFill>
                            <a:srgbClr val="000000"/>
                          </a:solidFill>
                          <a:effectLst/>
                          <a:latin typeface="Arial"/>
                        </a:rPr>
                        <a:t>$                 3,500,000</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ctr"/>
                      <a:r>
                        <a:rPr lang="en-US" sz="1200" b="0" i="0" u="none" strike="noStrike" dirty="0" smtClean="0">
                          <a:solidFill>
                            <a:srgbClr val="000000"/>
                          </a:solidFill>
                          <a:effectLst/>
                          <a:latin typeface="Arial"/>
                        </a:rPr>
                        <a:t>Underlying System improvements for 115</a:t>
                      </a:r>
                      <a:r>
                        <a:rPr lang="en-US" sz="1200" b="0" i="0" u="none" strike="noStrike" baseline="0" dirty="0" smtClean="0">
                          <a:solidFill>
                            <a:srgbClr val="000000"/>
                          </a:solidFill>
                          <a:effectLst/>
                          <a:latin typeface="Arial"/>
                        </a:rPr>
                        <a:t> kV line from Casselton – Buffalo.  Add more transformer capacity at Buffalo, ND. </a:t>
                      </a:r>
                      <a:endParaRPr lang="en-US" sz="12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731520">
                <a:tc>
                  <a:txBody>
                    <a:bodyPr/>
                    <a:lstStyle/>
                    <a:p>
                      <a:pPr algn="l" rtl="0" fontAlgn="ctr"/>
                      <a:r>
                        <a:rPr lang="en-US" sz="1300" b="1" i="0" u="none" strike="noStrike" dirty="0" smtClean="0">
                          <a:solidFill>
                            <a:srgbClr val="000000"/>
                          </a:solidFill>
                          <a:effectLst/>
                          <a:latin typeface="Arial"/>
                        </a:rPr>
                        <a:t>J290 Border Winds Generator Interconnection Project </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230</a:t>
                      </a:r>
                      <a:r>
                        <a:rPr lang="en-US" sz="1300" b="0" i="0" u="none" strike="noStrike" baseline="0" dirty="0" smtClean="0">
                          <a:solidFill>
                            <a:srgbClr val="000000"/>
                          </a:solidFill>
                          <a:effectLst/>
                          <a:latin typeface="Arial"/>
                        </a:rPr>
                        <a:t>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12/31/2015</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                    204,000 </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ctr"/>
                      <a:r>
                        <a:rPr lang="en-US" sz="1200" b="0" i="0" u="none" strike="noStrike" dirty="0" smtClean="0">
                          <a:solidFill>
                            <a:srgbClr val="000000"/>
                          </a:solidFill>
                          <a:effectLst/>
                          <a:latin typeface="Arial"/>
                        </a:rPr>
                        <a:t>Expand Rugby</a:t>
                      </a:r>
                      <a:r>
                        <a:rPr lang="en-US" sz="1200" b="0" i="0" u="none" strike="noStrike" baseline="0" dirty="0" smtClean="0">
                          <a:solidFill>
                            <a:srgbClr val="000000"/>
                          </a:solidFill>
                          <a:effectLst/>
                          <a:latin typeface="Arial"/>
                        </a:rPr>
                        <a:t> 230/115 kV Substation and add a second 230/115 kV transformer to accommodate Generator Interconnection Project J290.  </a:t>
                      </a:r>
                      <a:endParaRPr lang="en-US" sz="12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379225">
                <a:tc gridSpan="5">
                  <a:txBody>
                    <a:bodyPr/>
                    <a:lstStyle/>
                    <a:p>
                      <a:pPr algn="ctr" fontAlgn="b"/>
                      <a:r>
                        <a:rPr lang="en-US" sz="1400" b="1" i="0" u="none" strike="noStrike" dirty="0" smtClean="0">
                          <a:solidFill>
                            <a:schemeClr val="bg1"/>
                          </a:solidFill>
                          <a:latin typeface="+mn-lt"/>
                        </a:rPr>
                        <a:t>Attachment MM</a:t>
                      </a:r>
                      <a:endParaRPr lang="en-US" sz="1400" b="1" i="0" u="none" strike="noStrike" dirty="0">
                        <a:solidFill>
                          <a:schemeClr val="bg1"/>
                        </a:solidFill>
                        <a:latin typeface="+mn-lt"/>
                      </a:endParaRPr>
                    </a:p>
                  </a:txBody>
                  <a:tcPr marL="121920" marR="1219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0959">
                <a:tc>
                  <a:txBody>
                    <a:bodyPr/>
                    <a:lstStyle/>
                    <a:p>
                      <a:pPr algn="l" rtl="0" fontAlgn="ctr"/>
                      <a:r>
                        <a:rPr lang="en-US" sz="1300" b="1" i="0" u="none" strike="noStrike" dirty="0" smtClean="0">
                          <a:solidFill>
                            <a:srgbClr val="000000"/>
                          </a:solidFill>
                          <a:effectLst/>
                          <a:latin typeface="Arial"/>
                        </a:rPr>
                        <a:t>Big</a:t>
                      </a:r>
                      <a:r>
                        <a:rPr lang="en-US" sz="1300" b="1" i="0" u="none" strike="noStrike" baseline="0" dirty="0" smtClean="0">
                          <a:solidFill>
                            <a:srgbClr val="000000"/>
                          </a:solidFill>
                          <a:effectLst/>
                          <a:latin typeface="Arial"/>
                        </a:rPr>
                        <a:t> Stone South – Brookings </a:t>
                      </a:r>
                      <a:r>
                        <a:rPr lang="en-US" sz="1300" b="1" i="0" u="none" strike="noStrike" dirty="0" smtClean="0">
                          <a:solidFill>
                            <a:srgbClr val="000000"/>
                          </a:solidFill>
                          <a:effectLst/>
                          <a:latin typeface="Arial"/>
                        </a:rPr>
                        <a:t>Line</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345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9/30/2017</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rtl="0" fontAlgn="ctr"/>
                      <a:r>
                        <a:rPr lang="en-US" sz="1300" b="0" i="0" u="none" strike="noStrike" dirty="0" smtClean="0">
                          <a:solidFill>
                            <a:srgbClr val="000000"/>
                          </a:solidFill>
                          <a:effectLst/>
                          <a:latin typeface="Arial"/>
                        </a:rPr>
                        <a:t>$               53,400,000</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n-lt"/>
                        </a:rPr>
                        <a:t>Build new 345 kV line from Big Stone South – Brookings with Big Stone South Substation in SD. </a:t>
                      </a:r>
                      <a:endParaRPr lang="en-US" sz="1200" b="0"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626116">
                <a:tc>
                  <a:txBody>
                    <a:bodyPr/>
                    <a:lstStyle/>
                    <a:p>
                      <a:pPr algn="l" rtl="0" fontAlgn="ctr"/>
                      <a:r>
                        <a:rPr lang="en-US" sz="1300" b="1" i="0" u="none" strike="noStrike" dirty="0">
                          <a:solidFill>
                            <a:srgbClr val="000000"/>
                          </a:solidFill>
                          <a:effectLst/>
                          <a:latin typeface="Arial"/>
                        </a:rPr>
                        <a:t>Big Stone South – </a:t>
                      </a:r>
                      <a:r>
                        <a:rPr lang="en-US" sz="1300" b="1" i="0" u="none" strike="noStrike" dirty="0" smtClean="0">
                          <a:solidFill>
                            <a:srgbClr val="000000"/>
                          </a:solidFill>
                          <a:effectLst/>
                          <a:latin typeface="Arial"/>
                        </a:rPr>
                        <a:t>Ellendale Line</a:t>
                      </a:r>
                      <a:endParaRPr lang="en-US" sz="1300" b="1" i="0" u="none" strike="noStrike" dirty="0">
                        <a:solidFill>
                          <a:srgbClr val="000000"/>
                        </a:solidFill>
                        <a:effectLst/>
                        <a:latin typeface="Arial"/>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rtl="0" fontAlgn="ctr"/>
                      <a:r>
                        <a:rPr lang="en-US" sz="1300" b="0" i="0" u="none" strike="noStrike" dirty="0" smtClean="0">
                          <a:solidFill>
                            <a:srgbClr val="000000"/>
                          </a:solidFill>
                          <a:effectLst/>
                          <a:latin typeface="Arial"/>
                        </a:rPr>
                        <a:t>345 kV</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rtl="0" fontAlgn="ctr"/>
                      <a:r>
                        <a:rPr lang="en-US" sz="1300" b="0" i="0" u="none" strike="noStrike" dirty="0" smtClean="0">
                          <a:solidFill>
                            <a:srgbClr val="000000"/>
                          </a:solidFill>
                          <a:effectLst/>
                          <a:latin typeface="Arial"/>
                        </a:rPr>
                        <a:t>9/30/2019</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rtl="0" fontAlgn="ctr"/>
                      <a:r>
                        <a:rPr lang="en-US" sz="1300" b="0" i="0" u="none" strike="noStrike" dirty="0" smtClean="0">
                          <a:solidFill>
                            <a:srgbClr val="000000"/>
                          </a:solidFill>
                          <a:effectLst/>
                          <a:latin typeface="Arial"/>
                        </a:rPr>
                        <a:t>$               37,400,000</a:t>
                      </a:r>
                      <a:endParaRPr lang="en-US" sz="1300" b="0" i="0" u="none" strike="noStrike" dirty="0">
                        <a:solidFill>
                          <a:srgbClr val="000000"/>
                        </a:solidFill>
                        <a:effectLst/>
                        <a:latin typeface="Arial"/>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n-lt"/>
                        </a:rPr>
                        <a:t>Build new 345 kV line from Big Stone South – Ellendale</a:t>
                      </a:r>
                      <a:r>
                        <a:rPr lang="en-US" sz="1200" b="0" i="0" u="none" strike="noStrike" baseline="0" dirty="0" smtClean="0">
                          <a:solidFill>
                            <a:srgbClr val="000000"/>
                          </a:solidFill>
                          <a:effectLst/>
                          <a:latin typeface="+mn-lt"/>
                        </a:rPr>
                        <a:t> in SD and ND.</a:t>
                      </a:r>
                      <a:endParaRPr lang="en-US" sz="1200" b="0" i="0" u="none" strike="noStrike" dirty="0" smtClean="0">
                        <a:solidFill>
                          <a:srgbClr val="000000"/>
                        </a:solidFill>
                        <a:effectLst/>
                        <a:latin typeface="+mn-lt"/>
                      </a:endParaRPr>
                    </a:p>
                  </a:txBody>
                  <a:tcPr marL="857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bl>
          </a:graphicData>
        </a:graphic>
      </p:graphicFrame>
    </p:spTree>
    <p:extLst>
      <p:ext uri="{BB962C8B-B14F-4D97-AF65-F5344CB8AC3E}">
        <p14:creationId xmlns:p14="http://schemas.microsoft.com/office/powerpoint/2010/main" val="29863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1" y="1676400"/>
          <a:ext cx="11203516"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5" name="Rectangle 3"/>
          <p:cNvSpPr>
            <a:spLocks noGrp="1" noChangeArrowheads="1"/>
          </p:cNvSpPr>
          <p:nvPr>
            <p:ph type="title"/>
          </p:nvPr>
        </p:nvSpPr>
        <p:spPr>
          <a:noFill/>
          <a:ln/>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dirty="0" smtClean="0">
                <a:ea typeface="ＭＳ Ｐゴシック" pitchFamily="-108" charset="-128"/>
              </a:rPr>
              <a:t>Budget Risks</a:t>
            </a:r>
          </a:p>
        </p:txBody>
      </p:sp>
      <p:sp>
        <p:nvSpPr>
          <p:cNvPr id="5" name="Slide Number Placeholder 4"/>
          <p:cNvSpPr>
            <a:spLocks noGrp="1"/>
          </p:cNvSpPr>
          <p:nvPr>
            <p:ph type="sldNum" sz="quarter" idx="10"/>
          </p:nvPr>
        </p:nvSpPr>
        <p:spPr/>
        <p:txBody>
          <a:bodyPr/>
          <a:lstStyle/>
          <a:p>
            <a:r>
              <a:rPr lang="en-US" dirty="0" smtClean="0"/>
              <a:t>18</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Pending updates to formula template</a:t>
            </a:r>
            <a:endParaRPr lang="en-US" dirty="0"/>
          </a:p>
        </p:txBody>
      </p:sp>
      <p:sp>
        <p:nvSpPr>
          <p:cNvPr id="4" name="Slide Number Placeholder 3"/>
          <p:cNvSpPr>
            <a:spLocks noGrp="1"/>
          </p:cNvSpPr>
          <p:nvPr>
            <p:ph type="sldNum" sz="quarter" idx="10"/>
          </p:nvPr>
        </p:nvSpPr>
        <p:spPr/>
        <p:txBody>
          <a:bodyPr/>
          <a:lstStyle/>
          <a:p>
            <a:fld id="{BBAEF80F-3190-4F3F-BE2A-C933A660762A}" type="slidenum">
              <a:rPr lang="en-US" smtClean="0"/>
              <a:t>19</a:t>
            </a:fld>
            <a:endParaRPr lang="en-US"/>
          </a:p>
        </p:txBody>
      </p:sp>
      <p:sp>
        <p:nvSpPr>
          <p:cNvPr id="3" name="Content Placeholder 2"/>
          <p:cNvSpPr>
            <a:spLocks noGrp="1"/>
          </p:cNvSpPr>
          <p:nvPr>
            <p:ph type="body" sz="quarter" idx="11"/>
          </p:nvPr>
        </p:nvSpPr>
        <p:spPr/>
        <p:txBody>
          <a:bodyPr>
            <a:normAutofit fontScale="85000" lnSpcReduction="10000"/>
          </a:bodyPr>
          <a:lstStyle/>
          <a:p>
            <a:r>
              <a:rPr lang="en-US" dirty="0" smtClean="0"/>
              <a:t>Otter Tail anticipates making a change to its Attachment O rate template concerning the treatment of accumulated deferred income taxes (“ADIT”) based on recent IRA Private Letter Rulings.</a:t>
            </a:r>
          </a:p>
          <a:p>
            <a:r>
              <a:rPr lang="en-US" dirty="0" smtClean="0"/>
              <a:t>The </a:t>
            </a:r>
            <a:r>
              <a:rPr lang="en-US" dirty="0"/>
              <a:t>revisions modify the method used to calculate average ADIT </a:t>
            </a:r>
            <a:r>
              <a:rPr lang="en-US" dirty="0" smtClean="0"/>
              <a:t>balances.</a:t>
            </a:r>
            <a:endParaRPr lang="en-US" dirty="0" smtClean="0"/>
          </a:p>
          <a:p>
            <a:r>
              <a:rPr lang="en-US" dirty="0" smtClean="0"/>
              <a:t>Otter Tail is working with other MISO Transmission Owners to file an updated formula template  with FERC and will request this update become effective January 1, 2016.</a:t>
            </a:r>
          </a:p>
          <a:p>
            <a:r>
              <a:rPr lang="en-US" dirty="0" smtClean="0"/>
              <a:t>Otter Tail is still working through the calculations and does not have a final impact at this time.</a:t>
            </a:r>
          </a:p>
          <a:p>
            <a:r>
              <a:rPr lang="en-US" dirty="0" smtClean="0"/>
              <a:t>Otter Tail will post the updated 2016 revenue requirements for Attachment O, GG and MM on OASIS once the calculation is completed and the template change request filing has been filed with FERC.</a:t>
            </a:r>
          </a:p>
          <a:p>
            <a:r>
              <a:rPr lang="en-US" dirty="0" smtClean="0"/>
              <a:t>The information in this presentation is based on the currently effective rate template.</a:t>
            </a:r>
          </a:p>
          <a:p>
            <a:endParaRPr lang="en-US" dirty="0" smtClean="0"/>
          </a:p>
          <a:p>
            <a:endParaRPr lang="en-US" dirty="0"/>
          </a:p>
        </p:txBody>
      </p:sp>
    </p:spTree>
    <p:extLst>
      <p:ext uri="{BB962C8B-B14F-4D97-AF65-F5344CB8AC3E}">
        <p14:creationId xmlns:p14="http://schemas.microsoft.com/office/powerpoint/2010/main" val="325254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noFill/>
          <a:ln/>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dirty="0" smtClean="0"/>
              <a:t>Agenda</a:t>
            </a:r>
            <a:endParaRPr lang="en-US" sz="4500" dirty="0" smtClean="0">
              <a:latin typeface="Franklin Gothic Book" pitchFamily="34" charset="0"/>
              <a:ea typeface="ＭＳ Ｐゴシック" pitchFamily="-108" charset="-128"/>
            </a:endParaRPr>
          </a:p>
        </p:txBody>
      </p:sp>
      <p:sp>
        <p:nvSpPr>
          <p:cNvPr id="2" name="Slide Number Placeholder 1"/>
          <p:cNvSpPr>
            <a:spLocks noGrp="1"/>
          </p:cNvSpPr>
          <p:nvPr>
            <p:ph type="sldNum" sz="quarter" idx="10"/>
          </p:nvPr>
        </p:nvSpPr>
        <p:spPr/>
        <p:txBody>
          <a:bodyPr/>
          <a:lstStyle/>
          <a:p>
            <a:fld id="{5BBC370A-8FCE-4E0A-B91F-B6805B5F6B9B}" type="slidenum">
              <a:rPr lang="en-US" smtClean="0"/>
              <a:pPr/>
              <a:t>2</a:t>
            </a:fld>
            <a:endParaRPr lang="en-US" dirty="0"/>
          </a:p>
        </p:txBody>
      </p:sp>
      <p:sp>
        <p:nvSpPr>
          <p:cNvPr id="28674" name="Rectangle 2"/>
          <p:cNvSpPr>
            <a:spLocks noGrp="1" noChangeArrowheads="1"/>
          </p:cNvSpPr>
          <p:nvPr>
            <p:ph type="body" sz="quarter" idx="11"/>
          </p:nvPr>
        </p:nvSpPr>
        <p:spPr>
          <a:xfrm>
            <a:off x="475488" y="1600200"/>
            <a:ext cx="11247120" cy="4118050"/>
          </a:xfrm>
          <a:noFill/>
        </p:spPr>
        <p:txBody>
          <a:bodyPr>
            <a:spAutoFit/>
          </a:bodyPr>
          <a:lstStyle/>
          <a:p>
            <a:pPr marL="457200" lvl="1" indent="-457200">
              <a:spcBef>
                <a:spcPts val="1200"/>
              </a:spcBef>
              <a:buClr>
                <a:schemeClr val="accent2"/>
              </a:buClr>
            </a:pPr>
            <a:r>
              <a:rPr lang="en-US" sz="3200" dirty="0" smtClean="0">
                <a:solidFill>
                  <a:srgbClr val="000000"/>
                </a:solidFill>
                <a:ea typeface="ＭＳ Ｐゴシック" pitchFamily="-108" charset="-128"/>
              </a:rPr>
              <a:t>Meeting Purpose</a:t>
            </a:r>
          </a:p>
          <a:p>
            <a:pPr marL="457200" lvl="1" indent="-457200">
              <a:spcBef>
                <a:spcPts val="1200"/>
              </a:spcBef>
              <a:buClr>
                <a:schemeClr val="accent2"/>
              </a:buClr>
            </a:pPr>
            <a:r>
              <a:rPr lang="en-US" sz="3200" dirty="0" smtClean="0">
                <a:solidFill>
                  <a:srgbClr val="000000"/>
                </a:solidFill>
                <a:ea typeface="ＭＳ Ｐゴシック" pitchFamily="-108" charset="-128"/>
              </a:rPr>
              <a:t>Otter Tail Power Company Profile</a:t>
            </a:r>
          </a:p>
          <a:p>
            <a:pPr marL="457200" lvl="1" indent="-457200">
              <a:spcBef>
                <a:spcPts val="1200"/>
              </a:spcBef>
              <a:buClr>
                <a:schemeClr val="accent2"/>
              </a:buClr>
            </a:pPr>
            <a:r>
              <a:rPr lang="en-US" sz="3200" dirty="0" smtClean="0">
                <a:solidFill>
                  <a:srgbClr val="000000"/>
                </a:solidFill>
                <a:ea typeface="ＭＳ Ｐゴシック" pitchFamily="-108" charset="-128"/>
              </a:rPr>
              <a:t>Attachment O Calculation</a:t>
            </a:r>
          </a:p>
          <a:p>
            <a:pPr marL="457200" lvl="1" indent="-457200">
              <a:spcBef>
                <a:spcPts val="1200"/>
              </a:spcBef>
              <a:buClr>
                <a:schemeClr val="accent2"/>
              </a:buClr>
            </a:pPr>
            <a:r>
              <a:rPr lang="en-US" sz="3200" dirty="0" smtClean="0">
                <a:solidFill>
                  <a:srgbClr val="000000"/>
                </a:solidFill>
                <a:ea typeface="ＭＳ Ｐゴシック" pitchFamily="-108" charset="-128"/>
              </a:rPr>
              <a:t>Capital Projects</a:t>
            </a:r>
          </a:p>
          <a:p>
            <a:pPr marL="457200" lvl="1" indent="-457200">
              <a:spcBef>
                <a:spcPts val="1200"/>
              </a:spcBef>
              <a:buClr>
                <a:schemeClr val="accent2"/>
              </a:buClr>
            </a:pPr>
            <a:r>
              <a:rPr lang="en-US" sz="3200" dirty="0" smtClean="0">
                <a:solidFill>
                  <a:srgbClr val="000000"/>
                </a:solidFill>
                <a:ea typeface="ＭＳ Ｐゴシック" pitchFamily="-108" charset="-128"/>
              </a:rPr>
              <a:t>Budget </a:t>
            </a:r>
            <a:r>
              <a:rPr lang="en-US" sz="3200" dirty="0" smtClean="0">
                <a:solidFill>
                  <a:srgbClr val="000000"/>
                </a:solidFill>
                <a:ea typeface="ＭＳ Ｐゴシック" pitchFamily="-108" charset="-128"/>
              </a:rPr>
              <a:t>Risks</a:t>
            </a:r>
          </a:p>
          <a:p>
            <a:pPr marL="457200" lvl="1" indent="-457200">
              <a:spcBef>
                <a:spcPts val="1200"/>
              </a:spcBef>
              <a:buClr>
                <a:schemeClr val="accent2"/>
              </a:buClr>
            </a:pPr>
            <a:r>
              <a:rPr lang="en-US" sz="3200" dirty="0" smtClean="0">
                <a:solidFill>
                  <a:srgbClr val="000000"/>
                </a:solidFill>
                <a:ea typeface="ＭＳ Ｐゴシック" pitchFamily="-108" charset="-128"/>
              </a:rPr>
              <a:t>Pending Updates to the Formula Template</a:t>
            </a:r>
            <a:endParaRPr lang="en-US" sz="3200" dirty="0" smtClean="0">
              <a:solidFill>
                <a:srgbClr val="000000"/>
              </a:solidFill>
              <a:ea typeface="ＭＳ Ｐゴシック" pitchFamily="-108" charset="-128"/>
            </a:endParaRPr>
          </a:p>
          <a:p>
            <a:pPr marL="457200" lvl="1" indent="-457200">
              <a:spcBef>
                <a:spcPts val="1200"/>
              </a:spcBef>
              <a:buClr>
                <a:schemeClr val="accent2"/>
              </a:buClr>
            </a:pPr>
            <a:r>
              <a:rPr lang="en-US" sz="3200" dirty="0" smtClean="0">
                <a:solidFill>
                  <a:srgbClr val="000000"/>
                </a:solidFill>
                <a:ea typeface="ＭＳ Ｐゴシック" pitchFamily="-108" charset="-128"/>
              </a:rPr>
              <a:t>Question/Answer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noFill/>
          <a:ln/>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500" dirty="0" smtClean="0">
                <a:latin typeface="Franklin Gothic Book" pitchFamily="34" charset="0"/>
                <a:ea typeface="ＭＳ Ｐゴシック" pitchFamily="-108" charset="-128"/>
              </a:rPr>
              <a:t/>
            </a:r>
            <a:br>
              <a:rPr lang="en-US" sz="4500" dirty="0" smtClean="0">
                <a:latin typeface="Franklin Gothic Book" pitchFamily="34" charset="0"/>
                <a:ea typeface="ＭＳ Ｐゴシック" pitchFamily="-108" charset="-128"/>
              </a:rPr>
            </a:br>
            <a:r>
              <a:rPr lang="en-US" sz="4500" dirty="0" smtClean="0">
                <a:latin typeface="Franklin Gothic Book" pitchFamily="34" charset="0"/>
                <a:ea typeface="ＭＳ Ｐゴシック" pitchFamily="-108" charset="-128"/>
              </a:rPr>
              <a:t/>
            </a:r>
            <a:br>
              <a:rPr lang="en-US" sz="4500" dirty="0" smtClean="0">
                <a:latin typeface="Franklin Gothic Book" pitchFamily="34" charset="0"/>
                <a:ea typeface="ＭＳ Ｐゴシック" pitchFamily="-108" charset="-128"/>
              </a:rPr>
            </a:br>
            <a:r>
              <a:rPr lang="en-US" sz="4400" dirty="0" smtClean="0">
                <a:ea typeface="ＭＳ Ｐゴシック" pitchFamily="-108" charset="-128"/>
              </a:rPr>
              <a:t>Questions?</a:t>
            </a:r>
            <a:br>
              <a:rPr lang="en-US" sz="4400" dirty="0" smtClean="0">
                <a:ea typeface="ＭＳ Ｐゴシック" pitchFamily="-108" charset="-128"/>
              </a:rPr>
            </a:br>
            <a:endParaRPr lang="en-US" sz="4400" dirty="0" smtClean="0">
              <a:ea typeface="ＭＳ Ｐゴシック" pitchFamily="-108" charset="-128"/>
            </a:endParaRPr>
          </a:p>
        </p:txBody>
      </p:sp>
      <p:sp>
        <p:nvSpPr>
          <p:cNvPr id="6" name="Slide Number Placeholder 5"/>
          <p:cNvSpPr>
            <a:spLocks noGrp="1"/>
          </p:cNvSpPr>
          <p:nvPr>
            <p:ph type="sldNum" sz="quarter" idx="10"/>
          </p:nvPr>
        </p:nvSpPr>
        <p:spPr/>
        <p:txBody>
          <a:bodyPr/>
          <a:lstStyle/>
          <a:p>
            <a:r>
              <a:rPr lang="en-US" dirty="0" smtClean="0"/>
              <a:t>19</a:t>
            </a:r>
            <a:endParaRPr lang="en-US" dirty="0"/>
          </a:p>
        </p:txBody>
      </p:sp>
      <p:sp>
        <p:nvSpPr>
          <p:cNvPr id="5" name="Rectangle 4"/>
          <p:cNvSpPr txBox="1">
            <a:spLocks noChangeArrowheads="1"/>
          </p:cNvSpPr>
          <p:nvPr/>
        </p:nvSpPr>
        <p:spPr bwMode="auto">
          <a:xfrm>
            <a:off x="1625600" y="2209800"/>
            <a:ext cx="8408416"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ts val="2000"/>
              </a:spcBef>
              <a:spcAft>
                <a:spcPct val="0"/>
              </a:spcAft>
              <a:buClr>
                <a:schemeClr val="accent1"/>
              </a:buClr>
              <a:buSzPct val="90000"/>
              <a:buFontTx/>
              <a:buNone/>
              <a:tabLst/>
              <a:defRPr/>
            </a:pPr>
            <a:r>
              <a:rPr kumimoji="0" lang="en-US" sz="2400" i="0" u="none" strike="noStrike" kern="0" cap="none" spc="0" normalizeH="0" baseline="0" noProof="0" dirty="0" smtClean="0">
                <a:ln>
                  <a:noFill/>
                </a:ln>
                <a:effectLst/>
                <a:uLnTx/>
                <a:uFillTx/>
                <a:ea typeface="ＭＳ Ｐゴシック" pitchFamily="-65" charset="-128"/>
                <a:cs typeface="ＭＳ Ｐゴシック" pitchFamily="-65" charset="-128"/>
              </a:rPr>
              <a:t>If you have any additional questions after the meeting, please submit via e-mail</a:t>
            </a:r>
            <a:r>
              <a:rPr kumimoji="0" lang="en-US" sz="2400" i="0" u="none" strike="noStrike" kern="0" cap="none" spc="0" normalizeH="0" noProof="0" dirty="0" smtClean="0">
                <a:ln>
                  <a:noFill/>
                </a:ln>
                <a:effectLst/>
                <a:uLnTx/>
                <a:uFillTx/>
                <a:ea typeface="ＭＳ Ｐゴシック" pitchFamily="-65" charset="-128"/>
                <a:cs typeface="ＭＳ Ｐゴシック" pitchFamily="-65" charset="-128"/>
              </a:rPr>
              <a:t> </a:t>
            </a:r>
            <a:r>
              <a:rPr kumimoji="0" lang="en-US" sz="2400" i="0" u="none" strike="noStrike" kern="0" cap="none" spc="0" normalizeH="0" baseline="0" noProof="0" dirty="0" smtClean="0">
                <a:ln>
                  <a:noFill/>
                </a:ln>
                <a:effectLst/>
                <a:uLnTx/>
                <a:uFillTx/>
                <a:ea typeface="ＭＳ Ｐゴシック" pitchFamily="-65" charset="-128"/>
                <a:cs typeface="ＭＳ Ｐゴシック" pitchFamily="-65" charset="-128"/>
              </a:rPr>
              <a:t>to: </a:t>
            </a:r>
          </a:p>
          <a:p>
            <a:pPr marL="0" marR="0" lvl="0" indent="0" algn="ctr" defTabSz="914400" rtl="0" eaLnBrk="0" fontAlgn="base" latinLnBrk="0" hangingPunct="0">
              <a:lnSpc>
                <a:spcPct val="80000"/>
              </a:lnSpc>
              <a:spcBef>
                <a:spcPts val="2000"/>
              </a:spcBef>
              <a:spcAft>
                <a:spcPct val="0"/>
              </a:spcAft>
              <a:buClr>
                <a:schemeClr val="accent1"/>
              </a:buClr>
              <a:buSzPct val="90000"/>
              <a:buFontTx/>
              <a:buNone/>
              <a:tabLst/>
              <a:defRPr/>
            </a:pPr>
            <a:r>
              <a:rPr kumimoji="0" lang="en-US" sz="2400" i="0" u="none" strike="noStrike" kern="0" cap="none" spc="0" normalizeH="0" baseline="0" noProof="0" dirty="0" smtClean="0">
                <a:ln>
                  <a:noFill/>
                </a:ln>
                <a:effectLst/>
                <a:uLnTx/>
                <a:uFillTx/>
                <a:ea typeface="ＭＳ Ｐゴシック" pitchFamily="-65" charset="-128"/>
                <a:cs typeface="ＭＳ Ｐゴシック" pitchFamily="-65" charset="-128"/>
              </a:rPr>
              <a:t>Stacie Hebert</a:t>
            </a:r>
          </a:p>
          <a:p>
            <a:pPr marL="0" marR="0" lvl="0" indent="0" algn="ctr" defTabSz="914400" rtl="0" eaLnBrk="0" fontAlgn="base" latinLnBrk="0" hangingPunct="0">
              <a:lnSpc>
                <a:spcPct val="80000"/>
              </a:lnSpc>
              <a:spcBef>
                <a:spcPts val="2000"/>
              </a:spcBef>
              <a:spcAft>
                <a:spcPct val="0"/>
              </a:spcAft>
              <a:buClr>
                <a:schemeClr val="accent1"/>
              </a:buClr>
              <a:buSzPct val="90000"/>
              <a:buFontTx/>
              <a:buNone/>
              <a:tabLst/>
              <a:defRPr/>
            </a:pPr>
            <a:r>
              <a:rPr kumimoji="0" lang="en-US" sz="2400" i="0" u="none" strike="noStrike" kern="0" cap="none" spc="0" normalizeH="0" baseline="0" noProof="0" dirty="0" smtClean="0">
                <a:ln>
                  <a:noFill/>
                </a:ln>
                <a:effectLst/>
                <a:uLnTx/>
                <a:uFillTx/>
                <a:ea typeface="ＭＳ Ｐゴシック" pitchFamily="-65" charset="-128"/>
                <a:cs typeface="ＭＳ Ｐゴシック" pitchFamily="-65" charset="-128"/>
                <a:hlinkClick r:id="rId3"/>
              </a:rPr>
              <a:t>shebert@otpco.com</a:t>
            </a:r>
            <a:endParaRPr kumimoji="0" lang="en-US" sz="2400" i="0" u="none" strike="noStrike" kern="0" cap="none" spc="0" normalizeH="0" baseline="0" noProof="0" dirty="0" smtClean="0">
              <a:ln>
                <a:noFill/>
              </a:ln>
              <a:effectLst/>
              <a:uLnTx/>
              <a:uFillTx/>
              <a:ea typeface="ＭＳ Ｐゴシック" pitchFamily="-65" charset="-128"/>
              <a:cs typeface="ＭＳ Ｐゴシック" pitchFamily="-65" charset="-128"/>
            </a:endParaRPr>
          </a:p>
          <a:p>
            <a:pPr marL="0" marR="0" lvl="0" indent="0" algn="ctr" defTabSz="914400" rtl="0" eaLnBrk="0" fontAlgn="base" latinLnBrk="0" hangingPunct="0">
              <a:lnSpc>
                <a:spcPct val="80000"/>
              </a:lnSpc>
              <a:spcBef>
                <a:spcPts val="2000"/>
              </a:spcBef>
              <a:spcAft>
                <a:spcPct val="0"/>
              </a:spcAft>
              <a:buClr>
                <a:schemeClr val="accent1"/>
              </a:buClr>
              <a:buSzPct val="90000"/>
              <a:buFontTx/>
              <a:buNone/>
              <a:tabLst/>
              <a:defRPr/>
            </a:pPr>
            <a:endParaRPr kumimoji="0" lang="en-US" sz="2000" i="0" u="none" strike="noStrike" kern="0" cap="none" spc="0" normalizeH="0" baseline="0" noProof="0" dirty="0" smtClean="0">
              <a:ln>
                <a:noFill/>
              </a:ln>
              <a:effectLst/>
              <a:uLnTx/>
              <a:uFillTx/>
              <a:latin typeface="Franklin Gothic Book" pitchFamily="34" charset="0"/>
              <a:ea typeface="ＭＳ Ｐゴシック" pitchFamily="-65" charset="-128"/>
              <a:cs typeface="ＭＳ Ｐゴシック" pitchFamily="-65" charset="-128"/>
            </a:endParaRPr>
          </a:p>
          <a:p>
            <a:pPr lvl="0" algn="ctr" eaLnBrk="0" hangingPunct="0">
              <a:lnSpc>
                <a:spcPct val="80000"/>
              </a:lnSpc>
              <a:spcBef>
                <a:spcPts val="2000"/>
              </a:spcBef>
              <a:buClr>
                <a:schemeClr val="accent1"/>
              </a:buClr>
              <a:buSzPct val="90000"/>
              <a:defRPr/>
            </a:pPr>
            <a:r>
              <a:rPr kumimoji="0" lang="en-US" sz="2000" i="0" u="none" strike="noStrike" kern="0" cap="none" spc="0" normalizeH="0" baseline="0" noProof="0" dirty="0" smtClean="0">
                <a:ln>
                  <a:noFill/>
                </a:ln>
                <a:effectLst/>
                <a:uLnTx/>
                <a:uFillTx/>
                <a:ea typeface="ＭＳ Ｐゴシック" pitchFamily="-65" charset="-128"/>
                <a:cs typeface="ＭＳ Ｐゴシック" pitchFamily="-65" charset="-128"/>
              </a:rPr>
              <a:t>Questions and answers will be posted on Otter Tail’s OASIS </a:t>
            </a:r>
            <a:r>
              <a:rPr lang="en-US" sz="2000" kern="0" dirty="0" smtClean="0">
                <a:ea typeface="ＭＳ Ｐゴシック" pitchFamily="-65" charset="-128"/>
                <a:cs typeface="ＭＳ Ｐゴシック" pitchFamily="-65" charset="-128"/>
              </a:rPr>
              <a:t>website </a:t>
            </a:r>
            <a:r>
              <a:rPr lang="en-US" sz="2000" kern="0" dirty="0">
                <a:ea typeface="ＭＳ Ｐゴシック" pitchFamily="-65" charset="-128"/>
                <a:cs typeface="ＭＳ Ｐゴシック" pitchFamily="-65" charset="-128"/>
              </a:rPr>
              <a:t>(http://www.oasis.oati.com/OTP/index.html) </a:t>
            </a:r>
            <a:r>
              <a:rPr kumimoji="0" lang="en-US" sz="2000" i="0" u="none" strike="noStrike" kern="0" cap="none" spc="0" normalizeH="0" baseline="0" noProof="0" dirty="0" smtClean="0">
                <a:ln>
                  <a:noFill/>
                </a:ln>
                <a:effectLst/>
                <a:uLnTx/>
                <a:uFillTx/>
                <a:ea typeface="ＭＳ Ｐゴシック" pitchFamily="-65" charset="-128"/>
                <a:cs typeface="ＭＳ Ｐゴシック" pitchFamily="-65" charset="-128"/>
              </a:rPr>
              <a:t>within two weeks from the date of inquiry.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Legal Disclosure</a:t>
            </a:r>
            <a:endParaRPr lang="en-US" sz="4000" dirty="0"/>
          </a:p>
        </p:txBody>
      </p:sp>
      <p:sp>
        <p:nvSpPr>
          <p:cNvPr id="5" name="Slide Number Placeholder 4"/>
          <p:cNvSpPr>
            <a:spLocks noGrp="1"/>
          </p:cNvSpPr>
          <p:nvPr>
            <p:ph type="sldNum" sz="quarter" idx="10"/>
          </p:nvPr>
        </p:nvSpPr>
        <p:spPr/>
        <p:txBody>
          <a:bodyPr/>
          <a:lstStyle/>
          <a:p>
            <a:fld id="{5BBC370A-8FCE-4E0A-B91F-B6805B5F6B9B}" type="slidenum">
              <a:rPr lang="en-US" smtClean="0"/>
              <a:pPr/>
              <a:t>3</a:t>
            </a:fld>
            <a:endParaRPr lang="en-US" dirty="0"/>
          </a:p>
        </p:txBody>
      </p:sp>
      <p:sp>
        <p:nvSpPr>
          <p:cNvPr id="3" name="Content Placeholder 2"/>
          <p:cNvSpPr>
            <a:spLocks noGrp="1"/>
          </p:cNvSpPr>
          <p:nvPr>
            <p:ph type="body" sz="quarter" idx="11"/>
          </p:nvPr>
        </p:nvSpPr>
        <p:spPr>
          <a:xfrm>
            <a:off x="475488" y="1588008"/>
            <a:ext cx="11247120" cy="4572000"/>
          </a:xfrm>
        </p:spPr>
        <p:txBody>
          <a:bodyPr>
            <a:normAutofit/>
          </a:bodyPr>
          <a:lstStyle/>
          <a:p>
            <a:pPr marL="0" indent="0" algn="ctr">
              <a:lnSpc>
                <a:spcPct val="80000"/>
              </a:lnSpc>
              <a:buFontTx/>
              <a:buNone/>
            </a:pPr>
            <a:endParaRPr lang="en-US" sz="2600" dirty="0" smtClean="0">
              <a:latin typeface="Franklin Gothic Book" pitchFamily="34" charset="0"/>
            </a:endParaRPr>
          </a:p>
          <a:p>
            <a:pPr marL="0" indent="0" algn="ctr">
              <a:lnSpc>
                <a:spcPct val="80000"/>
              </a:lnSpc>
              <a:buFontTx/>
              <a:buNone/>
            </a:pPr>
            <a:r>
              <a:rPr lang="en-US" dirty="0" smtClean="0"/>
              <a:t>All numeric data provided in </a:t>
            </a:r>
            <a:r>
              <a:rPr lang="en-US" dirty="0"/>
              <a:t>this </a:t>
            </a:r>
            <a:r>
              <a:rPr lang="en-US" dirty="0" smtClean="0"/>
              <a:t>presentation is preliminary </a:t>
            </a:r>
            <a:r>
              <a:rPr lang="en-US" dirty="0"/>
              <a:t>and </a:t>
            </a:r>
            <a:endParaRPr lang="en-US" dirty="0" smtClean="0"/>
          </a:p>
          <a:p>
            <a:pPr marL="0" indent="0" algn="ctr">
              <a:lnSpc>
                <a:spcPct val="80000"/>
              </a:lnSpc>
              <a:buFontTx/>
              <a:buNone/>
            </a:pPr>
            <a:r>
              <a:rPr lang="en-US" dirty="0" smtClean="0"/>
              <a:t>subject </a:t>
            </a:r>
            <a:r>
              <a:rPr lang="en-US" dirty="0"/>
              <a:t>to change.</a:t>
            </a:r>
          </a:p>
          <a:p>
            <a:pPr marL="0" indent="0" algn="ctr">
              <a:lnSpc>
                <a:spcPct val="80000"/>
              </a:lnSpc>
              <a:buFontTx/>
              <a:buNone/>
            </a:pPr>
            <a:endParaRPr lang="en-US" sz="2600" dirty="0"/>
          </a:p>
          <a:p>
            <a:pPr marL="0" indent="0" algn="ctr">
              <a:lnSpc>
                <a:spcPct val="80000"/>
              </a:lnSpc>
              <a:buFontTx/>
              <a:buNone/>
            </a:pPr>
            <a:r>
              <a:rPr lang="en-US" dirty="0" smtClean="0"/>
              <a:t>All information will </a:t>
            </a:r>
            <a:r>
              <a:rPr lang="en-US" dirty="0"/>
              <a:t>be finalized by </a:t>
            </a:r>
            <a:r>
              <a:rPr lang="en-US" dirty="0" smtClean="0"/>
              <a:t>12/31/15.</a:t>
            </a:r>
            <a:endParaRPr lang="en-US" dirty="0"/>
          </a:p>
          <a:p>
            <a:endParaRPr lang="en-US" sz="2600" dirty="0">
              <a:latin typeface="Franklin Gothic Book" pitchFamily="34" charset="0"/>
            </a:endParaRPr>
          </a:p>
        </p:txBody>
      </p:sp>
    </p:spTree>
    <p:extLst>
      <p:ext uri="{BB962C8B-B14F-4D97-AF65-F5344CB8AC3E}">
        <p14:creationId xmlns:p14="http://schemas.microsoft.com/office/powerpoint/2010/main" val="978119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noFill/>
          <a:ln/>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dirty="0" smtClean="0"/>
              <a:t>Meeting Purpose</a:t>
            </a:r>
            <a:endParaRPr lang="en-US" sz="4500" dirty="0" smtClean="0">
              <a:latin typeface="Franklin Gothic Book" pitchFamily="34" charset="0"/>
              <a:ea typeface="ＭＳ Ｐゴシック" pitchFamily="-108" charset="-128"/>
            </a:endParaRPr>
          </a:p>
        </p:txBody>
      </p:sp>
      <p:sp>
        <p:nvSpPr>
          <p:cNvPr id="2" name="Slide Number Placeholder 1"/>
          <p:cNvSpPr>
            <a:spLocks noGrp="1"/>
          </p:cNvSpPr>
          <p:nvPr>
            <p:ph type="sldNum" sz="quarter" idx="10"/>
          </p:nvPr>
        </p:nvSpPr>
        <p:spPr/>
        <p:txBody>
          <a:bodyPr/>
          <a:lstStyle/>
          <a:p>
            <a:fld id="{5BBC370A-8FCE-4E0A-B91F-B6805B5F6B9B}" type="slidenum">
              <a:rPr lang="en-US" smtClean="0"/>
              <a:pPr/>
              <a:t>4</a:t>
            </a:fld>
            <a:endParaRPr lang="en-US" dirty="0"/>
          </a:p>
        </p:txBody>
      </p:sp>
      <p:sp>
        <p:nvSpPr>
          <p:cNvPr id="29703" name="Rectangle 7"/>
          <p:cNvSpPr>
            <a:spLocks noChangeArrowheads="1"/>
          </p:cNvSpPr>
          <p:nvPr/>
        </p:nvSpPr>
        <p:spPr bwMode="auto">
          <a:xfrm>
            <a:off x="512064" y="1569720"/>
            <a:ext cx="10902949" cy="3847207"/>
          </a:xfrm>
          <a:prstGeom prst="rect">
            <a:avLst/>
          </a:prstGeom>
          <a:noFill/>
          <a:ln w="9525">
            <a:noFill/>
            <a:miter lim="800000"/>
            <a:headEnd/>
            <a:tailEnd/>
          </a:ln>
        </p:spPr>
        <p:txBody>
          <a:bodyPr>
            <a:spAutoFit/>
          </a:bodyPr>
          <a:lstStyle/>
          <a:p>
            <a:pPr lvl="1" indent="-457200" eaLnBrk="0" hangingPunct="0">
              <a:spcBef>
                <a:spcPts val="600"/>
              </a:spcBef>
              <a:buClr>
                <a:schemeClr val="accent2"/>
              </a:buClr>
              <a:buSzPct val="90000"/>
              <a:buFont typeface="Arial" pitchFamily="34" charset="0"/>
              <a:buChar char="•"/>
            </a:pPr>
            <a:r>
              <a:rPr lang="en-US" sz="2600" dirty="0" smtClean="0"/>
              <a:t>To provide an informational forum regarding Otter Tail’s forecasted Attachment O for 2016.</a:t>
            </a:r>
          </a:p>
          <a:p>
            <a:pPr lvl="1" indent="-457200" eaLnBrk="0" hangingPunct="0">
              <a:spcBef>
                <a:spcPts val="600"/>
              </a:spcBef>
              <a:buClr>
                <a:schemeClr val="accent2"/>
              </a:buClr>
              <a:buSzPct val="90000"/>
              <a:buFont typeface="Arial" pitchFamily="34" charset="0"/>
              <a:buChar char="•"/>
            </a:pPr>
            <a:r>
              <a:rPr lang="en-US" sz="2600" dirty="0" smtClean="0"/>
              <a:t>The forecasted Attachment O for 2016 is calculated using the FERC Form 1 Attachment O template under the MISO Tariff with a projected net revenue requirement and projected load.</a:t>
            </a:r>
          </a:p>
          <a:p>
            <a:pPr lvl="1" indent="-457200" eaLnBrk="0" hangingPunct="0">
              <a:spcBef>
                <a:spcPts val="600"/>
              </a:spcBef>
              <a:buClr>
                <a:schemeClr val="accent2"/>
              </a:buClr>
              <a:buSzPct val="90000"/>
              <a:buFont typeface="Arial" pitchFamily="34" charset="0"/>
              <a:buChar char="•"/>
            </a:pPr>
            <a:r>
              <a:rPr lang="en-US" sz="2600" dirty="0" smtClean="0"/>
              <a:t>Rates become effective on January 1, 2016 for the joint pricing zone comprised of Otter Tail, Great River Energy, and Missouri River Energy Services</a:t>
            </a:r>
            <a:r>
              <a:rPr lang="en-US" sz="24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Benson Municipal Utilities, Detroit Lakes Public Utilities, and Alexandria Light &amp; Power</a:t>
            </a:r>
            <a:r>
              <a:rPr lang="en-US" sz="26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452438" y="381000"/>
            <a:ext cx="8097239" cy="6523038"/>
            <a:chOff x="452438" y="381000"/>
            <a:chExt cx="8097239" cy="6523038"/>
          </a:xfrm>
        </p:grpSpPr>
        <p:sp>
          <p:nvSpPr>
            <p:cNvPr id="79" name="Freeform 5"/>
            <p:cNvSpPr>
              <a:spLocks/>
            </p:cNvSpPr>
            <p:nvPr/>
          </p:nvSpPr>
          <p:spPr bwMode="auto">
            <a:xfrm>
              <a:off x="1137296" y="683504"/>
              <a:ext cx="6478508" cy="6220534"/>
            </a:xfrm>
            <a:custGeom>
              <a:avLst/>
              <a:gdLst>
                <a:gd name="T0" fmla="*/ 433 w 4219"/>
                <a:gd name="T1" fmla="*/ 0 h 4051"/>
                <a:gd name="T2" fmla="*/ 3343 w 4219"/>
                <a:gd name="T3" fmla="*/ 33 h 4051"/>
                <a:gd name="T4" fmla="*/ 3478 w 4219"/>
                <a:gd name="T5" fmla="*/ 748 h 4051"/>
                <a:gd name="T6" fmla="*/ 3583 w 4219"/>
                <a:gd name="T7" fmla="*/ 758 h 4051"/>
                <a:gd name="T8" fmla="*/ 4219 w 4219"/>
                <a:gd name="T9" fmla="*/ 1056 h 4051"/>
                <a:gd name="T10" fmla="*/ 4219 w 4219"/>
                <a:gd name="T11" fmla="*/ 1364 h 4051"/>
                <a:gd name="T12" fmla="*/ 3782 w 4219"/>
                <a:gd name="T13" fmla="*/ 1394 h 4051"/>
                <a:gd name="T14" fmla="*/ 4033 w 4219"/>
                <a:gd name="T15" fmla="*/ 2717 h 4051"/>
                <a:gd name="T16" fmla="*/ 4043 w 4219"/>
                <a:gd name="T17" fmla="*/ 3154 h 4051"/>
                <a:gd name="T18" fmla="*/ 3569 w 4219"/>
                <a:gd name="T19" fmla="*/ 4041 h 4051"/>
                <a:gd name="T20" fmla="*/ 2446 w 4219"/>
                <a:gd name="T21" fmla="*/ 4051 h 4051"/>
                <a:gd name="T22" fmla="*/ 2446 w 4219"/>
                <a:gd name="T23" fmla="*/ 2958 h 4051"/>
                <a:gd name="T24" fmla="*/ 1543 w 4219"/>
                <a:gd name="T25" fmla="*/ 1942 h 4051"/>
                <a:gd name="T26" fmla="*/ 1445 w 4219"/>
                <a:gd name="T27" fmla="*/ 1895 h 4051"/>
                <a:gd name="T28" fmla="*/ 1424 w 4219"/>
                <a:gd name="T29" fmla="*/ 1509 h 4051"/>
                <a:gd name="T30" fmla="*/ 707 w 4219"/>
                <a:gd name="T31" fmla="*/ 1485 h 4051"/>
                <a:gd name="T32" fmla="*/ 0 w 4219"/>
                <a:gd name="T33" fmla="*/ 781 h 4051"/>
                <a:gd name="T34" fmla="*/ 410 w 4219"/>
                <a:gd name="T35" fmla="*/ 636 h 4051"/>
                <a:gd name="T36" fmla="*/ 433 w 4219"/>
                <a:gd name="T37" fmla="*/ 6 h 4051"/>
                <a:gd name="T38" fmla="*/ 433 w 4219"/>
                <a:gd name="T39" fmla="*/ 0 h 4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19" h="4051">
                  <a:moveTo>
                    <a:pt x="433" y="0"/>
                  </a:moveTo>
                  <a:lnTo>
                    <a:pt x="3343" y="33"/>
                  </a:lnTo>
                  <a:lnTo>
                    <a:pt x="3478" y="748"/>
                  </a:lnTo>
                  <a:lnTo>
                    <a:pt x="3583" y="758"/>
                  </a:lnTo>
                  <a:lnTo>
                    <a:pt x="4219" y="1056"/>
                  </a:lnTo>
                  <a:lnTo>
                    <a:pt x="4219" y="1364"/>
                  </a:lnTo>
                  <a:lnTo>
                    <a:pt x="3782" y="1394"/>
                  </a:lnTo>
                  <a:lnTo>
                    <a:pt x="4033" y="2717"/>
                  </a:lnTo>
                  <a:lnTo>
                    <a:pt x="4043" y="3154"/>
                  </a:lnTo>
                  <a:lnTo>
                    <a:pt x="3569" y="4041"/>
                  </a:lnTo>
                  <a:lnTo>
                    <a:pt x="2446" y="4051"/>
                  </a:lnTo>
                  <a:lnTo>
                    <a:pt x="2446" y="2958"/>
                  </a:lnTo>
                  <a:lnTo>
                    <a:pt x="1543" y="1942"/>
                  </a:lnTo>
                  <a:lnTo>
                    <a:pt x="1445" y="1895"/>
                  </a:lnTo>
                  <a:lnTo>
                    <a:pt x="1424" y="1509"/>
                  </a:lnTo>
                  <a:lnTo>
                    <a:pt x="707" y="1485"/>
                  </a:lnTo>
                  <a:lnTo>
                    <a:pt x="0" y="781"/>
                  </a:lnTo>
                  <a:lnTo>
                    <a:pt x="410" y="636"/>
                  </a:lnTo>
                  <a:lnTo>
                    <a:pt x="433" y="6"/>
                  </a:lnTo>
                  <a:lnTo>
                    <a:pt x="433"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30"/>
            <p:cNvSpPr>
              <a:spLocks/>
            </p:cNvSpPr>
            <p:nvPr/>
          </p:nvSpPr>
          <p:spPr bwMode="auto">
            <a:xfrm>
              <a:off x="4893263" y="4876424"/>
              <a:ext cx="2452282" cy="2010042"/>
            </a:xfrm>
            <a:custGeom>
              <a:avLst/>
              <a:gdLst>
                <a:gd name="T0" fmla="*/ 1583 w 1597"/>
                <a:gd name="T1" fmla="*/ 0 h 1309"/>
                <a:gd name="T2" fmla="*/ 1580 w 1597"/>
                <a:gd name="T3" fmla="*/ 0 h 1309"/>
                <a:gd name="T4" fmla="*/ 1590 w 1597"/>
                <a:gd name="T5" fmla="*/ 413 h 1309"/>
                <a:gd name="T6" fmla="*/ 1113 w 1597"/>
                <a:gd name="T7" fmla="*/ 1289 h 1309"/>
                <a:gd name="T8" fmla="*/ 4 w 1597"/>
                <a:gd name="T9" fmla="*/ 1293 h 1309"/>
                <a:gd name="T10" fmla="*/ 7 w 1597"/>
                <a:gd name="T11" fmla="*/ 213 h 1309"/>
                <a:gd name="T12" fmla="*/ 4 w 1597"/>
                <a:gd name="T13" fmla="*/ 226 h 1309"/>
                <a:gd name="T14" fmla="*/ 0 w 1597"/>
                <a:gd name="T15" fmla="*/ 226 h 1309"/>
                <a:gd name="T16" fmla="*/ 0 w 1597"/>
                <a:gd name="T17" fmla="*/ 1309 h 1309"/>
                <a:gd name="T18" fmla="*/ 673 w 1597"/>
                <a:gd name="T19" fmla="*/ 1306 h 1309"/>
                <a:gd name="T20" fmla="*/ 1123 w 1597"/>
                <a:gd name="T21" fmla="*/ 1303 h 1309"/>
                <a:gd name="T22" fmla="*/ 1225 w 1597"/>
                <a:gd name="T23" fmla="*/ 1110 h 1309"/>
                <a:gd name="T24" fmla="*/ 1597 w 1597"/>
                <a:gd name="T25" fmla="*/ 416 h 1309"/>
                <a:gd name="T26" fmla="*/ 1587 w 1597"/>
                <a:gd name="T27" fmla="*/ 0 h 1309"/>
                <a:gd name="T28" fmla="*/ 1583 w 1597"/>
                <a:gd name="T29"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7" h="1309">
                  <a:moveTo>
                    <a:pt x="1583" y="0"/>
                  </a:moveTo>
                  <a:lnTo>
                    <a:pt x="1580" y="0"/>
                  </a:lnTo>
                  <a:lnTo>
                    <a:pt x="1590" y="413"/>
                  </a:lnTo>
                  <a:lnTo>
                    <a:pt x="1113" y="1289"/>
                  </a:lnTo>
                  <a:lnTo>
                    <a:pt x="4" y="1293"/>
                  </a:lnTo>
                  <a:lnTo>
                    <a:pt x="7" y="213"/>
                  </a:lnTo>
                  <a:lnTo>
                    <a:pt x="4" y="226"/>
                  </a:lnTo>
                  <a:lnTo>
                    <a:pt x="0" y="226"/>
                  </a:lnTo>
                  <a:lnTo>
                    <a:pt x="0" y="1309"/>
                  </a:lnTo>
                  <a:lnTo>
                    <a:pt x="673" y="1306"/>
                  </a:lnTo>
                  <a:lnTo>
                    <a:pt x="1123" y="1303"/>
                  </a:lnTo>
                  <a:lnTo>
                    <a:pt x="1225" y="1110"/>
                  </a:lnTo>
                  <a:lnTo>
                    <a:pt x="1597" y="416"/>
                  </a:lnTo>
                  <a:lnTo>
                    <a:pt x="1587" y="0"/>
                  </a:lnTo>
                  <a:lnTo>
                    <a:pt x="1583" y="0"/>
                  </a:lnTo>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1812940" y="677362"/>
              <a:ext cx="804631" cy="15356"/>
            </a:xfrm>
            <a:custGeom>
              <a:avLst/>
              <a:gdLst>
                <a:gd name="T0" fmla="*/ 0 w 524"/>
                <a:gd name="T1" fmla="*/ 0 h 10"/>
                <a:gd name="T2" fmla="*/ 0 w 524"/>
                <a:gd name="T3" fmla="*/ 0 h 10"/>
                <a:gd name="T4" fmla="*/ 7 w 524"/>
                <a:gd name="T5" fmla="*/ 0 h 10"/>
                <a:gd name="T6" fmla="*/ 7 w 524"/>
                <a:gd name="T7" fmla="*/ 4 h 10"/>
                <a:gd name="T8" fmla="*/ 524 w 524"/>
                <a:gd name="T9" fmla="*/ 10 h 10"/>
                <a:gd name="T10" fmla="*/ 0 w 524"/>
                <a:gd name="T11" fmla="*/ 0 h 10"/>
              </a:gdLst>
              <a:ahLst/>
              <a:cxnLst>
                <a:cxn ang="0">
                  <a:pos x="T0" y="T1"/>
                </a:cxn>
                <a:cxn ang="0">
                  <a:pos x="T2" y="T3"/>
                </a:cxn>
                <a:cxn ang="0">
                  <a:pos x="T4" y="T5"/>
                </a:cxn>
                <a:cxn ang="0">
                  <a:pos x="T6" y="T7"/>
                </a:cxn>
                <a:cxn ang="0">
                  <a:pos x="T8" y="T9"/>
                </a:cxn>
                <a:cxn ang="0">
                  <a:pos x="T10" y="T11"/>
                </a:cxn>
              </a:cxnLst>
              <a:rect l="0" t="0" r="r" b="b"/>
              <a:pathLst>
                <a:path w="524" h="10">
                  <a:moveTo>
                    <a:pt x="0" y="0"/>
                  </a:moveTo>
                  <a:lnTo>
                    <a:pt x="0" y="0"/>
                  </a:lnTo>
                  <a:lnTo>
                    <a:pt x="7" y="0"/>
                  </a:lnTo>
                  <a:lnTo>
                    <a:pt x="7" y="4"/>
                  </a:lnTo>
                  <a:lnTo>
                    <a:pt x="524" y="10"/>
                  </a:lnTo>
                  <a:lnTo>
                    <a:pt x="0" y="0"/>
                  </a:lnTo>
                  <a:close/>
                </a:path>
              </a:pathLst>
            </a:custGeom>
            <a:solidFill>
              <a:srgbClr val="F8FA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1812940" y="677362"/>
              <a:ext cx="804631" cy="15356"/>
            </a:xfrm>
            <a:custGeom>
              <a:avLst/>
              <a:gdLst>
                <a:gd name="T0" fmla="*/ 0 w 524"/>
                <a:gd name="T1" fmla="*/ 0 h 10"/>
                <a:gd name="T2" fmla="*/ 0 w 524"/>
                <a:gd name="T3" fmla="*/ 0 h 10"/>
                <a:gd name="T4" fmla="*/ 7 w 524"/>
                <a:gd name="T5" fmla="*/ 0 h 10"/>
                <a:gd name="T6" fmla="*/ 7 w 524"/>
                <a:gd name="T7" fmla="*/ 4 h 10"/>
                <a:gd name="T8" fmla="*/ 524 w 524"/>
                <a:gd name="T9" fmla="*/ 10 h 10"/>
                <a:gd name="T10" fmla="*/ 0 w 524"/>
                <a:gd name="T11" fmla="*/ 0 h 10"/>
              </a:gdLst>
              <a:ahLst/>
              <a:cxnLst>
                <a:cxn ang="0">
                  <a:pos x="T0" y="T1"/>
                </a:cxn>
                <a:cxn ang="0">
                  <a:pos x="T2" y="T3"/>
                </a:cxn>
                <a:cxn ang="0">
                  <a:pos x="T4" y="T5"/>
                </a:cxn>
                <a:cxn ang="0">
                  <a:pos x="T6" y="T7"/>
                </a:cxn>
                <a:cxn ang="0">
                  <a:pos x="T8" y="T9"/>
                </a:cxn>
                <a:cxn ang="0">
                  <a:pos x="T10" y="T11"/>
                </a:cxn>
              </a:cxnLst>
              <a:rect l="0" t="0" r="r" b="b"/>
              <a:pathLst>
                <a:path w="524" h="10">
                  <a:moveTo>
                    <a:pt x="0" y="0"/>
                  </a:moveTo>
                  <a:lnTo>
                    <a:pt x="0" y="0"/>
                  </a:lnTo>
                  <a:lnTo>
                    <a:pt x="7" y="0"/>
                  </a:lnTo>
                  <a:lnTo>
                    <a:pt x="7" y="4"/>
                  </a:lnTo>
                  <a:lnTo>
                    <a:pt x="524"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noEditPoints="1"/>
            </p:cNvSpPr>
            <p:nvPr/>
          </p:nvSpPr>
          <p:spPr bwMode="auto">
            <a:xfrm>
              <a:off x="6343084" y="755932"/>
              <a:ext cx="2206593" cy="2334044"/>
            </a:xfrm>
            <a:custGeom>
              <a:avLst/>
              <a:gdLst>
                <a:gd name="T0" fmla="*/ 1099 w 1437"/>
                <a:gd name="T1" fmla="*/ 1503 h 1520"/>
                <a:gd name="T2" fmla="*/ 1427 w 1437"/>
                <a:gd name="T3" fmla="*/ 1520 h 1520"/>
                <a:gd name="T4" fmla="*/ 1427 w 1437"/>
                <a:gd name="T5" fmla="*/ 1513 h 1520"/>
                <a:gd name="T6" fmla="*/ 1427 w 1437"/>
                <a:gd name="T7" fmla="*/ 1513 h 1520"/>
                <a:gd name="T8" fmla="*/ 1437 w 1437"/>
                <a:gd name="T9" fmla="*/ 1513 h 1520"/>
                <a:gd name="T10" fmla="*/ 1437 w 1437"/>
                <a:gd name="T11" fmla="*/ 1513 h 1520"/>
                <a:gd name="T12" fmla="*/ 1099 w 1437"/>
                <a:gd name="T13" fmla="*/ 1503 h 1520"/>
                <a:gd name="T14" fmla="*/ 446 w 1437"/>
                <a:gd name="T15" fmla="*/ 0 h 1520"/>
                <a:gd name="T16" fmla="*/ 416 w 1437"/>
                <a:gd name="T17" fmla="*/ 637 h 1520"/>
                <a:gd name="T18" fmla="*/ 0 w 1437"/>
                <a:gd name="T19" fmla="*/ 782 h 1520"/>
                <a:gd name="T20" fmla="*/ 477 w 1437"/>
                <a:gd name="T21" fmla="*/ 1249 h 1520"/>
                <a:gd name="T22" fmla="*/ 13 w 1437"/>
                <a:gd name="T23" fmla="*/ 785 h 1520"/>
                <a:gd name="T24" fmla="*/ 423 w 1437"/>
                <a:gd name="T25" fmla="*/ 640 h 1520"/>
                <a:gd name="T26" fmla="*/ 446 w 1437"/>
                <a:gd name="T27" fmla="*/ 10 h 1520"/>
                <a:gd name="T28" fmla="*/ 446 w 1437"/>
                <a:gd name="T29" fmla="*/ 4 h 1520"/>
                <a:gd name="T30" fmla="*/ 460 w 1437"/>
                <a:gd name="T31" fmla="*/ 4 h 1520"/>
                <a:gd name="T32" fmla="*/ 460 w 1437"/>
                <a:gd name="T33" fmla="*/ 0 h 1520"/>
                <a:gd name="T34" fmla="*/ 453 w 1437"/>
                <a:gd name="T35" fmla="*/ 0 h 1520"/>
                <a:gd name="T36" fmla="*/ 446 w 1437"/>
                <a:gd name="T37"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7" h="1520">
                  <a:moveTo>
                    <a:pt x="1099" y="1503"/>
                  </a:moveTo>
                  <a:lnTo>
                    <a:pt x="1427" y="1520"/>
                  </a:lnTo>
                  <a:lnTo>
                    <a:pt x="1427" y="1513"/>
                  </a:lnTo>
                  <a:lnTo>
                    <a:pt x="1427" y="1513"/>
                  </a:lnTo>
                  <a:lnTo>
                    <a:pt x="1437" y="1513"/>
                  </a:lnTo>
                  <a:lnTo>
                    <a:pt x="1437" y="1513"/>
                  </a:lnTo>
                  <a:lnTo>
                    <a:pt x="1099" y="1503"/>
                  </a:lnTo>
                  <a:moveTo>
                    <a:pt x="446" y="0"/>
                  </a:moveTo>
                  <a:lnTo>
                    <a:pt x="416" y="637"/>
                  </a:lnTo>
                  <a:lnTo>
                    <a:pt x="0" y="782"/>
                  </a:lnTo>
                  <a:lnTo>
                    <a:pt x="477" y="1249"/>
                  </a:lnTo>
                  <a:lnTo>
                    <a:pt x="13" y="785"/>
                  </a:lnTo>
                  <a:lnTo>
                    <a:pt x="423" y="640"/>
                  </a:lnTo>
                  <a:lnTo>
                    <a:pt x="446" y="10"/>
                  </a:lnTo>
                  <a:lnTo>
                    <a:pt x="446" y="4"/>
                  </a:lnTo>
                  <a:lnTo>
                    <a:pt x="460" y="4"/>
                  </a:lnTo>
                  <a:lnTo>
                    <a:pt x="460" y="0"/>
                  </a:lnTo>
                  <a:lnTo>
                    <a:pt x="453" y="0"/>
                  </a:lnTo>
                  <a:lnTo>
                    <a:pt x="4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1137296" y="683504"/>
              <a:ext cx="4317981" cy="2317153"/>
            </a:xfrm>
            <a:custGeom>
              <a:avLst/>
              <a:gdLst>
                <a:gd name="T0" fmla="*/ 433 w 2812"/>
                <a:gd name="T1" fmla="*/ 0 h 1509"/>
                <a:gd name="T2" fmla="*/ 433 w 2812"/>
                <a:gd name="T3" fmla="*/ 6 h 1509"/>
                <a:gd name="T4" fmla="*/ 410 w 2812"/>
                <a:gd name="T5" fmla="*/ 636 h 1509"/>
                <a:gd name="T6" fmla="*/ 0 w 2812"/>
                <a:gd name="T7" fmla="*/ 781 h 1509"/>
                <a:gd name="T8" fmla="*/ 464 w 2812"/>
                <a:gd name="T9" fmla="*/ 1245 h 1509"/>
                <a:gd name="T10" fmla="*/ 707 w 2812"/>
                <a:gd name="T11" fmla="*/ 1479 h 1509"/>
                <a:gd name="T12" fmla="*/ 1086 w 2812"/>
                <a:gd name="T13" fmla="*/ 1499 h 1509"/>
                <a:gd name="T14" fmla="*/ 1424 w 2812"/>
                <a:gd name="T15" fmla="*/ 1509 h 1509"/>
                <a:gd name="T16" fmla="*/ 1431 w 2812"/>
                <a:gd name="T17" fmla="*/ 1506 h 1509"/>
                <a:gd name="T18" fmla="*/ 1431 w 2812"/>
                <a:gd name="T19" fmla="*/ 1506 h 1509"/>
                <a:gd name="T20" fmla="*/ 1431 w 2812"/>
                <a:gd name="T21" fmla="*/ 1445 h 1509"/>
                <a:gd name="T22" fmla="*/ 1441 w 2812"/>
                <a:gd name="T23" fmla="*/ 1174 h 1509"/>
                <a:gd name="T24" fmla="*/ 1600 w 2812"/>
                <a:gd name="T25" fmla="*/ 1174 h 1509"/>
                <a:gd name="T26" fmla="*/ 1600 w 2812"/>
                <a:gd name="T27" fmla="*/ 876 h 1509"/>
                <a:gd name="T28" fmla="*/ 1759 w 2812"/>
                <a:gd name="T29" fmla="*/ 873 h 1509"/>
                <a:gd name="T30" fmla="*/ 1989 w 2812"/>
                <a:gd name="T31" fmla="*/ 1208 h 1509"/>
                <a:gd name="T32" fmla="*/ 2791 w 2812"/>
                <a:gd name="T33" fmla="*/ 1208 h 1509"/>
                <a:gd name="T34" fmla="*/ 2791 w 2812"/>
                <a:gd name="T35" fmla="*/ 1001 h 1509"/>
                <a:gd name="T36" fmla="*/ 2808 w 2812"/>
                <a:gd name="T37" fmla="*/ 988 h 1509"/>
                <a:gd name="T38" fmla="*/ 2812 w 2812"/>
                <a:gd name="T39" fmla="*/ 812 h 1509"/>
                <a:gd name="T40" fmla="*/ 2771 w 2812"/>
                <a:gd name="T41" fmla="*/ 656 h 1509"/>
                <a:gd name="T42" fmla="*/ 2734 w 2812"/>
                <a:gd name="T43" fmla="*/ 595 h 1509"/>
                <a:gd name="T44" fmla="*/ 2744 w 2812"/>
                <a:gd name="T45" fmla="*/ 504 h 1509"/>
                <a:gd name="T46" fmla="*/ 2788 w 2812"/>
                <a:gd name="T47" fmla="*/ 365 h 1509"/>
                <a:gd name="T48" fmla="*/ 2801 w 2812"/>
                <a:gd name="T49" fmla="*/ 243 h 1509"/>
                <a:gd name="T50" fmla="*/ 2754 w 2812"/>
                <a:gd name="T51" fmla="*/ 169 h 1509"/>
                <a:gd name="T52" fmla="*/ 2727 w 2812"/>
                <a:gd name="T53" fmla="*/ 91 h 1509"/>
                <a:gd name="T54" fmla="*/ 2446 w 2812"/>
                <a:gd name="T55" fmla="*/ 98 h 1509"/>
                <a:gd name="T56" fmla="*/ 2450 w 2812"/>
                <a:gd name="T57" fmla="*/ 37 h 1509"/>
                <a:gd name="T58" fmla="*/ 2443 w 2812"/>
                <a:gd name="T59" fmla="*/ 37 h 1509"/>
                <a:gd name="T60" fmla="*/ 2443 w 2812"/>
                <a:gd name="T61" fmla="*/ 37 h 1509"/>
                <a:gd name="T62" fmla="*/ 2436 w 2812"/>
                <a:gd name="T63" fmla="*/ 37 h 1509"/>
                <a:gd name="T64" fmla="*/ 2436 w 2812"/>
                <a:gd name="T65" fmla="*/ 37 h 1509"/>
                <a:gd name="T66" fmla="*/ 2429 w 2812"/>
                <a:gd name="T67" fmla="*/ 111 h 1509"/>
                <a:gd name="T68" fmla="*/ 2717 w 2812"/>
                <a:gd name="T69" fmla="*/ 108 h 1509"/>
                <a:gd name="T70" fmla="*/ 2740 w 2812"/>
                <a:gd name="T71" fmla="*/ 176 h 1509"/>
                <a:gd name="T72" fmla="*/ 2788 w 2812"/>
                <a:gd name="T73" fmla="*/ 247 h 1509"/>
                <a:gd name="T74" fmla="*/ 2771 w 2812"/>
                <a:gd name="T75" fmla="*/ 362 h 1509"/>
                <a:gd name="T76" fmla="*/ 2730 w 2812"/>
                <a:gd name="T77" fmla="*/ 501 h 1509"/>
                <a:gd name="T78" fmla="*/ 2720 w 2812"/>
                <a:gd name="T79" fmla="*/ 599 h 1509"/>
                <a:gd name="T80" fmla="*/ 2757 w 2812"/>
                <a:gd name="T81" fmla="*/ 660 h 1509"/>
                <a:gd name="T82" fmla="*/ 2798 w 2812"/>
                <a:gd name="T83" fmla="*/ 815 h 1509"/>
                <a:gd name="T84" fmla="*/ 2791 w 2812"/>
                <a:gd name="T85" fmla="*/ 981 h 1509"/>
                <a:gd name="T86" fmla="*/ 2778 w 2812"/>
                <a:gd name="T87" fmla="*/ 998 h 1509"/>
                <a:gd name="T88" fmla="*/ 2778 w 2812"/>
                <a:gd name="T89" fmla="*/ 1194 h 1509"/>
                <a:gd name="T90" fmla="*/ 1996 w 2812"/>
                <a:gd name="T91" fmla="*/ 1194 h 1509"/>
                <a:gd name="T92" fmla="*/ 1770 w 2812"/>
                <a:gd name="T93" fmla="*/ 859 h 1509"/>
                <a:gd name="T94" fmla="*/ 1587 w 2812"/>
                <a:gd name="T95" fmla="*/ 863 h 1509"/>
                <a:gd name="T96" fmla="*/ 1587 w 2812"/>
                <a:gd name="T97" fmla="*/ 1157 h 1509"/>
                <a:gd name="T98" fmla="*/ 1428 w 2812"/>
                <a:gd name="T99" fmla="*/ 1157 h 1509"/>
                <a:gd name="T100" fmla="*/ 1418 w 2812"/>
                <a:gd name="T101" fmla="*/ 1445 h 1509"/>
                <a:gd name="T102" fmla="*/ 1414 w 2812"/>
                <a:gd name="T103" fmla="*/ 1499 h 1509"/>
                <a:gd name="T104" fmla="*/ 711 w 2812"/>
                <a:gd name="T105" fmla="*/ 1465 h 1509"/>
                <a:gd name="T106" fmla="*/ 14 w 2812"/>
                <a:gd name="T107" fmla="*/ 785 h 1509"/>
                <a:gd name="T108" fmla="*/ 416 w 2812"/>
                <a:gd name="T109" fmla="*/ 643 h 1509"/>
                <a:gd name="T110" fmla="*/ 447 w 2812"/>
                <a:gd name="T111" fmla="*/ 0 h 1509"/>
                <a:gd name="T112" fmla="*/ 433 w 2812"/>
                <a:gd name="T113" fmla="*/ 0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12" h="1509">
                  <a:moveTo>
                    <a:pt x="433" y="0"/>
                  </a:moveTo>
                  <a:lnTo>
                    <a:pt x="433" y="6"/>
                  </a:lnTo>
                  <a:lnTo>
                    <a:pt x="410" y="636"/>
                  </a:lnTo>
                  <a:lnTo>
                    <a:pt x="0" y="781"/>
                  </a:lnTo>
                  <a:lnTo>
                    <a:pt x="464" y="1245"/>
                  </a:lnTo>
                  <a:lnTo>
                    <a:pt x="707" y="1479"/>
                  </a:lnTo>
                  <a:lnTo>
                    <a:pt x="1086" y="1499"/>
                  </a:lnTo>
                  <a:lnTo>
                    <a:pt x="1424" y="1509"/>
                  </a:lnTo>
                  <a:lnTo>
                    <a:pt x="1431" y="1506"/>
                  </a:lnTo>
                  <a:lnTo>
                    <a:pt x="1431" y="1506"/>
                  </a:lnTo>
                  <a:lnTo>
                    <a:pt x="1431" y="1445"/>
                  </a:lnTo>
                  <a:lnTo>
                    <a:pt x="1441" y="1174"/>
                  </a:lnTo>
                  <a:lnTo>
                    <a:pt x="1600" y="1174"/>
                  </a:lnTo>
                  <a:lnTo>
                    <a:pt x="1600" y="876"/>
                  </a:lnTo>
                  <a:lnTo>
                    <a:pt x="1759" y="873"/>
                  </a:lnTo>
                  <a:lnTo>
                    <a:pt x="1989" y="1208"/>
                  </a:lnTo>
                  <a:lnTo>
                    <a:pt x="2791" y="1208"/>
                  </a:lnTo>
                  <a:lnTo>
                    <a:pt x="2791" y="1001"/>
                  </a:lnTo>
                  <a:lnTo>
                    <a:pt x="2808" y="988"/>
                  </a:lnTo>
                  <a:lnTo>
                    <a:pt x="2812" y="812"/>
                  </a:lnTo>
                  <a:lnTo>
                    <a:pt x="2771" y="656"/>
                  </a:lnTo>
                  <a:lnTo>
                    <a:pt x="2734" y="595"/>
                  </a:lnTo>
                  <a:lnTo>
                    <a:pt x="2744" y="504"/>
                  </a:lnTo>
                  <a:lnTo>
                    <a:pt x="2788" y="365"/>
                  </a:lnTo>
                  <a:lnTo>
                    <a:pt x="2801" y="243"/>
                  </a:lnTo>
                  <a:lnTo>
                    <a:pt x="2754" y="169"/>
                  </a:lnTo>
                  <a:lnTo>
                    <a:pt x="2727" y="91"/>
                  </a:lnTo>
                  <a:lnTo>
                    <a:pt x="2446" y="98"/>
                  </a:lnTo>
                  <a:lnTo>
                    <a:pt x="2450" y="37"/>
                  </a:lnTo>
                  <a:lnTo>
                    <a:pt x="2443" y="37"/>
                  </a:lnTo>
                  <a:lnTo>
                    <a:pt x="2443" y="37"/>
                  </a:lnTo>
                  <a:lnTo>
                    <a:pt x="2436" y="37"/>
                  </a:lnTo>
                  <a:lnTo>
                    <a:pt x="2436" y="37"/>
                  </a:lnTo>
                  <a:lnTo>
                    <a:pt x="2429" y="111"/>
                  </a:lnTo>
                  <a:lnTo>
                    <a:pt x="2717" y="108"/>
                  </a:lnTo>
                  <a:lnTo>
                    <a:pt x="2740" y="176"/>
                  </a:lnTo>
                  <a:lnTo>
                    <a:pt x="2788" y="247"/>
                  </a:lnTo>
                  <a:lnTo>
                    <a:pt x="2771" y="362"/>
                  </a:lnTo>
                  <a:lnTo>
                    <a:pt x="2730" y="501"/>
                  </a:lnTo>
                  <a:lnTo>
                    <a:pt x="2720" y="599"/>
                  </a:lnTo>
                  <a:lnTo>
                    <a:pt x="2757" y="660"/>
                  </a:lnTo>
                  <a:lnTo>
                    <a:pt x="2798" y="815"/>
                  </a:lnTo>
                  <a:lnTo>
                    <a:pt x="2791" y="981"/>
                  </a:lnTo>
                  <a:lnTo>
                    <a:pt x="2778" y="998"/>
                  </a:lnTo>
                  <a:lnTo>
                    <a:pt x="2778" y="1194"/>
                  </a:lnTo>
                  <a:lnTo>
                    <a:pt x="1996" y="1194"/>
                  </a:lnTo>
                  <a:lnTo>
                    <a:pt x="1770" y="859"/>
                  </a:lnTo>
                  <a:lnTo>
                    <a:pt x="1587" y="863"/>
                  </a:lnTo>
                  <a:lnTo>
                    <a:pt x="1587" y="1157"/>
                  </a:lnTo>
                  <a:lnTo>
                    <a:pt x="1428" y="1157"/>
                  </a:lnTo>
                  <a:lnTo>
                    <a:pt x="1418" y="1445"/>
                  </a:lnTo>
                  <a:lnTo>
                    <a:pt x="1414" y="1499"/>
                  </a:lnTo>
                  <a:lnTo>
                    <a:pt x="711" y="1465"/>
                  </a:lnTo>
                  <a:lnTo>
                    <a:pt x="14" y="785"/>
                  </a:lnTo>
                  <a:lnTo>
                    <a:pt x="416" y="643"/>
                  </a:lnTo>
                  <a:lnTo>
                    <a:pt x="447" y="0"/>
                  </a:lnTo>
                  <a:lnTo>
                    <a:pt x="433"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1137296" y="683504"/>
              <a:ext cx="4317981" cy="2317153"/>
            </a:xfrm>
            <a:custGeom>
              <a:avLst/>
              <a:gdLst>
                <a:gd name="T0" fmla="*/ 433 w 2812"/>
                <a:gd name="T1" fmla="*/ 0 h 1509"/>
                <a:gd name="T2" fmla="*/ 433 w 2812"/>
                <a:gd name="T3" fmla="*/ 6 h 1509"/>
                <a:gd name="T4" fmla="*/ 410 w 2812"/>
                <a:gd name="T5" fmla="*/ 636 h 1509"/>
                <a:gd name="T6" fmla="*/ 0 w 2812"/>
                <a:gd name="T7" fmla="*/ 781 h 1509"/>
                <a:gd name="T8" fmla="*/ 464 w 2812"/>
                <a:gd name="T9" fmla="*/ 1245 h 1509"/>
                <a:gd name="T10" fmla="*/ 707 w 2812"/>
                <a:gd name="T11" fmla="*/ 1479 h 1509"/>
                <a:gd name="T12" fmla="*/ 1086 w 2812"/>
                <a:gd name="T13" fmla="*/ 1499 h 1509"/>
                <a:gd name="T14" fmla="*/ 1424 w 2812"/>
                <a:gd name="T15" fmla="*/ 1509 h 1509"/>
                <a:gd name="T16" fmla="*/ 1431 w 2812"/>
                <a:gd name="T17" fmla="*/ 1506 h 1509"/>
                <a:gd name="T18" fmla="*/ 1431 w 2812"/>
                <a:gd name="T19" fmla="*/ 1506 h 1509"/>
                <a:gd name="T20" fmla="*/ 1431 w 2812"/>
                <a:gd name="T21" fmla="*/ 1445 h 1509"/>
                <a:gd name="T22" fmla="*/ 1441 w 2812"/>
                <a:gd name="T23" fmla="*/ 1174 h 1509"/>
                <a:gd name="T24" fmla="*/ 1600 w 2812"/>
                <a:gd name="T25" fmla="*/ 1174 h 1509"/>
                <a:gd name="T26" fmla="*/ 1600 w 2812"/>
                <a:gd name="T27" fmla="*/ 876 h 1509"/>
                <a:gd name="T28" fmla="*/ 1759 w 2812"/>
                <a:gd name="T29" fmla="*/ 873 h 1509"/>
                <a:gd name="T30" fmla="*/ 1989 w 2812"/>
                <a:gd name="T31" fmla="*/ 1208 h 1509"/>
                <a:gd name="T32" fmla="*/ 2791 w 2812"/>
                <a:gd name="T33" fmla="*/ 1208 h 1509"/>
                <a:gd name="T34" fmla="*/ 2791 w 2812"/>
                <a:gd name="T35" fmla="*/ 1001 h 1509"/>
                <a:gd name="T36" fmla="*/ 2808 w 2812"/>
                <a:gd name="T37" fmla="*/ 988 h 1509"/>
                <a:gd name="T38" fmla="*/ 2812 w 2812"/>
                <a:gd name="T39" fmla="*/ 812 h 1509"/>
                <a:gd name="T40" fmla="*/ 2771 w 2812"/>
                <a:gd name="T41" fmla="*/ 656 h 1509"/>
                <a:gd name="T42" fmla="*/ 2734 w 2812"/>
                <a:gd name="T43" fmla="*/ 595 h 1509"/>
                <a:gd name="T44" fmla="*/ 2744 w 2812"/>
                <a:gd name="T45" fmla="*/ 504 h 1509"/>
                <a:gd name="T46" fmla="*/ 2788 w 2812"/>
                <a:gd name="T47" fmla="*/ 365 h 1509"/>
                <a:gd name="T48" fmla="*/ 2801 w 2812"/>
                <a:gd name="T49" fmla="*/ 243 h 1509"/>
                <a:gd name="T50" fmla="*/ 2754 w 2812"/>
                <a:gd name="T51" fmla="*/ 169 h 1509"/>
                <a:gd name="T52" fmla="*/ 2727 w 2812"/>
                <a:gd name="T53" fmla="*/ 91 h 1509"/>
                <a:gd name="T54" fmla="*/ 2446 w 2812"/>
                <a:gd name="T55" fmla="*/ 98 h 1509"/>
                <a:gd name="T56" fmla="*/ 2450 w 2812"/>
                <a:gd name="T57" fmla="*/ 37 h 1509"/>
                <a:gd name="T58" fmla="*/ 2443 w 2812"/>
                <a:gd name="T59" fmla="*/ 37 h 1509"/>
                <a:gd name="T60" fmla="*/ 2443 w 2812"/>
                <a:gd name="T61" fmla="*/ 37 h 1509"/>
                <a:gd name="T62" fmla="*/ 2436 w 2812"/>
                <a:gd name="T63" fmla="*/ 37 h 1509"/>
                <a:gd name="T64" fmla="*/ 2436 w 2812"/>
                <a:gd name="T65" fmla="*/ 37 h 1509"/>
                <a:gd name="T66" fmla="*/ 2429 w 2812"/>
                <a:gd name="T67" fmla="*/ 111 h 1509"/>
                <a:gd name="T68" fmla="*/ 2717 w 2812"/>
                <a:gd name="T69" fmla="*/ 108 h 1509"/>
                <a:gd name="T70" fmla="*/ 2740 w 2812"/>
                <a:gd name="T71" fmla="*/ 176 h 1509"/>
                <a:gd name="T72" fmla="*/ 2788 w 2812"/>
                <a:gd name="T73" fmla="*/ 247 h 1509"/>
                <a:gd name="T74" fmla="*/ 2771 w 2812"/>
                <a:gd name="T75" fmla="*/ 362 h 1509"/>
                <a:gd name="T76" fmla="*/ 2730 w 2812"/>
                <a:gd name="T77" fmla="*/ 501 h 1509"/>
                <a:gd name="T78" fmla="*/ 2720 w 2812"/>
                <a:gd name="T79" fmla="*/ 599 h 1509"/>
                <a:gd name="T80" fmla="*/ 2757 w 2812"/>
                <a:gd name="T81" fmla="*/ 660 h 1509"/>
                <a:gd name="T82" fmla="*/ 2798 w 2812"/>
                <a:gd name="T83" fmla="*/ 815 h 1509"/>
                <a:gd name="T84" fmla="*/ 2791 w 2812"/>
                <a:gd name="T85" fmla="*/ 981 h 1509"/>
                <a:gd name="T86" fmla="*/ 2778 w 2812"/>
                <a:gd name="T87" fmla="*/ 998 h 1509"/>
                <a:gd name="T88" fmla="*/ 2778 w 2812"/>
                <a:gd name="T89" fmla="*/ 1194 h 1509"/>
                <a:gd name="T90" fmla="*/ 1996 w 2812"/>
                <a:gd name="T91" fmla="*/ 1194 h 1509"/>
                <a:gd name="T92" fmla="*/ 1770 w 2812"/>
                <a:gd name="T93" fmla="*/ 859 h 1509"/>
                <a:gd name="T94" fmla="*/ 1587 w 2812"/>
                <a:gd name="T95" fmla="*/ 863 h 1509"/>
                <a:gd name="T96" fmla="*/ 1587 w 2812"/>
                <a:gd name="T97" fmla="*/ 1157 h 1509"/>
                <a:gd name="T98" fmla="*/ 1428 w 2812"/>
                <a:gd name="T99" fmla="*/ 1157 h 1509"/>
                <a:gd name="T100" fmla="*/ 1418 w 2812"/>
                <a:gd name="T101" fmla="*/ 1445 h 1509"/>
                <a:gd name="T102" fmla="*/ 1414 w 2812"/>
                <a:gd name="T103" fmla="*/ 1499 h 1509"/>
                <a:gd name="T104" fmla="*/ 711 w 2812"/>
                <a:gd name="T105" fmla="*/ 1465 h 1509"/>
                <a:gd name="T106" fmla="*/ 14 w 2812"/>
                <a:gd name="T107" fmla="*/ 785 h 1509"/>
                <a:gd name="T108" fmla="*/ 416 w 2812"/>
                <a:gd name="T109" fmla="*/ 643 h 1509"/>
                <a:gd name="T110" fmla="*/ 447 w 2812"/>
                <a:gd name="T111" fmla="*/ 0 h 1509"/>
                <a:gd name="T112" fmla="*/ 433 w 2812"/>
                <a:gd name="T113" fmla="*/ 0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12" h="1509">
                  <a:moveTo>
                    <a:pt x="433" y="0"/>
                  </a:moveTo>
                  <a:lnTo>
                    <a:pt x="433" y="6"/>
                  </a:lnTo>
                  <a:lnTo>
                    <a:pt x="410" y="636"/>
                  </a:lnTo>
                  <a:lnTo>
                    <a:pt x="0" y="781"/>
                  </a:lnTo>
                  <a:lnTo>
                    <a:pt x="464" y="1245"/>
                  </a:lnTo>
                  <a:lnTo>
                    <a:pt x="707" y="1479"/>
                  </a:lnTo>
                  <a:lnTo>
                    <a:pt x="1086" y="1499"/>
                  </a:lnTo>
                  <a:lnTo>
                    <a:pt x="1424" y="1509"/>
                  </a:lnTo>
                  <a:lnTo>
                    <a:pt x="1431" y="1506"/>
                  </a:lnTo>
                  <a:lnTo>
                    <a:pt x="1431" y="1506"/>
                  </a:lnTo>
                  <a:lnTo>
                    <a:pt x="1431" y="1445"/>
                  </a:lnTo>
                  <a:lnTo>
                    <a:pt x="1441" y="1174"/>
                  </a:lnTo>
                  <a:lnTo>
                    <a:pt x="1600" y="1174"/>
                  </a:lnTo>
                  <a:lnTo>
                    <a:pt x="1600" y="876"/>
                  </a:lnTo>
                  <a:lnTo>
                    <a:pt x="1759" y="873"/>
                  </a:lnTo>
                  <a:lnTo>
                    <a:pt x="1989" y="1208"/>
                  </a:lnTo>
                  <a:lnTo>
                    <a:pt x="2791" y="1208"/>
                  </a:lnTo>
                  <a:lnTo>
                    <a:pt x="2791" y="1001"/>
                  </a:lnTo>
                  <a:lnTo>
                    <a:pt x="2808" y="988"/>
                  </a:lnTo>
                  <a:lnTo>
                    <a:pt x="2812" y="812"/>
                  </a:lnTo>
                  <a:lnTo>
                    <a:pt x="2771" y="656"/>
                  </a:lnTo>
                  <a:lnTo>
                    <a:pt x="2734" y="595"/>
                  </a:lnTo>
                  <a:lnTo>
                    <a:pt x="2744" y="504"/>
                  </a:lnTo>
                  <a:lnTo>
                    <a:pt x="2788" y="365"/>
                  </a:lnTo>
                  <a:lnTo>
                    <a:pt x="2801" y="243"/>
                  </a:lnTo>
                  <a:lnTo>
                    <a:pt x="2754" y="169"/>
                  </a:lnTo>
                  <a:lnTo>
                    <a:pt x="2727" y="91"/>
                  </a:lnTo>
                  <a:lnTo>
                    <a:pt x="2446" y="98"/>
                  </a:lnTo>
                  <a:lnTo>
                    <a:pt x="2450" y="37"/>
                  </a:lnTo>
                  <a:lnTo>
                    <a:pt x="2443" y="37"/>
                  </a:lnTo>
                  <a:lnTo>
                    <a:pt x="2443" y="37"/>
                  </a:lnTo>
                  <a:lnTo>
                    <a:pt x="2436" y="37"/>
                  </a:lnTo>
                  <a:lnTo>
                    <a:pt x="2436" y="37"/>
                  </a:lnTo>
                  <a:lnTo>
                    <a:pt x="2429" y="111"/>
                  </a:lnTo>
                  <a:lnTo>
                    <a:pt x="2717" y="108"/>
                  </a:lnTo>
                  <a:lnTo>
                    <a:pt x="2740" y="176"/>
                  </a:lnTo>
                  <a:lnTo>
                    <a:pt x="2788" y="247"/>
                  </a:lnTo>
                  <a:lnTo>
                    <a:pt x="2771" y="362"/>
                  </a:lnTo>
                  <a:lnTo>
                    <a:pt x="2730" y="501"/>
                  </a:lnTo>
                  <a:lnTo>
                    <a:pt x="2720" y="599"/>
                  </a:lnTo>
                  <a:lnTo>
                    <a:pt x="2757" y="660"/>
                  </a:lnTo>
                  <a:lnTo>
                    <a:pt x="2798" y="815"/>
                  </a:lnTo>
                  <a:lnTo>
                    <a:pt x="2791" y="981"/>
                  </a:lnTo>
                  <a:lnTo>
                    <a:pt x="2778" y="998"/>
                  </a:lnTo>
                  <a:lnTo>
                    <a:pt x="2778" y="1194"/>
                  </a:lnTo>
                  <a:lnTo>
                    <a:pt x="1996" y="1194"/>
                  </a:lnTo>
                  <a:lnTo>
                    <a:pt x="1770" y="859"/>
                  </a:lnTo>
                  <a:lnTo>
                    <a:pt x="1587" y="863"/>
                  </a:lnTo>
                  <a:lnTo>
                    <a:pt x="1587" y="1157"/>
                  </a:lnTo>
                  <a:lnTo>
                    <a:pt x="1428" y="1157"/>
                  </a:lnTo>
                  <a:lnTo>
                    <a:pt x="1418" y="1445"/>
                  </a:lnTo>
                  <a:lnTo>
                    <a:pt x="1414" y="1499"/>
                  </a:lnTo>
                  <a:lnTo>
                    <a:pt x="711" y="1465"/>
                  </a:lnTo>
                  <a:lnTo>
                    <a:pt x="14" y="785"/>
                  </a:lnTo>
                  <a:lnTo>
                    <a:pt x="416" y="643"/>
                  </a:lnTo>
                  <a:lnTo>
                    <a:pt x="447" y="0"/>
                  </a:lnTo>
                  <a:lnTo>
                    <a:pt x="4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2" name="Group 61"/>
            <p:cNvGrpSpPr/>
            <p:nvPr/>
          </p:nvGrpSpPr>
          <p:grpSpPr>
            <a:xfrm>
              <a:off x="3313436" y="2531546"/>
              <a:ext cx="2853062" cy="2671866"/>
              <a:chOff x="3421062" y="2395538"/>
              <a:chExt cx="2949576" cy="2762250"/>
            </a:xfrm>
            <a:solidFill>
              <a:schemeClr val="accent1">
                <a:lumMod val="40000"/>
                <a:lumOff val="60000"/>
              </a:schemeClr>
            </a:solidFill>
          </p:grpSpPr>
          <p:sp>
            <p:nvSpPr>
              <p:cNvPr id="17" name="Freeform 15"/>
              <p:cNvSpPr>
                <a:spLocks/>
              </p:cNvSpPr>
              <p:nvPr/>
            </p:nvSpPr>
            <p:spPr bwMode="auto">
              <a:xfrm>
                <a:off x="3421062" y="2877122"/>
                <a:ext cx="1627188" cy="2278063"/>
              </a:xfrm>
              <a:custGeom>
                <a:avLst/>
                <a:gdLst>
                  <a:gd name="T0" fmla="*/ 0 w 1025"/>
                  <a:gd name="T1" fmla="*/ 0 h 1435"/>
                  <a:gd name="T2" fmla="*/ 14 w 1025"/>
                  <a:gd name="T3" fmla="*/ 386 h 1435"/>
                  <a:gd name="T4" fmla="*/ 122 w 1025"/>
                  <a:gd name="T5" fmla="*/ 433 h 1435"/>
                  <a:gd name="T6" fmla="*/ 1025 w 1025"/>
                  <a:gd name="T7" fmla="*/ 1435 h 1435"/>
                  <a:gd name="T8" fmla="*/ 1025 w 1025"/>
                  <a:gd name="T9" fmla="*/ 1435 h 1435"/>
                  <a:gd name="T10" fmla="*/ 1025 w 1025"/>
                  <a:gd name="T11" fmla="*/ 1435 h 1435"/>
                  <a:gd name="T12" fmla="*/ 129 w 1025"/>
                  <a:gd name="T13" fmla="*/ 426 h 1435"/>
                  <a:gd name="T14" fmla="*/ 31 w 1025"/>
                  <a:gd name="T15" fmla="*/ 379 h 1435"/>
                  <a:gd name="T16" fmla="*/ 31 w 1025"/>
                  <a:gd name="T17" fmla="*/ 379 h 1435"/>
                  <a:gd name="T18" fmla="*/ 31 w 1025"/>
                  <a:gd name="T19" fmla="*/ 379 h 1435"/>
                  <a:gd name="T20" fmla="*/ 27 w 1025"/>
                  <a:gd name="T21" fmla="*/ 352 h 1435"/>
                  <a:gd name="T22" fmla="*/ 10 w 1025"/>
                  <a:gd name="T23" fmla="*/ 0 h 1435"/>
                  <a:gd name="T24" fmla="*/ 0 w 1025"/>
                  <a:gd name="T25" fmla="*/ 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5" h="1435">
                    <a:moveTo>
                      <a:pt x="0" y="0"/>
                    </a:moveTo>
                    <a:lnTo>
                      <a:pt x="14" y="386"/>
                    </a:lnTo>
                    <a:lnTo>
                      <a:pt x="122" y="433"/>
                    </a:lnTo>
                    <a:lnTo>
                      <a:pt x="1025" y="1435"/>
                    </a:lnTo>
                    <a:lnTo>
                      <a:pt x="1025" y="1435"/>
                    </a:lnTo>
                    <a:lnTo>
                      <a:pt x="1025" y="1435"/>
                    </a:lnTo>
                    <a:lnTo>
                      <a:pt x="129" y="426"/>
                    </a:lnTo>
                    <a:lnTo>
                      <a:pt x="31" y="379"/>
                    </a:lnTo>
                    <a:lnTo>
                      <a:pt x="31" y="379"/>
                    </a:lnTo>
                    <a:lnTo>
                      <a:pt x="31" y="379"/>
                    </a:lnTo>
                    <a:lnTo>
                      <a:pt x="27" y="352"/>
                    </a:lnTo>
                    <a:lnTo>
                      <a:pt x="1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noEditPoints="1"/>
              </p:cNvSpPr>
              <p:nvPr/>
            </p:nvSpPr>
            <p:spPr bwMode="auto">
              <a:xfrm>
                <a:off x="3421063" y="2395538"/>
                <a:ext cx="2949575" cy="2762250"/>
              </a:xfrm>
              <a:custGeom>
                <a:avLst/>
                <a:gdLst>
                  <a:gd name="T0" fmla="*/ 7 w 1858"/>
                  <a:gd name="T1" fmla="*/ 295 h 1740"/>
                  <a:gd name="T2" fmla="*/ 7 w 1858"/>
                  <a:gd name="T3" fmla="*/ 305 h 1740"/>
                  <a:gd name="T4" fmla="*/ 0 w 1858"/>
                  <a:gd name="T5" fmla="*/ 305 h 1740"/>
                  <a:gd name="T6" fmla="*/ 17 w 1858"/>
                  <a:gd name="T7" fmla="*/ 657 h 1740"/>
                  <a:gd name="T8" fmla="*/ 7 w 1858"/>
                  <a:gd name="T9" fmla="*/ 295 h 1740"/>
                  <a:gd name="T10" fmla="*/ 1347 w 1858"/>
                  <a:gd name="T11" fmla="*/ 0 h 1740"/>
                  <a:gd name="T12" fmla="*/ 1279 w 1858"/>
                  <a:gd name="T13" fmla="*/ 268 h 1740"/>
                  <a:gd name="T14" fmla="*/ 1753 w 1858"/>
                  <a:gd name="T15" fmla="*/ 508 h 1740"/>
                  <a:gd name="T16" fmla="*/ 1841 w 1858"/>
                  <a:gd name="T17" fmla="*/ 1381 h 1740"/>
                  <a:gd name="T18" fmla="*/ 1198 w 1858"/>
                  <a:gd name="T19" fmla="*/ 1144 h 1740"/>
                  <a:gd name="T20" fmla="*/ 1019 w 1858"/>
                  <a:gd name="T21" fmla="*/ 1723 h 1740"/>
                  <a:gd name="T22" fmla="*/ 122 w 1858"/>
                  <a:gd name="T23" fmla="*/ 725 h 1740"/>
                  <a:gd name="T24" fmla="*/ 21 w 1858"/>
                  <a:gd name="T25" fmla="*/ 684 h 1740"/>
                  <a:gd name="T26" fmla="*/ 21 w 1858"/>
                  <a:gd name="T27" fmla="*/ 684 h 1740"/>
                  <a:gd name="T28" fmla="*/ 119 w 1858"/>
                  <a:gd name="T29" fmla="*/ 731 h 1740"/>
                  <a:gd name="T30" fmla="*/ 1015 w 1858"/>
                  <a:gd name="T31" fmla="*/ 1740 h 1740"/>
                  <a:gd name="T32" fmla="*/ 1029 w 1858"/>
                  <a:gd name="T33" fmla="*/ 1740 h 1740"/>
                  <a:gd name="T34" fmla="*/ 1029 w 1858"/>
                  <a:gd name="T35" fmla="*/ 1740 h 1740"/>
                  <a:gd name="T36" fmla="*/ 1208 w 1858"/>
                  <a:gd name="T37" fmla="*/ 1165 h 1740"/>
                  <a:gd name="T38" fmla="*/ 1858 w 1858"/>
                  <a:gd name="T39" fmla="*/ 1401 h 1740"/>
                  <a:gd name="T40" fmla="*/ 1766 w 1858"/>
                  <a:gd name="T41" fmla="*/ 498 h 1740"/>
                  <a:gd name="T42" fmla="*/ 1296 w 1858"/>
                  <a:gd name="T43" fmla="*/ 261 h 1740"/>
                  <a:gd name="T44" fmla="*/ 1360 w 1858"/>
                  <a:gd name="T45" fmla="*/ 4 h 1740"/>
                  <a:gd name="T46" fmla="*/ 1347 w 1858"/>
                  <a:gd name="T47" fmla="*/ 0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8" h="1740">
                    <a:moveTo>
                      <a:pt x="7" y="295"/>
                    </a:moveTo>
                    <a:lnTo>
                      <a:pt x="7" y="305"/>
                    </a:lnTo>
                    <a:lnTo>
                      <a:pt x="0" y="305"/>
                    </a:lnTo>
                    <a:lnTo>
                      <a:pt x="17" y="657"/>
                    </a:lnTo>
                    <a:lnTo>
                      <a:pt x="7" y="295"/>
                    </a:lnTo>
                    <a:close/>
                    <a:moveTo>
                      <a:pt x="1347" y="0"/>
                    </a:moveTo>
                    <a:lnTo>
                      <a:pt x="1279" y="268"/>
                    </a:lnTo>
                    <a:lnTo>
                      <a:pt x="1753" y="508"/>
                    </a:lnTo>
                    <a:lnTo>
                      <a:pt x="1841" y="1381"/>
                    </a:lnTo>
                    <a:lnTo>
                      <a:pt x="1198" y="1144"/>
                    </a:lnTo>
                    <a:lnTo>
                      <a:pt x="1019" y="1723"/>
                    </a:lnTo>
                    <a:lnTo>
                      <a:pt x="122" y="725"/>
                    </a:lnTo>
                    <a:lnTo>
                      <a:pt x="21" y="684"/>
                    </a:lnTo>
                    <a:lnTo>
                      <a:pt x="21" y="684"/>
                    </a:lnTo>
                    <a:lnTo>
                      <a:pt x="119" y="731"/>
                    </a:lnTo>
                    <a:lnTo>
                      <a:pt x="1015" y="1740"/>
                    </a:lnTo>
                    <a:lnTo>
                      <a:pt x="1029" y="1740"/>
                    </a:lnTo>
                    <a:lnTo>
                      <a:pt x="1029" y="1740"/>
                    </a:lnTo>
                    <a:lnTo>
                      <a:pt x="1208" y="1165"/>
                    </a:lnTo>
                    <a:lnTo>
                      <a:pt x="1858" y="1401"/>
                    </a:lnTo>
                    <a:lnTo>
                      <a:pt x="1766" y="498"/>
                    </a:lnTo>
                    <a:lnTo>
                      <a:pt x="1296" y="261"/>
                    </a:lnTo>
                    <a:lnTo>
                      <a:pt x="1360" y="4"/>
                    </a:lnTo>
                    <a:lnTo>
                      <a:pt x="1347"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0" name="Freeform 18"/>
            <p:cNvSpPr>
              <a:spLocks noEditPoints="1"/>
            </p:cNvSpPr>
            <p:nvPr/>
          </p:nvSpPr>
          <p:spPr bwMode="auto">
            <a:xfrm>
              <a:off x="3323926" y="2543062"/>
              <a:ext cx="2853061" cy="2671866"/>
            </a:xfrm>
            <a:custGeom>
              <a:avLst/>
              <a:gdLst>
                <a:gd name="T0" fmla="*/ 7 w 1858"/>
                <a:gd name="T1" fmla="*/ 295 h 1740"/>
                <a:gd name="T2" fmla="*/ 7 w 1858"/>
                <a:gd name="T3" fmla="*/ 305 h 1740"/>
                <a:gd name="T4" fmla="*/ 0 w 1858"/>
                <a:gd name="T5" fmla="*/ 305 h 1740"/>
                <a:gd name="T6" fmla="*/ 17 w 1858"/>
                <a:gd name="T7" fmla="*/ 657 h 1740"/>
                <a:gd name="T8" fmla="*/ 7 w 1858"/>
                <a:gd name="T9" fmla="*/ 295 h 1740"/>
                <a:gd name="T10" fmla="*/ 1347 w 1858"/>
                <a:gd name="T11" fmla="*/ 0 h 1740"/>
                <a:gd name="T12" fmla="*/ 1279 w 1858"/>
                <a:gd name="T13" fmla="*/ 268 h 1740"/>
                <a:gd name="T14" fmla="*/ 1753 w 1858"/>
                <a:gd name="T15" fmla="*/ 508 h 1740"/>
                <a:gd name="T16" fmla="*/ 1841 w 1858"/>
                <a:gd name="T17" fmla="*/ 1381 h 1740"/>
                <a:gd name="T18" fmla="*/ 1198 w 1858"/>
                <a:gd name="T19" fmla="*/ 1144 h 1740"/>
                <a:gd name="T20" fmla="*/ 1019 w 1858"/>
                <a:gd name="T21" fmla="*/ 1723 h 1740"/>
                <a:gd name="T22" fmla="*/ 122 w 1858"/>
                <a:gd name="T23" fmla="*/ 725 h 1740"/>
                <a:gd name="T24" fmla="*/ 21 w 1858"/>
                <a:gd name="T25" fmla="*/ 684 h 1740"/>
                <a:gd name="T26" fmla="*/ 21 w 1858"/>
                <a:gd name="T27" fmla="*/ 684 h 1740"/>
                <a:gd name="T28" fmla="*/ 119 w 1858"/>
                <a:gd name="T29" fmla="*/ 731 h 1740"/>
                <a:gd name="T30" fmla="*/ 1015 w 1858"/>
                <a:gd name="T31" fmla="*/ 1740 h 1740"/>
                <a:gd name="T32" fmla="*/ 1029 w 1858"/>
                <a:gd name="T33" fmla="*/ 1740 h 1740"/>
                <a:gd name="T34" fmla="*/ 1029 w 1858"/>
                <a:gd name="T35" fmla="*/ 1740 h 1740"/>
                <a:gd name="T36" fmla="*/ 1208 w 1858"/>
                <a:gd name="T37" fmla="*/ 1165 h 1740"/>
                <a:gd name="T38" fmla="*/ 1858 w 1858"/>
                <a:gd name="T39" fmla="*/ 1401 h 1740"/>
                <a:gd name="T40" fmla="*/ 1766 w 1858"/>
                <a:gd name="T41" fmla="*/ 498 h 1740"/>
                <a:gd name="T42" fmla="*/ 1296 w 1858"/>
                <a:gd name="T43" fmla="*/ 261 h 1740"/>
                <a:gd name="T44" fmla="*/ 1360 w 1858"/>
                <a:gd name="T45" fmla="*/ 4 h 1740"/>
                <a:gd name="T46" fmla="*/ 1347 w 1858"/>
                <a:gd name="T47" fmla="*/ 0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8" h="1740">
                  <a:moveTo>
                    <a:pt x="7" y="295"/>
                  </a:moveTo>
                  <a:lnTo>
                    <a:pt x="7" y="305"/>
                  </a:lnTo>
                  <a:lnTo>
                    <a:pt x="0" y="305"/>
                  </a:lnTo>
                  <a:lnTo>
                    <a:pt x="17" y="657"/>
                  </a:lnTo>
                  <a:lnTo>
                    <a:pt x="7" y="295"/>
                  </a:lnTo>
                  <a:moveTo>
                    <a:pt x="1347" y="0"/>
                  </a:moveTo>
                  <a:lnTo>
                    <a:pt x="1279" y="268"/>
                  </a:lnTo>
                  <a:lnTo>
                    <a:pt x="1753" y="508"/>
                  </a:lnTo>
                  <a:lnTo>
                    <a:pt x="1841" y="1381"/>
                  </a:lnTo>
                  <a:lnTo>
                    <a:pt x="1198" y="1144"/>
                  </a:lnTo>
                  <a:lnTo>
                    <a:pt x="1019" y="1723"/>
                  </a:lnTo>
                  <a:lnTo>
                    <a:pt x="122" y="725"/>
                  </a:lnTo>
                  <a:lnTo>
                    <a:pt x="21" y="684"/>
                  </a:lnTo>
                  <a:lnTo>
                    <a:pt x="21" y="684"/>
                  </a:lnTo>
                  <a:lnTo>
                    <a:pt x="119" y="731"/>
                  </a:lnTo>
                  <a:lnTo>
                    <a:pt x="1015" y="1740"/>
                  </a:lnTo>
                  <a:lnTo>
                    <a:pt x="1029" y="1740"/>
                  </a:lnTo>
                  <a:lnTo>
                    <a:pt x="1029" y="1740"/>
                  </a:lnTo>
                  <a:lnTo>
                    <a:pt x="1208" y="1165"/>
                  </a:lnTo>
                  <a:lnTo>
                    <a:pt x="1858" y="1401"/>
                  </a:lnTo>
                  <a:lnTo>
                    <a:pt x="1766" y="498"/>
                  </a:lnTo>
                  <a:lnTo>
                    <a:pt x="1296" y="261"/>
                  </a:lnTo>
                  <a:lnTo>
                    <a:pt x="1360" y="4"/>
                  </a:lnTo>
                  <a:lnTo>
                    <a:pt x="13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p:nvSpPr>
          <p:spPr bwMode="auto">
            <a:xfrm>
              <a:off x="3308571" y="3000657"/>
              <a:ext cx="15356" cy="10749"/>
            </a:xfrm>
            <a:custGeom>
              <a:avLst/>
              <a:gdLst>
                <a:gd name="T0" fmla="*/ 10 w 10"/>
                <a:gd name="T1" fmla="*/ 0 h 7"/>
                <a:gd name="T2" fmla="*/ 0 w 10"/>
                <a:gd name="T3" fmla="*/ 0 h 7"/>
                <a:gd name="T4" fmla="*/ 0 w 10"/>
                <a:gd name="T5" fmla="*/ 0 h 7"/>
                <a:gd name="T6" fmla="*/ 0 w 10"/>
                <a:gd name="T7" fmla="*/ 7 h 7"/>
                <a:gd name="T8" fmla="*/ 10 w 10"/>
                <a:gd name="T9" fmla="*/ 7 h 7"/>
                <a:gd name="T10" fmla="*/ 10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0" y="0"/>
                  </a:moveTo>
                  <a:lnTo>
                    <a:pt x="0" y="0"/>
                  </a:lnTo>
                  <a:lnTo>
                    <a:pt x="0" y="0"/>
                  </a:lnTo>
                  <a:lnTo>
                    <a:pt x="0" y="7"/>
                  </a:lnTo>
                  <a:lnTo>
                    <a:pt x="10" y="7"/>
                  </a:lnTo>
                  <a:lnTo>
                    <a:pt x="10" y="0"/>
                  </a:lnTo>
                  <a:close/>
                </a:path>
              </a:pathLst>
            </a:custGeom>
            <a:solidFill>
              <a:srgbClr val="9BB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3308571" y="3000657"/>
              <a:ext cx="15356" cy="10749"/>
            </a:xfrm>
            <a:custGeom>
              <a:avLst/>
              <a:gdLst>
                <a:gd name="T0" fmla="*/ 10 w 10"/>
                <a:gd name="T1" fmla="*/ 0 h 7"/>
                <a:gd name="T2" fmla="*/ 0 w 10"/>
                <a:gd name="T3" fmla="*/ 0 h 7"/>
                <a:gd name="T4" fmla="*/ 0 w 10"/>
                <a:gd name="T5" fmla="*/ 0 h 7"/>
                <a:gd name="T6" fmla="*/ 0 w 10"/>
                <a:gd name="T7" fmla="*/ 7 h 7"/>
                <a:gd name="T8" fmla="*/ 10 w 10"/>
                <a:gd name="T9" fmla="*/ 7 h 7"/>
                <a:gd name="T10" fmla="*/ 10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0" y="0"/>
                  </a:moveTo>
                  <a:lnTo>
                    <a:pt x="0" y="0"/>
                  </a:lnTo>
                  <a:lnTo>
                    <a:pt x="0" y="0"/>
                  </a:lnTo>
                  <a:lnTo>
                    <a:pt x="0" y="7"/>
                  </a:lnTo>
                  <a:lnTo>
                    <a:pt x="10" y="7"/>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3323926" y="2996050"/>
              <a:ext cx="10749" cy="15356"/>
            </a:xfrm>
            <a:custGeom>
              <a:avLst/>
              <a:gdLst>
                <a:gd name="T0" fmla="*/ 7 w 7"/>
                <a:gd name="T1" fmla="*/ 0 h 10"/>
                <a:gd name="T2" fmla="*/ 0 w 7"/>
                <a:gd name="T3" fmla="*/ 3 h 10"/>
                <a:gd name="T4" fmla="*/ 0 w 7"/>
                <a:gd name="T5" fmla="*/ 10 h 10"/>
                <a:gd name="T6" fmla="*/ 7 w 7"/>
                <a:gd name="T7" fmla="*/ 10 h 10"/>
                <a:gd name="T8" fmla="*/ 7 w 7"/>
                <a:gd name="T9" fmla="*/ 0 h 10"/>
                <a:gd name="T10" fmla="*/ 7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0"/>
                  </a:moveTo>
                  <a:lnTo>
                    <a:pt x="0" y="3"/>
                  </a:lnTo>
                  <a:lnTo>
                    <a:pt x="0" y="10"/>
                  </a:lnTo>
                  <a:lnTo>
                    <a:pt x="7" y="10"/>
                  </a:lnTo>
                  <a:lnTo>
                    <a:pt x="7" y="0"/>
                  </a:lnTo>
                  <a:lnTo>
                    <a:pt x="7" y="0"/>
                  </a:lnTo>
                  <a:close/>
                </a:path>
              </a:pathLst>
            </a:custGeom>
            <a:solidFill>
              <a:srgbClr val="87A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3323926" y="2996050"/>
              <a:ext cx="10749" cy="15356"/>
            </a:xfrm>
            <a:custGeom>
              <a:avLst/>
              <a:gdLst>
                <a:gd name="T0" fmla="*/ 7 w 7"/>
                <a:gd name="T1" fmla="*/ 0 h 10"/>
                <a:gd name="T2" fmla="*/ 0 w 7"/>
                <a:gd name="T3" fmla="*/ 3 h 10"/>
                <a:gd name="T4" fmla="*/ 0 w 7"/>
                <a:gd name="T5" fmla="*/ 10 h 10"/>
                <a:gd name="T6" fmla="*/ 7 w 7"/>
                <a:gd name="T7" fmla="*/ 10 h 10"/>
                <a:gd name="T8" fmla="*/ 7 w 7"/>
                <a:gd name="T9" fmla="*/ 0 h 10"/>
                <a:gd name="T10" fmla="*/ 7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0"/>
                  </a:moveTo>
                  <a:lnTo>
                    <a:pt x="0" y="3"/>
                  </a:lnTo>
                  <a:lnTo>
                    <a:pt x="0" y="10"/>
                  </a:lnTo>
                  <a:lnTo>
                    <a:pt x="7" y="10"/>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p:cNvSpPr>
            <p:nvPr/>
          </p:nvSpPr>
          <p:spPr bwMode="auto">
            <a:xfrm>
              <a:off x="6944765" y="2824068"/>
              <a:ext cx="396173" cy="2063786"/>
            </a:xfrm>
            <a:custGeom>
              <a:avLst/>
              <a:gdLst>
                <a:gd name="T0" fmla="*/ 7 w 258"/>
                <a:gd name="T1" fmla="*/ 0 h 1344"/>
                <a:gd name="T2" fmla="*/ 0 w 258"/>
                <a:gd name="T3" fmla="*/ 0 h 1344"/>
                <a:gd name="T4" fmla="*/ 251 w 258"/>
                <a:gd name="T5" fmla="*/ 1323 h 1344"/>
                <a:gd name="T6" fmla="*/ 251 w 258"/>
                <a:gd name="T7" fmla="*/ 1344 h 1344"/>
                <a:gd name="T8" fmla="*/ 258 w 258"/>
                <a:gd name="T9" fmla="*/ 1344 h 1344"/>
                <a:gd name="T10" fmla="*/ 7 w 258"/>
                <a:gd name="T11" fmla="*/ 0 h 1344"/>
              </a:gdLst>
              <a:ahLst/>
              <a:cxnLst>
                <a:cxn ang="0">
                  <a:pos x="T0" y="T1"/>
                </a:cxn>
                <a:cxn ang="0">
                  <a:pos x="T2" y="T3"/>
                </a:cxn>
                <a:cxn ang="0">
                  <a:pos x="T4" y="T5"/>
                </a:cxn>
                <a:cxn ang="0">
                  <a:pos x="T6" y="T7"/>
                </a:cxn>
                <a:cxn ang="0">
                  <a:pos x="T8" y="T9"/>
                </a:cxn>
                <a:cxn ang="0">
                  <a:pos x="T10" y="T11"/>
                </a:cxn>
              </a:cxnLst>
              <a:rect l="0" t="0" r="r" b="b"/>
              <a:pathLst>
                <a:path w="258" h="1344">
                  <a:moveTo>
                    <a:pt x="7" y="0"/>
                  </a:moveTo>
                  <a:lnTo>
                    <a:pt x="0" y="0"/>
                  </a:lnTo>
                  <a:lnTo>
                    <a:pt x="251" y="1323"/>
                  </a:lnTo>
                  <a:lnTo>
                    <a:pt x="251" y="1344"/>
                  </a:lnTo>
                  <a:lnTo>
                    <a:pt x="258" y="134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6020361" y="2787214"/>
              <a:ext cx="1309829" cy="2100639"/>
            </a:xfrm>
            <a:custGeom>
              <a:avLst/>
              <a:gdLst>
                <a:gd name="T0" fmla="*/ 602 w 853"/>
                <a:gd name="T1" fmla="*/ 0 h 1368"/>
                <a:gd name="T2" fmla="*/ 460 w 853"/>
                <a:gd name="T3" fmla="*/ 21 h 1368"/>
                <a:gd name="T4" fmla="*/ 295 w 853"/>
                <a:gd name="T5" fmla="*/ 41 h 1368"/>
                <a:gd name="T6" fmla="*/ 257 w 853"/>
                <a:gd name="T7" fmla="*/ 85 h 1368"/>
                <a:gd name="T8" fmla="*/ 210 w 853"/>
                <a:gd name="T9" fmla="*/ 105 h 1368"/>
                <a:gd name="T10" fmla="*/ 0 w 853"/>
                <a:gd name="T11" fmla="*/ 329 h 1368"/>
                <a:gd name="T12" fmla="*/ 10 w 853"/>
                <a:gd name="T13" fmla="*/ 339 h 1368"/>
                <a:gd name="T14" fmla="*/ 220 w 853"/>
                <a:gd name="T15" fmla="*/ 119 h 1368"/>
                <a:gd name="T16" fmla="*/ 268 w 853"/>
                <a:gd name="T17" fmla="*/ 98 h 1368"/>
                <a:gd name="T18" fmla="*/ 301 w 853"/>
                <a:gd name="T19" fmla="*/ 54 h 1368"/>
                <a:gd name="T20" fmla="*/ 460 w 853"/>
                <a:gd name="T21" fmla="*/ 38 h 1368"/>
                <a:gd name="T22" fmla="*/ 592 w 853"/>
                <a:gd name="T23" fmla="*/ 17 h 1368"/>
                <a:gd name="T24" fmla="*/ 839 w 853"/>
                <a:gd name="T25" fmla="*/ 1341 h 1368"/>
                <a:gd name="T26" fmla="*/ 376 w 853"/>
                <a:gd name="T27" fmla="*/ 999 h 1368"/>
                <a:gd name="T28" fmla="*/ 81 w 853"/>
                <a:gd name="T29" fmla="*/ 1009 h 1368"/>
                <a:gd name="T30" fmla="*/ 85 w 853"/>
                <a:gd name="T31" fmla="*/ 1022 h 1368"/>
                <a:gd name="T32" fmla="*/ 369 w 853"/>
                <a:gd name="T33" fmla="*/ 1012 h 1368"/>
                <a:gd name="T34" fmla="*/ 849 w 853"/>
                <a:gd name="T35" fmla="*/ 1368 h 1368"/>
                <a:gd name="T36" fmla="*/ 853 w 853"/>
                <a:gd name="T37" fmla="*/ 1368 h 1368"/>
                <a:gd name="T38" fmla="*/ 853 w 853"/>
                <a:gd name="T39" fmla="*/ 1347 h 1368"/>
                <a:gd name="T40" fmla="*/ 602 w 853"/>
                <a:gd name="T41" fmla="*/ 24 h 1368"/>
                <a:gd name="T42" fmla="*/ 609 w 853"/>
                <a:gd name="T43" fmla="*/ 24 h 1368"/>
                <a:gd name="T44" fmla="*/ 606 w 853"/>
                <a:gd name="T45" fmla="*/ 14 h 1368"/>
                <a:gd name="T46" fmla="*/ 599 w 853"/>
                <a:gd name="T47" fmla="*/ 14 h 1368"/>
                <a:gd name="T48" fmla="*/ 599 w 853"/>
                <a:gd name="T49" fmla="*/ 0 h 1368"/>
                <a:gd name="T50" fmla="*/ 602 w 853"/>
                <a:gd name="T51" fmla="*/ 0 h 1368"/>
                <a:gd name="T52" fmla="*/ 602 w 853"/>
                <a:gd name="T53"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3" h="1368">
                  <a:moveTo>
                    <a:pt x="602" y="0"/>
                  </a:moveTo>
                  <a:lnTo>
                    <a:pt x="460" y="21"/>
                  </a:lnTo>
                  <a:lnTo>
                    <a:pt x="295" y="41"/>
                  </a:lnTo>
                  <a:lnTo>
                    <a:pt x="257" y="85"/>
                  </a:lnTo>
                  <a:lnTo>
                    <a:pt x="210" y="105"/>
                  </a:lnTo>
                  <a:lnTo>
                    <a:pt x="0" y="329"/>
                  </a:lnTo>
                  <a:lnTo>
                    <a:pt x="10" y="339"/>
                  </a:lnTo>
                  <a:lnTo>
                    <a:pt x="220" y="119"/>
                  </a:lnTo>
                  <a:lnTo>
                    <a:pt x="268" y="98"/>
                  </a:lnTo>
                  <a:lnTo>
                    <a:pt x="301" y="54"/>
                  </a:lnTo>
                  <a:lnTo>
                    <a:pt x="460" y="38"/>
                  </a:lnTo>
                  <a:lnTo>
                    <a:pt x="592" y="17"/>
                  </a:lnTo>
                  <a:lnTo>
                    <a:pt x="839" y="1341"/>
                  </a:lnTo>
                  <a:lnTo>
                    <a:pt x="376" y="999"/>
                  </a:lnTo>
                  <a:lnTo>
                    <a:pt x="81" y="1009"/>
                  </a:lnTo>
                  <a:lnTo>
                    <a:pt x="85" y="1022"/>
                  </a:lnTo>
                  <a:lnTo>
                    <a:pt x="369" y="1012"/>
                  </a:lnTo>
                  <a:lnTo>
                    <a:pt x="849" y="1368"/>
                  </a:lnTo>
                  <a:lnTo>
                    <a:pt x="853" y="1368"/>
                  </a:lnTo>
                  <a:lnTo>
                    <a:pt x="853" y="1347"/>
                  </a:lnTo>
                  <a:lnTo>
                    <a:pt x="602" y="24"/>
                  </a:lnTo>
                  <a:lnTo>
                    <a:pt x="609" y="24"/>
                  </a:lnTo>
                  <a:lnTo>
                    <a:pt x="606" y="14"/>
                  </a:lnTo>
                  <a:lnTo>
                    <a:pt x="599" y="14"/>
                  </a:lnTo>
                  <a:lnTo>
                    <a:pt x="599" y="0"/>
                  </a:lnTo>
                  <a:lnTo>
                    <a:pt x="602" y="0"/>
                  </a:lnTo>
                  <a:lnTo>
                    <a:pt x="602"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6020361" y="2787214"/>
              <a:ext cx="1309829" cy="2100639"/>
            </a:xfrm>
            <a:custGeom>
              <a:avLst/>
              <a:gdLst>
                <a:gd name="T0" fmla="*/ 602 w 853"/>
                <a:gd name="T1" fmla="*/ 0 h 1368"/>
                <a:gd name="T2" fmla="*/ 460 w 853"/>
                <a:gd name="T3" fmla="*/ 21 h 1368"/>
                <a:gd name="T4" fmla="*/ 295 w 853"/>
                <a:gd name="T5" fmla="*/ 41 h 1368"/>
                <a:gd name="T6" fmla="*/ 257 w 853"/>
                <a:gd name="T7" fmla="*/ 85 h 1368"/>
                <a:gd name="T8" fmla="*/ 210 w 853"/>
                <a:gd name="T9" fmla="*/ 105 h 1368"/>
                <a:gd name="T10" fmla="*/ 0 w 853"/>
                <a:gd name="T11" fmla="*/ 329 h 1368"/>
                <a:gd name="T12" fmla="*/ 10 w 853"/>
                <a:gd name="T13" fmla="*/ 339 h 1368"/>
                <a:gd name="T14" fmla="*/ 220 w 853"/>
                <a:gd name="T15" fmla="*/ 119 h 1368"/>
                <a:gd name="T16" fmla="*/ 268 w 853"/>
                <a:gd name="T17" fmla="*/ 98 h 1368"/>
                <a:gd name="T18" fmla="*/ 301 w 853"/>
                <a:gd name="T19" fmla="*/ 54 h 1368"/>
                <a:gd name="T20" fmla="*/ 460 w 853"/>
                <a:gd name="T21" fmla="*/ 38 h 1368"/>
                <a:gd name="T22" fmla="*/ 592 w 853"/>
                <a:gd name="T23" fmla="*/ 17 h 1368"/>
                <a:gd name="T24" fmla="*/ 839 w 853"/>
                <a:gd name="T25" fmla="*/ 1341 h 1368"/>
                <a:gd name="T26" fmla="*/ 376 w 853"/>
                <a:gd name="T27" fmla="*/ 999 h 1368"/>
                <a:gd name="T28" fmla="*/ 81 w 853"/>
                <a:gd name="T29" fmla="*/ 1009 h 1368"/>
                <a:gd name="T30" fmla="*/ 85 w 853"/>
                <a:gd name="T31" fmla="*/ 1022 h 1368"/>
                <a:gd name="T32" fmla="*/ 369 w 853"/>
                <a:gd name="T33" fmla="*/ 1012 h 1368"/>
                <a:gd name="T34" fmla="*/ 849 w 853"/>
                <a:gd name="T35" fmla="*/ 1368 h 1368"/>
                <a:gd name="T36" fmla="*/ 853 w 853"/>
                <a:gd name="T37" fmla="*/ 1368 h 1368"/>
                <a:gd name="T38" fmla="*/ 853 w 853"/>
                <a:gd name="T39" fmla="*/ 1347 h 1368"/>
                <a:gd name="T40" fmla="*/ 602 w 853"/>
                <a:gd name="T41" fmla="*/ 24 h 1368"/>
                <a:gd name="T42" fmla="*/ 609 w 853"/>
                <a:gd name="T43" fmla="*/ 24 h 1368"/>
                <a:gd name="T44" fmla="*/ 606 w 853"/>
                <a:gd name="T45" fmla="*/ 14 h 1368"/>
                <a:gd name="T46" fmla="*/ 599 w 853"/>
                <a:gd name="T47" fmla="*/ 14 h 1368"/>
                <a:gd name="T48" fmla="*/ 599 w 853"/>
                <a:gd name="T49" fmla="*/ 0 h 1368"/>
                <a:gd name="T50" fmla="*/ 602 w 853"/>
                <a:gd name="T51" fmla="*/ 0 h 1368"/>
                <a:gd name="T52" fmla="*/ 602 w 853"/>
                <a:gd name="T53" fmla="*/ 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3" h="1368">
                  <a:moveTo>
                    <a:pt x="602" y="0"/>
                  </a:moveTo>
                  <a:lnTo>
                    <a:pt x="460" y="21"/>
                  </a:lnTo>
                  <a:lnTo>
                    <a:pt x="295" y="41"/>
                  </a:lnTo>
                  <a:lnTo>
                    <a:pt x="257" y="85"/>
                  </a:lnTo>
                  <a:lnTo>
                    <a:pt x="210" y="105"/>
                  </a:lnTo>
                  <a:lnTo>
                    <a:pt x="0" y="329"/>
                  </a:lnTo>
                  <a:lnTo>
                    <a:pt x="10" y="339"/>
                  </a:lnTo>
                  <a:lnTo>
                    <a:pt x="220" y="119"/>
                  </a:lnTo>
                  <a:lnTo>
                    <a:pt x="268" y="98"/>
                  </a:lnTo>
                  <a:lnTo>
                    <a:pt x="301" y="54"/>
                  </a:lnTo>
                  <a:lnTo>
                    <a:pt x="460" y="38"/>
                  </a:lnTo>
                  <a:lnTo>
                    <a:pt x="592" y="17"/>
                  </a:lnTo>
                  <a:lnTo>
                    <a:pt x="839" y="1341"/>
                  </a:lnTo>
                  <a:lnTo>
                    <a:pt x="376" y="999"/>
                  </a:lnTo>
                  <a:lnTo>
                    <a:pt x="81" y="1009"/>
                  </a:lnTo>
                  <a:lnTo>
                    <a:pt x="85" y="1022"/>
                  </a:lnTo>
                  <a:lnTo>
                    <a:pt x="369" y="1012"/>
                  </a:lnTo>
                  <a:lnTo>
                    <a:pt x="849" y="1368"/>
                  </a:lnTo>
                  <a:lnTo>
                    <a:pt x="853" y="1368"/>
                  </a:lnTo>
                  <a:lnTo>
                    <a:pt x="853" y="1347"/>
                  </a:lnTo>
                  <a:lnTo>
                    <a:pt x="602" y="24"/>
                  </a:lnTo>
                  <a:lnTo>
                    <a:pt x="609" y="24"/>
                  </a:lnTo>
                  <a:lnTo>
                    <a:pt x="606" y="14"/>
                  </a:lnTo>
                  <a:lnTo>
                    <a:pt x="599" y="14"/>
                  </a:lnTo>
                  <a:lnTo>
                    <a:pt x="599" y="0"/>
                  </a:lnTo>
                  <a:lnTo>
                    <a:pt x="602" y="0"/>
                  </a:lnTo>
                  <a:lnTo>
                    <a:pt x="6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1"/>
            <p:cNvSpPr>
              <a:spLocks/>
            </p:cNvSpPr>
            <p:nvPr/>
          </p:nvSpPr>
          <p:spPr bwMode="auto">
            <a:xfrm>
              <a:off x="4882514" y="5214927"/>
              <a:ext cx="10749" cy="19963"/>
            </a:xfrm>
            <a:custGeom>
              <a:avLst/>
              <a:gdLst>
                <a:gd name="T0" fmla="*/ 0 w 7"/>
                <a:gd name="T1" fmla="*/ 0 h 13"/>
                <a:gd name="T2" fmla="*/ 0 w 7"/>
                <a:gd name="T3" fmla="*/ 0 h 13"/>
                <a:gd name="T4" fmla="*/ 7 w 7"/>
                <a:gd name="T5" fmla="*/ 13 h 13"/>
                <a:gd name="T6" fmla="*/ 7 w 7"/>
                <a:gd name="T7" fmla="*/ 7 h 13"/>
                <a:gd name="T8" fmla="*/ 0 w 7"/>
                <a:gd name="T9" fmla="*/ 0 h 13"/>
                <a:gd name="T10" fmla="*/ 0 w 7"/>
                <a:gd name="T11" fmla="*/ 0 h 13"/>
              </a:gdLst>
              <a:ahLst/>
              <a:cxnLst>
                <a:cxn ang="0">
                  <a:pos x="T0" y="T1"/>
                </a:cxn>
                <a:cxn ang="0">
                  <a:pos x="T2" y="T3"/>
                </a:cxn>
                <a:cxn ang="0">
                  <a:pos x="T4" y="T5"/>
                </a:cxn>
                <a:cxn ang="0">
                  <a:pos x="T6" y="T7"/>
                </a:cxn>
                <a:cxn ang="0">
                  <a:pos x="T8" y="T9"/>
                </a:cxn>
                <a:cxn ang="0">
                  <a:pos x="T10" y="T11"/>
                </a:cxn>
              </a:cxnLst>
              <a:rect l="0" t="0" r="r" b="b"/>
              <a:pathLst>
                <a:path w="7" h="13">
                  <a:moveTo>
                    <a:pt x="0" y="0"/>
                  </a:moveTo>
                  <a:lnTo>
                    <a:pt x="0" y="0"/>
                  </a:lnTo>
                  <a:lnTo>
                    <a:pt x="7" y="13"/>
                  </a:lnTo>
                  <a:lnTo>
                    <a:pt x="7" y="7"/>
                  </a:lnTo>
                  <a:lnTo>
                    <a:pt x="0" y="0"/>
                  </a:lnTo>
                  <a:lnTo>
                    <a:pt x="0" y="0"/>
                  </a:lnTo>
                  <a:close/>
                </a:path>
              </a:pathLst>
            </a:custGeom>
            <a:solidFill>
              <a:srgbClr val="9BB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2"/>
            <p:cNvSpPr>
              <a:spLocks/>
            </p:cNvSpPr>
            <p:nvPr/>
          </p:nvSpPr>
          <p:spPr bwMode="auto">
            <a:xfrm>
              <a:off x="4882514" y="5214927"/>
              <a:ext cx="10749" cy="19963"/>
            </a:xfrm>
            <a:custGeom>
              <a:avLst/>
              <a:gdLst>
                <a:gd name="T0" fmla="*/ 0 w 7"/>
                <a:gd name="T1" fmla="*/ 0 h 13"/>
                <a:gd name="T2" fmla="*/ 0 w 7"/>
                <a:gd name="T3" fmla="*/ 0 h 13"/>
                <a:gd name="T4" fmla="*/ 7 w 7"/>
                <a:gd name="T5" fmla="*/ 13 h 13"/>
                <a:gd name="T6" fmla="*/ 7 w 7"/>
                <a:gd name="T7" fmla="*/ 7 h 13"/>
                <a:gd name="T8" fmla="*/ 0 w 7"/>
                <a:gd name="T9" fmla="*/ 0 h 13"/>
                <a:gd name="T10" fmla="*/ 0 w 7"/>
                <a:gd name="T11" fmla="*/ 0 h 13"/>
              </a:gdLst>
              <a:ahLst/>
              <a:cxnLst>
                <a:cxn ang="0">
                  <a:pos x="T0" y="T1"/>
                </a:cxn>
                <a:cxn ang="0">
                  <a:pos x="T2" y="T3"/>
                </a:cxn>
                <a:cxn ang="0">
                  <a:pos x="T4" y="T5"/>
                </a:cxn>
                <a:cxn ang="0">
                  <a:pos x="T6" y="T7"/>
                </a:cxn>
                <a:cxn ang="0">
                  <a:pos x="T8" y="T9"/>
                </a:cxn>
                <a:cxn ang="0">
                  <a:pos x="T10" y="T11"/>
                </a:cxn>
              </a:cxnLst>
              <a:rect l="0" t="0" r="r" b="b"/>
              <a:pathLst>
                <a:path w="7" h="13">
                  <a:moveTo>
                    <a:pt x="0" y="0"/>
                  </a:moveTo>
                  <a:lnTo>
                    <a:pt x="0" y="0"/>
                  </a:lnTo>
                  <a:lnTo>
                    <a:pt x="7" y="13"/>
                  </a:lnTo>
                  <a:lnTo>
                    <a:pt x="7" y="7"/>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3"/>
            <p:cNvSpPr>
              <a:spLocks/>
            </p:cNvSpPr>
            <p:nvPr/>
          </p:nvSpPr>
          <p:spPr bwMode="auto">
            <a:xfrm>
              <a:off x="4882514" y="5214927"/>
              <a:ext cx="21498" cy="19963"/>
            </a:xfrm>
            <a:custGeom>
              <a:avLst/>
              <a:gdLst>
                <a:gd name="T0" fmla="*/ 0 w 14"/>
                <a:gd name="T1" fmla="*/ 0 h 13"/>
                <a:gd name="T2" fmla="*/ 7 w 14"/>
                <a:gd name="T3" fmla="*/ 7 h 13"/>
                <a:gd name="T4" fmla="*/ 7 w 14"/>
                <a:gd name="T5" fmla="*/ 13 h 13"/>
                <a:gd name="T6" fmla="*/ 11 w 14"/>
                <a:gd name="T7" fmla="*/ 13 h 13"/>
                <a:gd name="T8" fmla="*/ 14 w 14"/>
                <a:gd name="T9" fmla="*/ 0 h 13"/>
                <a:gd name="T10" fmla="*/ 14 w 14"/>
                <a:gd name="T11" fmla="*/ 0 h 13"/>
                <a:gd name="T12" fmla="*/ 0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0"/>
                  </a:moveTo>
                  <a:lnTo>
                    <a:pt x="7" y="7"/>
                  </a:lnTo>
                  <a:lnTo>
                    <a:pt x="7" y="13"/>
                  </a:lnTo>
                  <a:lnTo>
                    <a:pt x="11" y="13"/>
                  </a:lnTo>
                  <a:lnTo>
                    <a:pt x="14" y="0"/>
                  </a:lnTo>
                  <a:lnTo>
                    <a:pt x="14" y="0"/>
                  </a:lnTo>
                  <a:lnTo>
                    <a:pt x="0" y="0"/>
                  </a:lnTo>
                  <a:close/>
                </a:path>
              </a:pathLst>
            </a:custGeom>
            <a:solidFill>
              <a:srgbClr val="87A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4"/>
            <p:cNvSpPr>
              <a:spLocks/>
            </p:cNvSpPr>
            <p:nvPr/>
          </p:nvSpPr>
          <p:spPr bwMode="auto">
            <a:xfrm>
              <a:off x="4882514" y="5214927"/>
              <a:ext cx="21498" cy="19963"/>
            </a:xfrm>
            <a:custGeom>
              <a:avLst/>
              <a:gdLst>
                <a:gd name="T0" fmla="*/ 0 w 14"/>
                <a:gd name="T1" fmla="*/ 0 h 13"/>
                <a:gd name="T2" fmla="*/ 7 w 14"/>
                <a:gd name="T3" fmla="*/ 7 h 13"/>
                <a:gd name="T4" fmla="*/ 7 w 14"/>
                <a:gd name="T5" fmla="*/ 13 h 13"/>
                <a:gd name="T6" fmla="*/ 11 w 14"/>
                <a:gd name="T7" fmla="*/ 13 h 13"/>
                <a:gd name="T8" fmla="*/ 14 w 14"/>
                <a:gd name="T9" fmla="*/ 0 h 13"/>
                <a:gd name="T10" fmla="*/ 14 w 14"/>
                <a:gd name="T11" fmla="*/ 0 h 13"/>
                <a:gd name="T12" fmla="*/ 0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0"/>
                  </a:moveTo>
                  <a:lnTo>
                    <a:pt x="7" y="7"/>
                  </a:lnTo>
                  <a:lnTo>
                    <a:pt x="7" y="13"/>
                  </a:lnTo>
                  <a:lnTo>
                    <a:pt x="11" y="13"/>
                  </a:lnTo>
                  <a:lnTo>
                    <a:pt x="14" y="0"/>
                  </a:lnTo>
                  <a:lnTo>
                    <a:pt x="1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5"/>
            <p:cNvSpPr>
              <a:spLocks/>
            </p:cNvSpPr>
            <p:nvPr/>
          </p:nvSpPr>
          <p:spPr bwMode="auto">
            <a:xfrm>
              <a:off x="7330189" y="4887854"/>
              <a:ext cx="10749" cy="9213"/>
            </a:xfrm>
            <a:custGeom>
              <a:avLst/>
              <a:gdLst>
                <a:gd name="T0" fmla="*/ 7 w 7"/>
                <a:gd name="T1" fmla="*/ 0 h 6"/>
                <a:gd name="T2" fmla="*/ 0 w 7"/>
                <a:gd name="T3" fmla="*/ 0 h 6"/>
                <a:gd name="T4" fmla="*/ 0 w 7"/>
                <a:gd name="T5" fmla="*/ 0 h 6"/>
                <a:gd name="T6" fmla="*/ 7 w 7"/>
                <a:gd name="T7" fmla="*/ 6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lnTo>
                    <a:pt x="0" y="0"/>
                  </a:lnTo>
                  <a:lnTo>
                    <a:pt x="0" y="0"/>
                  </a:lnTo>
                  <a:lnTo>
                    <a:pt x="7" y="6"/>
                  </a:lnTo>
                  <a:lnTo>
                    <a:pt x="7" y="0"/>
                  </a:lnTo>
                  <a:close/>
                </a:path>
              </a:pathLst>
            </a:custGeom>
            <a:solidFill>
              <a:srgbClr val="9BB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
            <p:cNvSpPr>
              <a:spLocks/>
            </p:cNvSpPr>
            <p:nvPr/>
          </p:nvSpPr>
          <p:spPr bwMode="auto">
            <a:xfrm>
              <a:off x="7330189" y="4887854"/>
              <a:ext cx="10749" cy="9213"/>
            </a:xfrm>
            <a:custGeom>
              <a:avLst/>
              <a:gdLst>
                <a:gd name="T0" fmla="*/ 7 w 7"/>
                <a:gd name="T1" fmla="*/ 0 h 6"/>
                <a:gd name="T2" fmla="*/ 0 w 7"/>
                <a:gd name="T3" fmla="*/ 0 h 6"/>
                <a:gd name="T4" fmla="*/ 0 w 7"/>
                <a:gd name="T5" fmla="*/ 0 h 6"/>
                <a:gd name="T6" fmla="*/ 7 w 7"/>
                <a:gd name="T7" fmla="*/ 6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lnTo>
                    <a:pt x="0" y="0"/>
                  </a:lnTo>
                  <a:lnTo>
                    <a:pt x="0" y="0"/>
                  </a:lnTo>
                  <a:lnTo>
                    <a:pt x="7" y="6"/>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7"/>
            <p:cNvSpPr>
              <a:spLocks/>
            </p:cNvSpPr>
            <p:nvPr/>
          </p:nvSpPr>
          <p:spPr bwMode="auto">
            <a:xfrm>
              <a:off x="7324047" y="4887854"/>
              <a:ext cx="6142" cy="0"/>
            </a:xfrm>
            <a:custGeom>
              <a:avLst/>
              <a:gdLst>
                <a:gd name="T0" fmla="*/ 4 w 4"/>
                <a:gd name="T1" fmla="*/ 0 w 4"/>
                <a:gd name="T2" fmla="*/ 4 w 4"/>
                <a:gd name="T3" fmla="*/ 4 w 4"/>
              </a:gdLst>
              <a:ahLst/>
              <a:cxnLst>
                <a:cxn ang="0">
                  <a:pos x="T0" y="0"/>
                </a:cxn>
                <a:cxn ang="0">
                  <a:pos x="T1" y="0"/>
                </a:cxn>
                <a:cxn ang="0">
                  <a:pos x="T2" y="0"/>
                </a:cxn>
                <a:cxn ang="0">
                  <a:pos x="T3" y="0"/>
                </a:cxn>
              </a:cxnLst>
              <a:rect l="0" t="0" r="r" b="b"/>
              <a:pathLst>
                <a:path w="4">
                  <a:moveTo>
                    <a:pt x="4" y="0"/>
                  </a:moveTo>
                  <a:lnTo>
                    <a:pt x="0" y="0"/>
                  </a:lnTo>
                  <a:lnTo>
                    <a:pt x="4" y="0"/>
                  </a:lnTo>
                  <a:lnTo>
                    <a:pt x="4" y="0"/>
                  </a:lnTo>
                  <a:close/>
                </a:path>
              </a:pathLst>
            </a:custGeom>
            <a:solidFill>
              <a:srgbClr val="87A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8"/>
            <p:cNvSpPr>
              <a:spLocks/>
            </p:cNvSpPr>
            <p:nvPr/>
          </p:nvSpPr>
          <p:spPr bwMode="auto">
            <a:xfrm>
              <a:off x="7324047" y="4887854"/>
              <a:ext cx="6142" cy="0"/>
            </a:xfrm>
            <a:custGeom>
              <a:avLst/>
              <a:gdLst>
                <a:gd name="T0" fmla="*/ 4 w 4"/>
                <a:gd name="T1" fmla="*/ 0 w 4"/>
                <a:gd name="T2" fmla="*/ 4 w 4"/>
                <a:gd name="T3" fmla="*/ 4 w 4"/>
              </a:gdLst>
              <a:ahLst/>
              <a:cxnLst>
                <a:cxn ang="0">
                  <a:pos x="T0" y="0"/>
                </a:cxn>
                <a:cxn ang="0">
                  <a:pos x="T1" y="0"/>
                </a:cxn>
                <a:cxn ang="0">
                  <a:pos x="T2" y="0"/>
                </a:cxn>
                <a:cxn ang="0">
                  <a:pos x="T3" y="0"/>
                </a:cxn>
              </a:cxnLst>
              <a:rect l="0" t="0" r="r" b="b"/>
              <a:pathLst>
                <a:path w="4">
                  <a:moveTo>
                    <a:pt x="4" y="0"/>
                  </a:moveTo>
                  <a:lnTo>
                    <a:pt x="0" y="0"/>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6270656" y="729571"/>
              <a:ext cx="1355896" cy="2068393"/>
            </a:xfrm>
            <a:custGeom>
              <a:avLst/>
              <a:gdLst>
                <a:gd name="T0" fmla="*/ 6 w 883"/>
                <a:gd name="T1" fmla="*/ 0 h 1347"/>
                <a:gd name="T2" fmla="*/ 0 w 883"/>
                <a:gd name="T3" fmla="*/ 3 h 1347"/>
                <a:gd name="T4" fmla="*/ 135 w 883"/>
                <a:gd name="T5" fmla="*/ 718 h 1347"/>
                <a:gd name="T6" fmla="*/ 193 w 883"/>
                <a:gd name="T7" fmla="*/ 721 h 1347"/>
                <a:gd name="T8" fmla="*/ 233 w 883"/>
                <a:gd name="T9" fmla="*/ 721 h 1347"/>
                <a:gd name="T10" fmla="*/ 379 w 883"/>
                <a:gd name="T11" fmla="*/ 792 h 1347"/>
                <a:gd name="T12" fmla="*/ 876 w 883"/>
                <a:gd name="T13" fmla="*/ 1026 h 1347"/>
                <a:gd name="T14" fmla="*/ 876 w 883"/>
                <a:gd name="T15" fmla="*/ 1334 h 1347"/>
                <a:gd name="T16" fmla="*/ 673 w 883"/>
                <a:gd name="T17" fmla="*/ 1347 h 1347"/>
                <a:gd name="T18" fmla="*/ 883 w 883"/>
                <a:gd name="T19" fmla="*/ 1340 h 1347"/>
                <a:gd name="T20" fmla="*/ 883 w 883"/>
                <a:gd name="T21" fmla="*/ 1022 h 1347"/>
                <a:gd name="T22" fmla="*/ 233 w 883"/>
                <a:gd name="T23" fmla="*/ 707 h 1347"/>
                <a:gd name="T24" fmla="*/ 142 w 883"/>
                <a:gd name="T25" fmla="*/ 707 h 1347"/>
                <a:gd name="T26" fmla="*/ 6 w 883"/>
                <a:gd name="T2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3" h="1347">
                  <a:moveTo>
                    <a:pt x="6" y="0"/>
                  </a:moveTo>
                  <a:lnTo>
                    <a:pt x="0" y="3"/>
                  </a:lnTo>
                  <a:lnTo>
                    <a:pt x="135" y="718"/>
                  </a:lnTo>
                  <a:lnTo>
                    <a:pt x="193" y="721"/>
                  </a:lnTo>
                  <a:lnTo>
                    <a:pt x="233" y="721"/>
                  </a:lnTo>
                  <a:lnTo>
                    <a:pt x="379" y="792"/>
                  </a:lnTo>
                  <a:lnTo>
                    <a:pt x="876" y="1026"/>
                  </a:lnTo>
                  <a:lnTo>
                    <a:pt x="876" y="1334"/>
                  </a:lnTo>
                  <a:lnTo>
                    <a:pt x="673" y="1347"/>
                  </a:lnTo>
                  <a:lnTo>
                    <a:pt x="883" y="1340"/>
                  </a:lnTo>
                  <a:lnTo>
                    <a:pt x="883" y="1022"/>
                  </a:lnTo>
                  <a:lnTo>
                    <a:pt x="233" y="707"/>
                  </a:lnTo>
                  <a:lnTo>
                    <a:pt x="142" y="707"/>
                  </a:lnTo>
                  <a:lnTo>
                    <a:pt x="6"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40"/>
            <p:cNvSpPr>
              <a:spLocks/>
            </p:cNvSpPr>
            <p:nvPr/>
          </p:nvSpPr>
          <p:spPr bwMode="auto">
            <a:xfrm>
              <a:off x="6270656" y="729571"/>
              <a:ext cx="1355896" cy="2068393"/>
            </a:xfrm>
            <a:custGeom>
              <a:avLst/>
              <a:gdLst>
                <a:gd name="T0" fmla="*/ 6 w 883"/>
                <a:gd name="T1" fmla="*/ 0 h 1347"/>
                <a:gd name="T2" fmla="*/ 0 w 883"/>
                <a:gd name="T3" fmla="*/ 3 h 1347"/>
                <a:gd name="T4" fmla="*/ 135 w 883"/>
                <a:gd name="T5" fmla="*/ 718 h 1347"/>
                <a:gd name="T6" fmla="*/ 193 w 883"/>
                <a:gd name="T7" fmla="*/ 721 h 1347"/>
                <a:gd name="T8" fmla="*/ 233 w 883"/>
                <a:gd name="T9" fmla="*/ 721 h 1347"/>
                <a:gd name="T10" fmla="*/ 379 w 883"/>
                <a:gd name="T11" fmla="*/ 792 h 1347"/>
                <a:gd name="T12" fmla="*/ 876 w 883"/>
                <a:gd name="T13" fmla="*/ 1026 h 1347"/>
                <a:gd name="T14" fmla="*/ 876 w 883"/>
                <a:gd name="T15" fmla="*/ 1334 h 1347"/>
                <a:gd name="T16" fmla="*/ 673 w 883"/>
                <a:gd name="T17" fmla="*/ 1347 h 1347"/>
                <a:gd name="T18" fmla="*/ 883 w 883"/>
                <a:gd name="T19" fmla="*/ 1340 h 1347"/>
                <a:gd name="T20" fmla="*/ 883 w 883"/>
                <a:gd name="T21" fmla="*/ 1022 h 1347"/>
                <a:gd name="T22" fmla="*/ 233 w 883"/>
                <a:gd name="T23" fmla="*/ 707 h 1347"/>
                <a:gd name="T24" fmla="*/ 142 w 883"/>
                <a:gd name="T25" fmla="*/ 707 h 1347"/>
                <a:gd name="T26" fmla="*/ 6 w 883"/>
                <a:gd name="T2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3" h="1347">
                  <a:moveTo>
                    <a:pt x="6" y="0"/>
                  </a:moveTo>
                  <a:lnTo>
                    <a:pt x="0" y="3"/>
                  </a:lnTo>
                  <a:lnTo>
                    <a:pt x="135" y="718"/>
                  </a:lnTo>
                  <a:lnTo>
                    <a:pt x="193" y="721"/>
                  </a:lnTo>
                  <a:lnTo>
                    <a:pt x="233" y="721"/>
                  </a:lnTo>
                  <a:lnTo>
                    <a:pt x="379" y="792"/>
                  </a:lnTo>
                  <a:lnTo>
                    <a:pt x="876" y="1026"/>
                  </a:lnTo>
                  <a:lnTo>
                    <a:pt x="876" y="1334"/>
                  </a:lnTo>
                  <a:lnTo>
                    <a:pt x="673" y="1347"/>
                  </a:lnTo>
                  <a:lnTo>
                    <a:pt x="883" y="1340"/>
                  </a:lnTo>
                  <a:lnTo>
                    <a:pt x="883" y="1022"/>
                  </a:lnTo>
                  <a:lnTo>
                    <a:pt x="233" y="707"/>
                  </a:lnTo>
                  <a:lnTo>
                    <a:pt x="142" y="707"/>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1"/>
            <p:cNvSpPr>
              <a:spLocks noEditPoints="1"/>
            </p:cNvSpPr>
            <p:nvPr/>
          </p:nvSpPr>
          <p:spPr bwMode="auto">
            <a:xfrm>
              <a:off x="6259907" y="734178"/>
              <a:ext cx="1355896" cy="2074535"/>
            </a:xfrm>
            <a:custGeom>
              <a:avLst/>
              <a:gdLst>
                <a:gd name="T0" fmla="*/ 386 w 883"/>
                <a:gd name="T1" fmla="*/ 789 h 1351"/>
                <a:gd name="T2" fmla="*/ 876 w 883"/>
                <a:gd name="T3" fmla="*/ 1029 h 1351"/>
                <a:gd name="T4" fmla="*/ 876 w 883"/>
                <a:gd name="T5" fmla="*/ 1324 h 1351"/>
                <a:gd name="T6" fmla="*/ 446 w 883"/>
                <a:gd name="T7" fmla="*/ 1337 h 1351"/>
                <a:gd name="T8" fmla="*/ 450 w 883"/>
                <a:gd name="T9" fmla="*/ 1351 h 1351"/>
                <a:gd name="T10" fmla="*/ 680 w 883"/>
                <a:gd name="T11" fmla="*/ 1344 h 1351"/>
                <a:gd name="T12" fmla="*/ 883 w 883"/>
                <a:gd name="T13" fmla="*/ 1331 h 1351"/>
                <a:gd name="T14" fmla="*/ 883 w 883"/>
                <a:gd name="T15" fmla="*/ 1023 h 1351"/>
                <a:gd name="T16" fmla="*/ 386 w 883"/>
                <a:gd name="T17" fmla="*/ 789 h 1351"/>
                <a:gd name="T18" fmla="*/ 7 w 883"/>
                <a:gd name="T19" fmla="*/ 0 h 1351"/>
                <a:gd name="T20" fmla="*/ 0 w 883"/>
                <a:gd name="T21" fmla="*/ 0 h 1351"/>
                <a:gd name="T22" fmla="*/ 135 w 883"/>
                <a:gd name="T23" fmla="*/ 721 h 1351"/>
                <a:gd name="T24" fmla="*/ 200 w 883"/>
                <a:gd name="T25" fmla="*/ 718 h 1351"/>
                <a:gd name="T26" fmla="*/ 142 w 883"/>
                <a:gd name="T27" fmla="*/ 715 h 1351"/>
                <a:gd name="T28" fmla="*/ 7 w 883"/>
                <a:gd name="T29"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3" h="1351">
                  <a:moveTo>
                    <a:pt x="386" y="789"/>
                  </a:moveTo>
                  <a:lnTo>
                    <a:pt x="876" y="1029"/>
                  </a:lnTo>
                  <a:lnTo>
                    <a:pt x="876" y="1324"/>
                  </a:lnTo>
                  <a:lnTo>
                    <a:pt x="446" y="1337"/>
                  </a:lnTo>
                  <a:lnTo>
                    <a:pt x="450" y="1351"/>
                  </a:lnTo>
                  <a:lnTo>
                    <a:pt x="680" y="1344"/>
                  </a:lnTo>
                  <a:lnTo>
                    <a:pt x="883" y="1331"/>
                  </a:lnTo>
                  <a:lnTo>
                    <a:pt x="883" y="1023"/>
                  </a:lnTo>
                  <a:lnTo>
                    <a:pt x="386" y="789"/>
                  </a:lnTo>
                  <a:close/>
                  <a:moveTo>
                    <a:pt x="7" y="0"/>
                  </a:moveTo>
                  <a:lnTo>
                    <a:pt x="0" y="0"/>
                  </a:lnTo>
                  <a:lnTo>
                    <a:pt x="135" y="721"/>
                  </a:lnTo>
                  <a:lnTo>
                    <a:pt x="200" y="718"/>
                  </a:lnTo>
                  <a:lnTo>
                    <a:pt x="142" y="715"/>
                  </a:lnTo>
                  <a:lnTo>
                    <a:pt x="7"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42"/>
            <p:cNvSpPr>
              <a:spLocks noEditPoints="1"/>
            </p:cNvSpPr>
            <p:nvPr/>
          </p:nvSpPr>
          <p:spPr bwMode="auto">
            <a:xfrm>
              <a:off x="6259907" y="734178"/>
              <a:ext cx="1355896" cy="2074535"/>
            </a:xfrm>
            <a:custGeom>
              <a:avLst/>
              <a:gdLst>
                <a:gd name="T0" fmla="*/ 386 w 883"/>
                <a:gd name="T1" fmla="*/ 789 h 1351"/>
                <a:gd name="T2" fmla="*/ 876 w 883"/>
                <a:gd name="T3" fmla="*/ 1029 h 1351"/>
                <a:gd name="T4" fmla="*/ 876 w 883"/>
                <a:gd name="T5" fmla="*/ 1324 h 1351"/>
                <a:gd name="T6" fmla="*/ 446 w 883"/>
                <a:gd name="T7" fmla="*/ 1337 h 1351"/>
                <a:gd name="T8" fmla="*/ 450 w 883"/>
                <a:gd name="T9" fmla="*/ 1351 h 1351"/>
                <a:gd name="T10" fmla="*/ 680 w 883"/>
                <a:gd name="T11" fmla="*/ 1344 h 1351"/>
                <a:gd name="T12" fmla="*/ 883 w 883"/>
                <a:gd name="T13" fmla="*/ 1331 h 1351"/>
                <a:gd name="T14" fmla="*/ 883 w 883"/>
                <a:gd name="T15" fmla="*/ 1023 h 1351"/>
                <a:gd name="T16" fmla="*/ 386 w 883"/>
                <a:gd name="T17" fmla="*/ 789 h 1351"/>
                <a:gd name="T18" fmla="*/ 7 w 883"/>
                <a:gd name="T19" fmla="*/ 0 h 1351"/>
                <a:gd name="T20" fmla="*/ 0 w 883"/>
                <a:gd name="T21" fmla="*/ 0 h 1351"/>
                <a:gd name="T22" fmla="*/ 135 w 883"/>
                <a:gd name="T23" fmla="*/ 721 h 1351"/>
                <a:gd name="T24" fmla="*/ 200 w 883"/>
                <a:gd name="T25" fmla="*/ 718 h 1351"/>
                <a:gd name="T26" fmla="*/ 142 w 883"/>
                <a:gd name="T27" fmla="*/ 715 h 1351"/>
                <a:gd name="T28" fmla="*/ 7 w 883"/>
                <a:gd name="T29"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3" h="1351">
                  <a:moveTo>
                    <a:pt x="386" y="789"/>
                  </a:moveTo>
                  <a:lnTo>
                    <a:pt x="876" y="1029"/>
                  </a:lnTo>
                  <a:lnTo>
                    <a:pt x="876" y="1324"/>
                  </a:lnTo>
                  <a:lnTo>
                    <a:pt x="446" y="1337"/>
                  </a:lnTo>
                  <a:lnTo>
                    <a:pt x="450" y="1351"/>
                  </a:lnTo>
                  <a:lnTo>
                    <a:pt x="680" y="1344"/>
                  </a:lnTo>
                  <a:lnTo>
                    <a:pt x="883" y="1331"/>
                  </a:lnTo>
                  <a:lnTo>
                    <a:pt x="883" y="1023"/>
                  </a:lnTo>
                  <a:lnTo>
                    <a:pt x="386" y="789"/>
                  </a:lnTo>
                  <a:moveTo>
                    <a:pt x="7" y="0"/>
                  </a:moveTo>
                  <a:lnTo>
                    <a:pt x="0" y="0"/>
                  </a:lnTo>
                  <a:lnTo>
                    <a:pt x="135" y="721"/>
                  </a:lnTo>
                  <a:lnTo>
                    <a:pt x="200" y="718"/>
                  </a:lnTo>
                  <a:lnTo>
                    <a:pt x="142" y="71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3"/>
            <p:cNvSpPr>
              <a:spLocks/>
            </p:cNvSpPr>
            <p:nvPr/>
          </p:nvSpPr>
          <p:spPr bwMode="auto">
            <a:xfrm>
              <a:off x="6940158" y="2787214"/>
              <a:ext cx="10749" cy="21498"/>
            </a:xfrm>
            <a:custGeom>
              <a:avLst/>
              <a:gdLst>
                <a:gd name="T0" fmla="*/ 3 w 7"/>
                <a:gd name="T1" fmla="*/ 0 h 14"/>
                <a:gd name="T2" fmla="*/ 0 w 7"/>
                <a:gd name="T3" fmla="*/ 0 h 14"/>
                <a:gd name="T4" fmla="*/ 0 w 7"/>
                <a:gd name="T5" fmla="*/ 14 h 14"/>
                <a:gd name="T6" fmla="*/ 7 w 7"/>
                <a:gd name="T7" fmla="*/ 14 h 14"/>
                <a:gd name="T8" fmla="*/ 3 w 7"/>
                <a:gd name="T9" fmla="*/ 0 h 14"/>
              </a:gdLst>
              <a:ahLst/>
              <a:cxnLst>
                <a:cxn ang="0">
                  <a:pos x="T0" y="T1"/>
                </a:cxn>
                <a:cxn ang="0">
                  <a:pos x="T2" y="T3"/>
                </a:cxn>
                <a:cxn ang="0">
                  <a:pos x="T4" y="T5"/>
                </a:cxn>
                <a:cxn ang="0">
                  <a:pos x="T6" y="T7"/>
                </a:cxn>
                <a:cxn ang="0">
                  <a:pos x="T8" y="T9"/>
                </a:cxn>
              </a:cxnLst>
              <a:rect l="0" t="0" r="r" b="b"/>
              <a:pathLst>
                <a:path w="7" h="14">
                  <a:moveTo>
                    <a:pt x="3" y="0"/>
                  </a:moveTo>
                  <a:lnTo>
                    <a:pt x="0" y="0"/>
                  </a:lnTo>
                  <a:lnTo>
                    <a:pt x="0" y="14"/>
                  </a:lnTo>
                  <a:lnTo>
                    <a:pt x="7" y="14"/>
                  </a:lnTo>
                  <a:lnTo>
                    <a:pt x="3" y="0"/>
                  </a:lnTo>
                  <a:close/>
                </a:path>
              </a:pathLst>
            </a:custGeom>
            <a:solidFill>
              <a:srgbClr val="87A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4"/>
            <p:cNvSpPr>
              <a:spLocks/>
            </p:cNvSpPr>
            <p:nvPr/>
          </p:nvSpPr>
          <p:spPr bwMode="auto">
            <a:xfrm>
              <a:off x="6940158" y="2787214"/>
              <a:ext cx="10749" cy="21498"/>
            </a:xfrm>
            <a:custGeom>
              <a:avLst/>
              <a:gdLst>
                <a:gd name="T0" fmla="*/ 3 w 7"/>
                <a:gd name="T1" fmla="*/ 0 h 14"/>
                <a:gd name="T2" fmla="*/ 0 w 7"/>
                <a:gd name="T3" fmla="*/ 0 h 14"/>
                <a:gd name="T4" fmla="*/ 0 w 7"/>
                <a:gd name="T5" fmla="*/ 14 h 14"/>
                <a:gd name="T6" fmla="*/ 7 w 7"/>
                <a:gd name="T7" fmla="*/ 14 h 14"/>
                <a:gd name="T8" fmla="*/ 3 w 7"/>
                <a:gd name="T9" fmla="*/ 0 h 14"/>
              </a:gdLst>
              <a:ahLst/>
              <a:cxnLst>
                <a:cxn ang="0">
                  <a:pos x="T0" y="T1"/>
                </a:cxn>
                <a:cxn ang="0">
                  <a:pos x="T2" y="T3"/>
                </a:cxn>
                <a:cxn ang="0">
                  <a:pos x="T4" y="T5"/>
                </a:cxn>
                <a:cxn ang="0">
                  <a:pos x="T6" y="T7"/>
                </a:cxn>
                <a:cxn ang="0">
                  <a:pos x="T8" y="T9"/>
                </a:cxn>
              </a:cxnLst>
              <a:rect l="0" t="0" r="r" b="b"/>
              <a:pathLst>
                <a:path w="7" h="14">
                  <a:moveTo>
                    <a:pt x="3" y="0"/>
                  </a:moveTo>
                  <a:lnTo>
                    <a:pt x="0" y="0"/>
                  </a:lnTo>
                  <a:lnTo>
                    <a:pt x="0" y="14"/>
                  </a:lnTo>
                  <a:lnTo>
                    <a:pt x="7" y="1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5"/>
            <p:cNvSpPr>
              <a:spLocks/>
            </p:cNvSpPr>
            <p:nvPr/>
          </p:nvSpPr>
          <p:spPr bwMode="auto">
            <a:xfrm>
              <a:off x="5257190" y="2278946"/>
              <a:ext cx="1183913" cy="1667613"/>
            </a:xfrm>
            <a:custGeom>
              <a:avLst/>
              <a:gdLst>
                <a:gd name="T0" fmla="*/ 0 w 771"/>
                <a:gd name="T1" fmla="*/ 717 h 1086"/>
                <a:gd name="T2" fmla="*/ 0 w 771"/>
                <a:gd name="T3" fmla="*/ 216 h 1086"/>
                <a:gd name="T4" fmla="*/ 115 w 771"/>
                <a:gd name="T5" fmla="*/ 216 h 1086"/>
                <a:gd name="T6" fmla="*/ 115 w 771"/>
                <a:gd name="T7" fmla="*/ 0 h 1086"/>
                <a:gd name="T8" fmla="*/ 382 w 771"/>
                <a:gd name="T9" fmla="*/ 0 h 1086"/>
                <a:gd name="T10" fmla="*/ 382 w 771"/>
                <a:gd name="T11" fmla="*/ 186 h 1086"/>
                <a:gd name="T12" fmla="*/ 443 w 771"/>
                <a:gd name="T13" fmla="*/ 186 h 1086"/>
                <a:gd name="T14" fmla="*/ 443 w 771"/>
                <a:gd name="T15" fmla="*/ 602 h 1086"/>
                <a:gd name="T16" fmla="*/ 480 w 771"/>
                <a:gd name="T17" fmla="*/ 697 h 1086"/>
                <a:gd name="T18" fmla="*/ 741 w 771"/>
                <a:gd name="T19" fmla="*/ 707 h 1086"/>
                <a:gd name="T20" fmla="*/ 771 w 771"/>
                <a:gd name="T21" fmla="*/ 809 h 1086"/>
                <a:gd name="T22" fmla="*/ 568 w 771"/>
                <a:gd name="T23" fmla="*/ 937 h 1086"/>
                <a:gd name="T24" fmla="*/ 379 w 771"/>
                <a:gd name="T25" fmla="*/ 1086 h 1086"/>
                <a:gd name="T26" fmla="*/ 298 w 771"/>
                <a:gd name="T27" fmla="*/ 917 h 1086"/>
                <a:gd name="T28" fmla="*/ 176 w 771"/>
                <a:gd name="T29" fmla="*/ 822 h 1086"/>
                <a:gd name="T30" fmla="*/ 159 w 771"/>
                <a:gd name="T31" fmla="*/ 690 h 1086"/>
                <a:gd name="T32" fmla="*/ 0 w 771"/>
                <a:gd name="T33" fmla="*/ 717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1" h="1086">
                  <a:moveTo>
                    <a:pt x="0" y="717"/>
                  </a:moveTo>
                  <a:lnTo>
                    <a:pt x="0" y="216"/>
                  </a:lnTo>
                  <a:lnTo>
                    <a:pt x="115" y="216"/>
                  </a:lnTo>
                  <a:lnTo>
                    <a:pt x="115" y="0"/>
                  </a:lnTo>
                  <a:lnTo>
                    <a:pt x="382" y="0"/>
                  </a:lnTo>
                  <a:lnTo>
                    <a:pt x="382" y="186"/>
                  </a:lnTo>
                  <a:lnTo>
                    <a:pt x="443" y="186"/>
                  </a:lnTo>
                  <a:lnTo>
                    <a:pt x="443" y="602"/>
                  </a:lnTo>
                  <a:lnTo>
                    <a:pt x="480" y="697"/>
                  </a:lnTo>
                  <a:lnTo>
                    <a:pt x="741" y="707"/>
                  </a:lnTo>
                  <a:lnTo>
                    <a:pt x="771" y="809"/>
                  </a:lnTo>
                  <a:lnTo>
                    <a:pt x="568" y="937"/>
                  </a:lnTo>
                  <a:lnTo>
                    <a:pt x="379" y="1086"/>
                  </a:lnTo>
                  <a:lnTo>
                    <a:pt x="298" y="917"/>
                  </a:lnTo>
                  <a:lnTo>
                    <a:pt x="176" y="822"/>
                  </a:lnTo>
                  <a:lnTo>
                    <a:pt x="159" y="690"/>
                  </a:lnTo>
                  <a:lnTo>
                    <a:pt x="0" y="7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7"/>
            <p:cNvSpPr>
              <a:spLocks/>
            </p:cNvSpPr>
            <p:nvPr/>
          </p:nvSpPr>
          <p:spPr bwMode="auto">
            <a:xfrm>
              <a:off x="452438" y="381000"/>
              <a:ext cx="7714629" cy="712498"/>
            </a:xfrm>
            <a:custGeom>
              <a:avLst/>
              <a:gdLst>
                <a:gd name="T0" fmla="*/ 0 w 5024"/>
                <a:gd name="T1" fmla="*/ 166 h 464"/>
                <a:gd name="T2" fmla="*/ 2371 w 5024"/>
                <a:gd name="T3" fmla="*/ 237 h 464"/>
                <a:gd name="T4" fmla="*/ 3146 w 5024"/>
                <a:gd name="T5" fmla="*/ 227 h 464"/>
                <a:gd name="T6" fmla="*/ 4276 w 5024"/>
                <a:gd name="T7" fmla="*/ 214 h 464"/>
                <a:gd name="T8" fmla="*/ 4283 w 5024"/>
                <a:gd name="T9" fmla="*/ 14 h 464"/>
                <a:gd name="T10" fmla="*/ 4438 w 5024"/>
                <a:gd name="T11" fmla="*/ 14 h 464"/>
                <a:gd name="T12" fmla="*/ 4499 w 5024"/>
                <a:gd name="T13" fmla="*/ 237 h 464"/>
                <a:gd name="T14" fmla="*/ 4499 w 5024"/>
                <a:gd name="T15" fmla="*/ 308 h 464"/>
                <a:gd name="T16" fmla="*/ 4540 w 5024"/>
                <a:gd name="T17" fmla="*/ 356 h 464"/>
                <a:gd name="T18" fmla="*/ 4570 w 5024"/>
                <a:gd name="T19" fmla="*/ 406 h 464"/>
                <a:gd name="T20" fmla="*/ 4665 w 5024"/>
                <a:gd name="T21" fmla="*/ 423 h 464"/>
                <a:gd name="T22" fmla="*/ 4746 w 5024"/>
                <a:gd name="T23" fmla="*/ 417 h 464"/>
                <a:gd name="T24" fmla="*/ 4807 w 5024"/>
                <a:gd name="T25" fmla="*/ 464 h 464"/>
                <a:gd name="T26" fmla="*/ 5024 w 5024"/>
                <a:gd name="T27" fmla="*/ 464 h 464"/>
                <a:gd name="T28" fmla="*/ 5024 w 5024"/>
                <a:gd name="T29" fmla="*/ 450 h 464"/>
                <a:gd name="T30" fmla="*/ 4810 w 5024"/>
                <a:gd name="T31" fmla="*/ 450 h 464"/>
                <a:gd name="T32" fmla="*/ 4749 w 5024"/>
                <a:gd name="T33" fmla="*/ 400 h 464"/>
                <a:gd name="T34" fmla="*/ 4665 w 5024"/>
                <a:gd name="T35" fmla="*/ 410 h 464"/>
                <a:gd name="T36" fmla="*/ 4577 w 5024"/>
                <a:gd name="T37" fmla="*/ 396 h 464"/>
                <a:gd name="T38" fmla="*/ 4553 w 5024"/>
                <a:gd name="T39" fmla="*/ 349 h 464"/>
                <a:gd name="T40" fmla="*/ 4513 w 5024"/>
                <a:gd name="T41" fmla="*/ 302 h 464"/>
                <a:gd name="T42" fmla="*/ 4513 w 5024"/>
                <a:gd name="T43" fmla="*/ 234 h 464"/>
                <a:gd name="T44" fmla="*/ 4448 w 5024"/>
                <a:gd name="T45" fmla="*/ 0 h 464"/>
                <a:gd name="T46" fmla="*/ 4272 w 5024"/>
                <a:gd name="T47" fmla="*/ 0 h 464"/>
                <a:gd name="T48" fmla="*/ 4262 w 5024"/>
                <a:gd name="T49" fmla="*/ 200 h 464"/>
                <a:gd name="T50" fmla="*/ 3146 w 5024"/>
                <a:gd name="T51" fmla="*/ 214 h 464"/>
                <a:gd name="T52" fmla="*/ 2375 w 5024"/>
                <a:gd name="T53" fmla="*/ 224 h 464"/>
                <a:gd name="T54" fmla="*/ 0 w 5024"/>
                <a:gd name="T55" fmla="*/ 153 h 464"/>
                <a:gd name="T56" fmla="*/ 0 w 5024"/>
                <a:gd name="T57" fmla="*/ 166 h 464"/>
                <a:gd name="T58" fmla="*/ 0 w 5024"/>
                <a:gd name="T59" fmla="*/ 16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24" h="464">
                  <a:moveTo>
                    <a:pt x="0" y="166"/>
                  </a:moveTo>
                  <a:lnTo>
                    <a:pt x="2371" y="237"/>
                  </a:lnTo>
                  <a:lnTo>
                    <a:pt x="3146" y="227"/>
                  </a:lnTo>
                  <a:lnTo>
                    <a:pt x="4276" y="214"/>
                  </a:lnTo>
                  <a:lnTo>
                    <a:pt x="4283" y="14"/>
                  </a:lnTo>
                  <a:lnTo>
                    <a:pt x="4438" y="14"/>
                  </a:lnTo>
                  <a:lnTo>
                    <a:pt x="4499" y="237"/>
                  </a:lnTo>
                  <a:lnTo>
                    <a:pt x="4499" y="308"/>
                  </a:lnTo>
                  <a:lnTo>
                    <a:pt x="4540" y="356"/>
                  </a:lnTo>
                  <a:lnTo>
                    <a:pt x="4570" y="406"/>
                  </a:lnTo>
                  <a:lnTo>
                    <a:pt x="4665" y="423"/>
                  </a:lnTo>
                  <a:lnTo>
                    <a:pt x="4746" y="417"/>
                  </a:lnTo>
                  <a:lnTo>
                    <a:pt x="4807" y="464"/>
                  </a:lnTo>
                  <a:lnTo>
                    <a:pt x="5024" y="464"/>
                  </a:lnTo>
                  <a:lnTo>
                    <a:pt x="5024" y="450"/>
                  </a:lnTo>
                  <a:lnTo>
                    <a:pt x="4810" y="450"/>
                  </a:lnTo>
                  <a:lnTo>
                    <a:pt x="4749" y="400"/>
                  </a:lnTo>
                  <a:lnTo>
                    <a:pt x="4665" y="410"/>
                  </a:lnTo>
                  <a:lnTo>
                    <a:pt x="4577" y="396"/>
                  </a:lnTo>
                  <a:lnTo>
                    <a:pt x="4553" y="349"/>
                  </a:lnTo>
                  <a:lnTo>
                    <a:pt x="4513" y="302"/>
                  </a:lnTo>
                  <a:lnTo>
                    <a:pt x="4513" y="234"/>
                  </a:lnTo>
                  <a:lnTo>
                    <a:pt x="4448" y="0"/>
                  </a:lnTo>
                  <a:lnTo>
                    <a:pt x="4272" y="0"/>
                  </a:lnTo>
                  <a:lnTo>
                    <a:pt x="4262" y="200"/>
                  </a:lnTo>
                  <a:lnTo>
                    <a:pt x="3146" y="214"/>
                  </a:lnTo>
                  <a:lnTo>
                    <a:pt x="2375" y="224"/>
                  </a:lnTo>
                  <a:lnTo>
                    <a:pt x="0" y="153"/>
                  </a:lnTo>
                  <a:lnTo>
                    <a:pt x="0" y="166"/>
                  </a:lnTo>
                  <a:lnTo>
                    <a:pt x="0" y="1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5283294" y="718822"/>
              <a:ext cx="826129" cy="6159112"/>
            </a:xfrm>
            <a:custGeom>
              <a:avLst/>
              <a:gdLst>
                <a:gd name="T0" fmla="*/ 0 w 538"/>
                <a:gd name="T1" fmla="*/ 4 h 4011"/>
                <a:gd name="T2" fmla="*/ 54 w 538"/>
                <a:gd name="T3" fmla="*/ 183 h 4011"/>
                <a:gd name="T4" fmla="*/ 54 w 538"/>
                <a:gd name="T5" fmla="*/ 383 h 4011"/>
                <a:gd name="T6" fmla="*/ 54 w 538"/>
                <a:gd name="T7" fmla="*/ 606 h 4011"/>
                <a:gd name="T8" fmla="*/ 84 w 538"/>
                <a:gd name="T9" fmla="*/ 752 h 4011"/>
                <a:gd name="T10" fmla="*/ 125 w 538"/>
                <a:gd name="T11" fmla="*/ 843 h 4011"/>
                <a:gd name="T12" fmla="*/ 166 w 538"/>
                <a:gd name="T13" fmla="*/ 945 h 4011"/>
                <a:gd name="T14" fmla="*/ 206 w 538"/>
                <a:gd name="T15" fmla="*/ 1104 h 4011"/>
                <a:gd name="T16" fmla="*/ 227 w 538"/>
                <a:gd name="T17" fmla="*/ 1330 h 4011"/>
                <a:gd name="T18" fmla="*/ 260 w 538"/>
                <a:gd name="T19" fmla="*/ 1594 h 4011"/>
                <a:gd name="T20" fmla="*/ 260 w 538"/>
                <a:gd name="T21" fmla="*/ 1804 h 4011"/>
                <a:gd name="T22" fmla="*/ 304 w 538"/>
                <a:gd name="T23" fmla="*/ 1892 h 4011"/>
                <a:gd name="T24" fmla="*/ 298 w 538"/>
                <a:gd name="T25" fmla="*/ 1990 h 4011"/>
                <a:gd name="T26" fmla="*/ 392 w 538"/>
                <a:gd name="T27" fmla="*/ 2075 h 4011"/>
                <a:gd name="T28" fmla="*/ 399 w 538"/>
                <a:gd name="T29" fmla="*/ 2244 h 4011"/>
                <a:gd name="T30" fmla="*/ 386 w 538"/>
                <a:gd name="T31" fmla="*/ 2424 h 4011"/>
                <a:gd name="T32" fmla="*/ 331 w 538"/>
                <a:gd name="T33" fmla="*/ 2552 h 4011"/>
                <a:gd name="T34" fmla="*/ 254 w 538"/>
                <a:gd name="T35" fmla="*/ 2593 h 4011"/>
                <a:gd name="T36" fmla="*/ 254 w 538"/>
                <a:gd name="T37" fmla="*/ 2650 h 4011"/>
                <a:gd name="T38" fmla="*/ 298 w 538"/>
                <a:gd name="T39" fmla="*/ 2691 h 4011"/>
                <a:gd name="T40" fmla="*/ 318 w 538"/>
                <a:gd name="T41" fmla="*/ 2769 h 4011"/>
                <a:gd name="T42" fmla="*/ 386 w 538"/>
                <a:gd name="T43" fmla="*/ 2789 h 4011"/>
                <a:gd name="T44" fmla="*/ 457 w 538"/>
                <a:gd name="T45" fmla="*/ 2816 h 4011"/>
                <a:gd name="T46" fmla="*/ 490 w 538"/>
                <a:gd name="T47" fmla="*/ 2877 h 4011"/>
                <a:gd name="T48" fmla="*/ 484 w 538"/>
                <a:gd name="T49" fmla="*/ 3111 h 4011"/>
                <a:gd name="T50" fmla="*/ 518 w 538"/>
                <a:gd name="T51" fmla="*/ 3561 h 4011"/>
                <a:gd name="T52" fmla="*/ 524 w 538"/>
                <a:gd name="T53" fmla="*/ 4011 h 4011"/>
                <a:gd name="T54" fmla="*/ 538 w 538"/>
                <a:gd name="T55" fmla="*/ 4011 h 4011"/>
                <a:gd name="T56" fmla="*/ 531 w 538"/>
                <a:gd name="T57" fmla="*/ 3561 h 4011"/>
                <a:gd name="T58" fmla="*/ 497 w 538"/>
                <a:gd name="T59" fmla="*/ 3111 h 4011"/>
                <a:gd name="T60" fmla="*/ 504 w 538"/>
                <a:gd name="T61" fmla="*/ 2874 h 4011"/>
                <a:gd name="T62" fmla="*/ 467 w 538"/>
                <a:gd name="T63" fmla="*/ 2806 h 4011"/>
                <a:gd name="T64" fmla="*/ 389 w 538"/>
                <a:gd name="T65" fmla="*/ 2779 h 4011"/>
                <a:gd name="T66" fmla="*/ 328 w 538"/>
                <a:gd name="T67" fmla="*/ 2759 h 4011"/>
                <a:gd name="T68" fmla="*/ 308 w 538"/>
                <a:gd name="T69" fmla="*/ 2684 h 4011"/>
                <a:gd name="T70" fmla="*/ 267 w 538"/>
                <a:gd name="T71" fmla="*/ 2644 h 4011"/>
                <a:gd name="T72" fmla="*/ 267 w 538"/>
                <a:gd name="T73" fmla="*/ 2603 h 4011"/>
                <a:gd name="T74" fmla="*/ 342 w 538"/>
                <a:gd name="T75" fmla="*/ 2562 h 4011"/>
                <a:gd name="T76" fmla="*/ 399 w 538"/>
                <a:gd name="T77" fmla="*/ 2427 h 4011"/>
                <a:gd name="T78" fmla="*/ 413 w 538"/>
                <a:gd name="T79" fmla="*/ 2244 h 4011"/>
                <a:gd name="T80" fmla="*/ 406 w 538"/>
                <a:gd name="T81" fmla="*/ 2068 h 4011"/>
                <a:gd name="T82" fmla="*/ 311 w 538"/>
                <a:gd name="T83" fmla="*/ 1987 h 4011"/>
                <a:gd name="T84" fmla="*/ 318 w 538"/>
                <a:gd name="T85" fmla="*/ 1889 h 4011"/>
                <a:gd name="T86" fmla="*/ 274 w 538"/>
                <a:gd name="T87" fmla="*/ 1801 h 4011"/>
                <a:gd name="T88" fmla="*/ 274 w 538"/>
                <a:gd name="T89" fmla="*/ 1594 h 4011"/>
                <a:gd name="T90" fmla="*/ 240 w 538"/>
                <a:gd name="T91" fmla="*/ 1330 h 4011"/>
                <a:gd name="T92" fmla="*/ 220 w 538"/>
                <a:gd name="T93" fmla="*/ 1100 h 4011"/>
                <a:gd name="T94" fmla="*/ 179 w 538"/>
                <a:gd name="T95" fmla="*/ 941 h 4011"/>
                <a:gd name="T96" fmla="*/ 139 w 538"/>
                <a:gd name="T97" fmla="*/ 836 h 4011"/>
                <a:gd name="T98" fmla="*/ 95 w 538"/>
                <a:gd name="T99" fmla="*/ 748 h 4011"/>
                <a:gd name="T100" fmla="*/ 68 w 538"/>
                <a:gd name="T101" fmla="*/ 603 h 4011"/>
                <a:gd name="T102" fmla="*/ 68 w 538"/>
                <a:gd name="T103" fmla="*/ 383 h 4011"/>
                <a:gd name="T104" fmla="*/ 68 w 538"/>
                <a:gd name="T105" fmla="*/ 180 h 4011"/>
                <a:gd name="T106" fmla="*/ 13 w 538"/>
                <a:gd name="T107" fmla="*/ 0 h 4011"/>
                <a:gd name="T108" fmla="*/ 0 w 538"/>
                <a:gd name="T109" fmla="*/ 4 h 4011"/>
                <a:gd name="T110" fmla="*/ 0 w 538"/>
                <a:gd name="T111" fmla="*/ 4 h 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8" h="4011">
                  <a:moveTo>
                    <a:pt x="0" y="4"/>
                  </a:moveTo>
                  <a:lnTo>
                    <a:pt x="54" y="183"/>
                  </a:lnTo>
                  <a:lnTo>
                    <a:pt x="54" y="383"/>
                  </a:lnTo>
                  <a:lnTo>
                    <a:pt x="54" y="606"/>
                  </a:lnTo>
                  <a:lnTo>
                    <a:pt x="84" y="752"/>
                  </a:lnTo>
                  <a:lnTo>
                    <a:pt x="125" y="843"/>
                  </a:lnTo>
                  <a:lnTo>
                    <a:pt x="166" y="945"/>
                  </a:lnTo>
                  <a:lnTo>
                    <a:pt x="206" y="1104"/>
                  </a:lnTo>
                  <a:lnTo>
                    <a:pt x="227" y="1330"/>
                  </a:lnTo>
                  <a:lnTo>
                    <a:pt x="260" y="1594"/>
                  </a:lnTo>
                  <a:lnTo>
                    <a:pt x="260" y="1804"/>
                  </a:lnTo>
                  <a:lnTo>
                    <a:pt x="304" y="1892"/>
                  </a:lnTo>
                  <a:lnTo>
                    <a:pt x="298" y="1990"/>
                  </a:lnTo>
                  <a:lnTo>
                    <a:pt x="392" y="2075"/>
                  </a:lnTo>
                  <a:lnTo>
                    <a:pt x="399" y="2244"/>
                  </a:lnTo>
                  <a:lnTo>
                    <a:pt x="386" y="2424"/>
                  </a:lnTo>
                  <a:lnTo>
                    <a:pt x="331" y="2552"/>
                  </a:lnTo>
                  <a:lnTo>
                    <a:pt x="254" y="2593"/>
                  </a:lnTo>
                  <a:lnTo>
                    <a:pt x="254" y="2650"/>
                  </a:lnTo>
                  <a:lnTo>
                    <a:pt x="298" y="2691"/>
                  </a:lnTo>
                  <a:lnTo>
                    <a:pt x="318" y="2769"/>
                  </a:lnTo>
                  <a:lnTo>
                    <a:pt x="386" y="2789"/>
                  </a:lnTo>
                  <a:lnTo>
                    <a:pt x="457" y="2816"/>
                  </a:lnTo>
                  <a:lnTo>
                    <a:pt x="490" y="2877"/>
                  </a:lnTo>
                  <a:lnTo>
                    <a:pt x="484" y="3111"/>
                  </a:lnTo>
                  <a:lnTo>
                    <a:pt x="518" y="3561"/>
                  </a:lnTo>
                  <a:lnTo>
                    <a:pt x="524" y="4011"/>
                  </a:lnTo>
                  <a:lnTo>
                    <a:pt x="538" y="4011"/>
                  </a:lnTo>
                  <a:lnTo>
                    <a:pt x="531" y="3561"/>
                  </a:lnTo>
                  <a:lnTo>
                    <a:pt x="497" y="3111"/>
                  </a:lnTo>
                  <a:lnTo>
                    <a:pt x="504" y="2874"/>
                  </a:lnTo>
                  <a:lnTo>
                    <a:pt x="467" y="2806"/>
                  </a:lnTo>
                  <a:lnTo>
                    <a:pt x="389" y="2779"/>
                  </a:lnTo>
                  <a:lnTo>
                    <a:pt x="328" y="2759"/>
                  </a:lnTo>
                  <a:lnTo>
                    <a:pt x="308" y="2684"/>
                  </a:lnTo>
                  <a:lnTo>
                    <a:pt x="267" y="2644"/>
                  </a:lnTo>
                  <a:lnTo>
                    <a:pt x="267" y="2603"/>
                  </a:lnTo>
                  <a:lnTo>
                    <a:pt x="342" y="2562"/>
                  </a:lnTo>
                  <a:lnTo>
                    <a:pt x="399" y="2427"/>
                  </a:lnTo>
                  <a:lnTo>
                    <a:pt x="413" y="2244"/>
                  </a:lnTo>
                  <a:lnTo>
                    <a:pt x="406" y="2068"/>
                  </a:lnTo>
                  <a:lnTo>
                    <a:pt x="311" y="1987"/>
                  </a:lnTo>
                  <a:lnTo>
                    <a:pt x="318" y="1889"/>
                  </a:lnTo>
                  <a:lnTo>
                    <a:pt x="274" y="1801"/>
                  </a:lnTo>
                  <a:lnTo>
                    <a:pt x="274" y="1594"/>
                  </a:lnTo>
                  <a:lnTo>
                    <a:pt x="240" y="1330"/>
                  </a:lnTo>
                  <a:lnTo>
                    <a:pt x="220" y="1100"/>
                  </a:lnTo>
                  <a:lnTo>
                    <a:pt x="179" y="941"/>
                  </a:lnTo>
                  <a:lnTo>
                    <a:pt x="139" y="836"/>
                  </a:lnTo>
                  <a:lnTo>
                    <a:pt x="95" y="748"/>
                  </a:lnTo>
                  <a:lnTo>
                    <a:pt x="68" y="603"/>
                  </a:lnTo>
                  <a:lnTo>
                    <a:pt x="68" y="383"/>
                  </a:lnTo>
                  <a:lnTo>
                    <a:pt x="68" y="180"/>
                  </a:lnTo>
                  <a:lnTo>
                    <a:pt x="13" y="0"/>
                  </a:lnTo>
                  <a:lnTo>
                    <a:pt x="0" y="4"/>
                  </a:lnTo>
                  <a:lnTo>
                    <a:pt x="0"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49"/>
            <p:cNvSpPr>
              <a:spLocks/>
            </p:cNvSpPr>
            <p:nvPr/>
          </p:nvSpPr>
          <p:spPr bwMode="auto">
            <a:xfrm>
              <a:off x="452438" y="4242921"/>
              <a:ext cx="5443543" cy="156627"/>
            </a:xfrm>
            <a:custGeom>
              <a:avLst/>
              <a:gdLst>
                <a:gd name="T0" fmla="*/ 3545 w 3545"/>
                <a:gd name="T1" fmla="*/ 88 h 102"/>
                <a:gd name="T2" fmla="*/ 2919 w 3545"/>
                <a:gd name="T3" fmla="*/ 81 h 102"/>
                <a:gd name="T4" fmla="*/ 2243 w 3545"/>
                <a:gd name="T5" fmla="*/ 88 h 102"/>
                <a:gd name="T6" fmla="*/ 2243 w 3545"/>
                <a:gd name="T7" fmla="*/ 95 h 102"/>
                <a:gd name="T8" fmla="*/ 2243 w 3545"/>
                <a:gd name="T9" fmla="*/ 88 h 102"/>
                <a:gd name="T10" fmla="*/ 1620 w 3545"/>
                <a:gd name="T11" fmla="*/ 88 h 102"/>
                <a:gd name="T12" fmla="*/ 957 w 3545"/>
                <a:gd name="T13" fmla="*/ 61 h 102"/>
                <a:gd name="T14" fmla="*/ 0 w 3545"/>
                <a:gd name="T15" fmla="*/ 0 h 102"/>
                <a:gd name="T16" fmla="*/ 0 w 3545"/>
                <a:gd name="T17" fmla="*/ 14 h 102"/>
                <a:gd name="T18" fmla="*/ 957 w 3545"/>
                <a:gd name="T19" fmla="*/ 74 h 102"/>
                <a:gd name="T20" fmla="*/ 1620 w 3545"/>
                <a:gd name="T21" fmla="*/ 102 h 102"/>
                <a:gd name="T22" fmla="*/ 2243 w 3545"/>
                <a:gd name="T23" fmla="*/ 102 h 102"/>
                <a:gd name="T24" fmla="*/ 2919 w 3545"/>
                <a:gd name="T25" fmla="*/ 95 h 102"/>
                <a:gd name="T26" fmla="*/ 3545 w 3545"/>
                <a:gd name="T27" fmla="*/ 102 h 102"/>
                <a:gd name="T28" fmla="*/ 3545 w 3545"/>
                <a:gd name="T29" fmla="*/ 88 h 102"/>
                <a:gd name="T30" fmla="*/ 3545 w 3545"/>
                <a:gd name="T31" fmla="*/ 8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45" h="102">
                  <a:moveTo>
                    <a:pt x="3545" y="88"/>
                  </a:moveTo>
                  <a:lnTo>
                    <a:pt x="2919" y="81"/>
                  </a:lnTo>
                  <a:lnTo>
                    <a:pt x="2243" y="88"/>
                  </a:lnTo>
                  <a:lnTo>
                    <a:pt x="2243" y="95"/>
                  </a:lnTo>
                  <a:lnTo>
                    <a:pt x="2243" y="88"/>
                  </a:lnTo>
                  <a:lnTo>
                    <a:pt x="1620" y="88"/>
                  </a:lnTo>
                  <a:lnTo>
                    <a:pt x="957" y="61"/>
                  </a:lnTo>
                  <a:lnTo>
                    <a:pt x="0" y="0"/>
                  </a:lnTo>
                  <a:lnTo>
                    <a:pt x="0" y="14"/>
                  </a:lnTo>
                  <a:lnTo>
                    <a:pt x="957" y="74"/>
                  </a:lnTo>
                  <a:lnTo>
                    <a:pt x="1620" y="102"/>
                  </a:lnTo>
                  <a:lnTo>
                    <a:pt x="2243" y="102"/>
                  </a:lnTo>
                  <a:lnTo>
                    <a:pt x="2919" y="95"/>
                  </a:lnTo>
                  <a:lnTo>
                    <a:pt x="3545" y="102"/>
                  </a:lnTo>
                  <a:lnTo>
                    <a:pt x="3545" y="88"/>
                  </a:lnTo>
                  <a:lnTo>
                    <a:pt x="3545" y="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8" name="Oval 46"/>
          <p:cNvSpPr>
            <a:spLocks noChangeArrowheads="1"/>
          </p:cNvSpPr>
          <p:nvPr/>
        </p:nvSpPr>
        <p:spPr bwMode="auto">
          <a:xfrm>
            <a:off x="2966141" y="1409822"/>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1823688" y="2237486"/>
            <a:ext cx="119773" cy="11823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875190" y="1712326"/>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4051779" y="3177245"/>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5704037" y="2080859"/>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7308691" y="2335761"/>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4555441" y="4112399"/>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767725" y="3941952"/>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451851" y="4689768"/>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5813060" y="5147363"/>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TextBox 71"/>
          <p:cNvSpPr txBox="1"/>
          <p:nvPr/>
        </p:nvSpPr>
        <p:spPr>
          <a:xfrm>
            <a:off x="464113" y="3601368"/>
            <a:ext cx="2600840" cy="461665"/>
          </a:xfrm>
          <a:prstGeom prst="rect">
            <a:avLst/>
          </a:prstGeom>
          <a:noFill/>
        </p:spPr>
        <p:txBody>
          <a:bodyPr wrap="none" rtlCol="0">
            <a:spAutoFit/>
          </a:bodyPr>
          <a:lstStyle/>
          <a:p>
            <a:r>
              <a:rPr lang="en-US" sz="2400" dirty="0" smtClean="0">
                <a:solidFill>
                  <a:schemeClr val="accent1">
                    <a:lumMod val="60000"/>
                    <a:lumOff val="40000"/>
                  </a:schemeClr>
                </a:solidFill>
              </a:rPr>
              <a:t>NORTH DAKOTA</a:t>
            </a:r>
            <a:endParaRPr lang="en-US" sz="2400" dirty="0">
              <a:solidFill>
                <a:schemeClr val="accent1">
                  <a:lumMod val="60000"/>
                  <a:lumOff val="40000"/>
                </a:schemeClr>
              </a:solidFill>
            </a:endParaRPr>
          </a:p>
        </p:txBody>
      </p:sp>
      <p:sp>
        <p:nvSpPr>
          <p:cNvPr id="73" name="TextBox 72"/>
          <p:cNvSpPr txBox="1"/>
          <p:nvPr/>
        </p:nvSpPr>
        <p:spPr>
          <a:xfrm>
            <a:off x="479280" y="4547931"/>
            <a:ext cx="2588786" cy="461665"/>
          </a:xfrm>
          <a:prstGeom prst="rect">
            <a:avLst/>
          </a:prstGeom>
          <a:noFill/>
        </p:spPr>
        <p:txBody>
          <a:bodyPr wrap="none" rtlCol="0">
            <a:spAutoFit/>
          </a:bodyPr>
          <a:lstStyle/>
          <a:p>
            <a:r>
              <a:rPr lang="en-US" sz="2400" dirty="0" smtClean="0">
                <a:solidFill>
                  <a:schemeClr val="accent1">
                    <a:lumMod val="60000"/>
                    <a:lumOff val="40000"/>
                  </a:schemeClr>
                </a:solidFill>
              </a:rPr>
              <a:t>SOUTH DAKOTA</a:t>
            </a:r>
            <a:endParaRPr lang="en-US" sz="2400" dirty="0">
              <a:solidFill>
                <a:schemeClr val="accent1">
                  <a:lumMod val="60000"/>
                  <a:lumOff val="40000"/>
                </a:schemeClr>
              </a:solidFill>
            </a:endParaRPr>
          </a:p>
        </p:txBody>
      </p:sp>
      <p:sp>
        <p:nvSpPr>
          <p:cNvPr id="70" name="TextBox 69"/>
          <p:cNvSpPr txBox="1"/>
          <p:nvPr/>
        </p:nvSpPr>
        <p:spPr>
          <a:xfrm>
            <a:off x="962549" y="2127597"/>
            <a:ext cx="870751" cy="307777"/>
          </a:xfrm>
          <a:prstGeom prst="rect">
            <a:avLst/>
          </a:prstGeom>
          <a:noFill/>
        </p:spPr>
        <p:txBody>
          <a:bodyPr wrap="none" rtlCol="0">
            <a:spAutoFit/>
          </a:bodyPr>
          <a:lstStyle/>
          <a:p>
            <a:pPr algn="r"/>
            <a:r>
              <a:rPr lang="en-US" sz="1400" dirty="0" smtClean="0"/>
              <a:t>Garrison</a:t>
            </a:r>
            <a:endParaRPr lang="en-US" sz="1400" dirty="0"/>
          </a:p>
        </p:txBody>
      </p:sp>
      <p:sp>
        <p:nvSpPr>
          <p:cNvPr id="82" name="TextBox 81"/>
          <p:cNvSpPr txBox="1"/>
          <p:nvPr/>
        </p:nvSpPr>
        <p:spPr>
          <a:xfrm>
            <a:off x="2279008" y="1292423"/>
            <a:ext cx="702436" cy="307777"/>
          </a:xfrm>
          <a:prstGeom prst="rect">
            <a:avLst/>
          </a:prstGeom>
          <a:noFill/>
        </p:spPr>
        <p:txBody>
          <a:bodyPr wrap="none" rtlCol="0">
            <a:spAutoFit/>
          </a:bodyPr>
          <a:lstStyle/>
          <a:p>
            <a:pPr algn="r"/>
            <a:r>
              <a:rPr lang="en-US" sz="1400" dirty="0" smtClean="0"/>
              <a:t>Rugby</a:t>
            </a:r>
            <a:endParaRPr lang="en-US" sz="1400" dirty="0"/>
          </a:p>
        </p:txBody>
      </p:sp>
      <p:sp>
        <p:nvSpPr>
          <p:cNvPr id="83" name="TextBox 82"/>
          <p:cNvSpPr txBox="1"/>
          <p:nvPr/>
        </p:nvSpPr>
        <p:spPr>
          <a:xfrm>
            <a:off x="4613585" y="973108"/>
            <a:ext cx="3936091" cy="261610"/>
          </a:xfrm>
          <a:prstGeom prst="rect">
            <a:avLst/>
          </a:prstGeom>
          <a:noFill/>
        </p:spPr>
        <p:txBody>
          <a:bodyPr wrap="square" rtlCol="0" anchor="ctr" anchorCtr="0">
            <a:spAutoFit/>
          </a:bodyPr>
          <a:lstStyle/>
          <a:p>
            <a:r>
              <a:rPr lang="en-US" sz="1100" dirty="0" smtClean="0">
                <a:solidFill>
                  <a:schemeClr val="accent5">
                    <a:lumMod val="75000"/>
                  </a:schemeClr>
                </a:solidFill>
              </a:rPr>
              <a:t>LANGDON WIND </a:t>
            </a:r>
            <a:r>
              <a:rPr lang="en-US" sz="1100" dirty="0">
                <a:solidFill>
                  <a:schemeClr val="accent5">
                    <a:lumMod val="75000"/>
                  </a:schemeClr>
                </a:solidFill>
              </a:rPr>
              <a:t> </a:t>
            </a:r>
            <a:r>
              <a:rPr lang="en-US" sz="1100" dirty="0" smtClean="0">
                <a:solidFill>
                  <a:schemeClr val="accent5">
                    <a:lumMod val="75000"/>
                  </a:schemeClr>
                </a:solidFill>
              </a:rPr>
              <a:t>ENERGY CENTER</a:t>
            </a:r>
            <a:endParaRPr lang="en-US" sz="1100" dirty="0">
              <a:solidFill>
                <a:schemeClr val="accent5">
                  <a:lumMod val="75000"/>
                </a:schemeClr>
              </a:solidFill>
            </a:endParaRPr>
          </a:p>
        </p:txBody>
      </p:sp>
      <p:sp>
        <p:nvSpPr>
          <p:cNvPr id="85" name="Freeform 66"/>
          <p:cNvSpPr>
            <a:spLocks noEditPoints="1"/>
          </p:cNvSpPr>
          <p:nvPr/>
        </p:nvSpPr>
        <p:spPr bwMode="auto">
          <a:xfrm>
            <a:off x="4162425" y="825318"/>
            <a:ext cx="450850" cy="438150"/>
          </a:xfrm>
          <a:custGeom>
            <a:avLst/>
            <a:gdLst>
              <a:gd name="T0" fmla="*/ 17 w 73"/>
              <a:gd name="T1" fmla="*/ 65 h 71"/>
              <a:gd name="T2" fmla="*/ 20 w 73"/>
              <a:gd name="T3" fmla="*/ 65 h 71"/>
              <a:gd name="T4" fmla="*/ 23 w 73"/>
              <a:gd name="T5" fmla="*/ 58 h 71"/>
              <a:gd name="T6" fmla="*/ 28 w 73"/>
              <a:gd name="T7" fmla="*/ 39 h 71"/>
              <a:gd name="T8" fmla="*/ 31 w 73"/>
              <a:gd name="T9" fmla="*/ 58 h 71"/>
              <a:gd name="T10" fmla="*/ 56 w 73"/>
              <a:gd name="T11" fmla="*/ 65 h 71"/>
              <a:gd name="T12" fmla="*/ 56 w 73"/>
              <a:gd name="T13" fmla="*/ 64 h 71"/>
              <a:gd name="T14" fmla="*/ 57 w 73"/>
              <a:gd name="T15" fmla="*/ 55 h 71"/>
              <a:gd name="T16" fmla="*/ 60 w 73"/>
              <a:gd name="T17" fmla="*/ 64 h 71"/>
              <a:gd name="T18" fmla="*/ 61 w 73"/>
              <a:gd name="T19" fmla="*/ 65 h 71"/>
              <a:gd name="T20" fmla="*/ 70 w 73"/>
              <a:gd name="T21" fmla="*/ 65 h 71"/>
              <a:gd name="T22" fmla="*/ 4 w 73"/>
              <a:gd name="T23" fmla="*/ 71 h 71"/>
              <a:gd name="T24" fmla="*/ 59 w 73"/>
              <a:gd name="T25" fmla="*/ 49 h 71"/>
              <a:gd name="T26" fmla="*/ 59 w 73"/>
              <a:gd name="T27" fmla="*/ 52 h 71"/>
              <a:gd name="T28" fmla="*/ 59 w 73"/>
              <a:gd name="T29" fmla="*/ 49 h 71"/>
              <a:gd name="T30" fmla="*/ 62 w 73"/>
              <a:gd name="T31" fmla="*/ 51 h 71"/>
              <a:gd name="T32" fmla="*/ 59 w 73"/>
              <a:gd name="T33" fmla="*/ 46 h 71"/>
              <a:gd name="T34" fmla="*/ 59 w 73"/>
              <a:gd name="T35" fmla="*/ 36 h 71"/>
              <a:gd name="T36" fmla="*/ 57 w 73"/>
              <a:gd name="T37" fmla="*/ 47 h 71"/>
              <a:gd name="T38" fmla="*/ 55 w 73"/>
              <a:gd name="T39" fmla="*/ 52 h 71"/>
              <a:gd name="T40" fmla="*/ 52 w 73"/>
              <a:gd name="T41" fmla="*/ 51 h 71"/>
              <a:gd name="T42" fmla="*/ 47 w 73"/>
              <a:gd name="T43" fmla="*/ 60 h 71"/>
              <a:gd name="T44" fmla="*/ 59 w 73"/>
              <a:gd name="T45" fmla="*/ 54 h 71"/>
              <a:gd name="T46" fmla="*/ 62 w 73"/>
              <a:gd name="T47" fmla="*/ 53 h 71"/>
              <a:gd name="T48" fmla="*/ 71 w 73"/>
              <a:gd name="T49" fmla="*/ 59 h 71"/>
              <a:gd name="T50" fmla="*/ 62 w 73"/>
              <a:gd name="T51" fmla="*/ 51 h 71"/>
              <a:gd name="T52" fmla="*/ 29 w 73"/>
              <a:gd name="T53" fmla="*/ 30 h 71"/>
              <a:gd name="T54" fmla="*/ 23 w 73"/>
              <a:gd name="T55" fmla="*/ 30 h 71"/>
              <a:gd name="T56" fmla="*/ 33 w 73"/>
              <a:gd name="T57" fmla="*/ 31 h 71"/>
              <a:gd name="T58" fmla="*/ 28 w 73"/>
              <a:gd name="T59" fmla="*/ 23 h 71"/>
              <a:gd name="T60" fmla="*/ 33 w 73"/>
              <a:gd name="T61" fmla="*/ 19 h 71"/>
              <a:gd name="T62" fmla="*/ 23 w 73"/>
              <a:gd name="T63" fmla="*/ 0 h 71"/>
              <a:gd name="T64" fmla="*/ 19 w 73"/>
              <a:gd name="T65" fmla="*/ 30 h 71"/>
              <a:gd name="T66" fmla="*/ 18 w 73"/>
              <a:gd name="T67" fmla="*/ 34 h 71"/>
              <a:gd name="T68" fmla="*/ 0 w 73"/>
              <a:gd name="T69" fmla="*/ 46 h 71"/>
              <a:gd name="T70" fmla="*/ 22 w 73"/>
              <a:gd name="T71" fmla="*/ 36 h 71"/>
              <a:gd name="T72" fmla="*/ 31 w 73"/>
              <a:gd name="T73" fmla="*/ 35 h 71"/>
              <a:gd name="T74" fmla="*/ 33 w 73"/>
              <a:gd name="T75" fmla="*/ 42 h 71"/>
              <a:gd name="T76" fmla="*/ 54 w 73"/>
              <a:gd name="T77" fmla="*/ 43 h 71"/>
              <a:gd name="T78" fmla="*/ 64 w 73"/>
              <a:gd name="T79" fmla="*/ 44 h 71"/>
              <a:gd name="T80" fmla="*/ 68 w 73"/>
              <a:gd name="T81" fmla="*/ 52 h 71"/>
              <a:gd name="T82" fmla="*/ 63 w 73"/>
              <a:gd name="T83" fmla="*/ 38 h 71"/>
              <a:gd name="T84" fmla="*/ 69 w 73"/>
              <a:gd name="T85" fmla="*/ 54 h 71"/>
              <a:gd name="T86" fmla="*/ 37 w 73"/>
              <a:gd name="T87" fmla="*/ 17 h 71"/>
              <a:gd name="T88" fmla="*/ 38 w 73"/>
              <a:gd name="T89" fmla="*/ 21 h 71"/>
              <a:gd name="T90" fmla="*/ 34 w 73"/>
              <a:gd name="T91" fmla="*/ 7 h 71"/>
              <a:gd name="T92" fmla="*/ 36 w 73"/>
              <a:gd name="T93"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71">
                <a:moveTo>
                  <a:pt x="4" y="65"/>
                </a:moveTo>
                <a:cubicBezTo>
                  <a:pt x="17" y="65"/>
                  <a:pt x="17" y="65"/>
                  <a:pt x="17" y="65"/>
                </a:cubicBezTo>
                <a:cubicBezTo>
                  <a:pt x="20" y="65"/>
                  <a:pt x="20" y="65"/>
                  <a:pt x="20" y="65"/>
                </a:cubicBezTo>
                <a:cubicBezTo>
                  <a:pt x="20" y="65"/>
                  <a:pt x="20" y="65"/>
                  <a:pt x="20" y="65"/>
                </a:cubicBezTo>
                <a:cubicBezTo>
                  <a:pt x="20" y="58"/>
                  <a:pt x="20" y="58"/>
                  <a:pt x="20" y="58"/>
                </a:cubicBezTo>
                <a:cubicBezTo>
                  <a:pt x="23" y="58"/>
                  <a:pt x="23" y="58"/>
                  <a:pt x="23" y="58"/>
                </a:cubicBezTo>
                <a:cubicBezTo>
                  <a:pt x="24" y="39"/>
                  <a:pt x="24" y="39"/>
                  <a:pt x="24" y="39"/>
                </a:cubicBezTo>
                <a:cubicBezTo>
                  <a:pt x="28" y="39"/>
                  <a:pt x="28" y="39"/>
                  <a:pt x="28" y="39"/>
                </a:cubicBezTo>
                <a:cubicBezTo>
                  <a:pt x="29" y="58"/>
                  <a:pt x="29" y="58"/>
                  <a:pt x="29" y="58"/>
                </a:cubicBezTo>
                <a:cubicBezTo>
                  <a:pt x="31" y="58"/>
                  <a:pt x="31" y="58"/>
                  <a:pt x="31" y="58"/>
                </a:cubicBezTo>
                <a:cubicBezTo>
                  <a:pt x="31" y="65"/>
                  <a:pt x="31" y="65"/>
                  <a:pt x="31" y="65"/>
                </a:cubicBezTo>
                <a:cubicBezTo>
                  <a:pt x="56" y="65"/>
                  <a:pt x="56" y="65"/>
                  <a:pt x="56" y="65"/>
                </a:cubicBezTo>
                <a:cubicBezTo>
                  <a:pt x="56" y="65"/>
                  <a:pt x="56" y="65"/>
                  <a:pt x="56" y="65"/>
                </a:cubicBezTo>
                <a:cubicBezTo>
                  <a:pt x="56" y="64"/>
                  <a:pt x="56" y="64"/>
                  <a:pt x="56" y="64"/>
                </a:cubicBezTo>
                <a:cubicBezTo>
                  <a:pt x="57" y="64"/>
                  <a:pt x="57" y="64"/>
                  <a:pt x="57" y="64"/>
                </a:cubicBezTo>
                <a:cubicBezTo>
                  <a:pt x="57" y="55"/>
                  <a:pt x="57" y="55"/>
                  <a:pt x="57" y="55"/>
                </a:cubicBezTo>
                <a:cubicBezTo>
                  <a:pt x="60" y="55"/>
                  <a:pt x="60" y="55"/>
                  <a:pt x="60" y="55"/>
                </a:cubicBezTo>
                <a:cubicBezTo>
                  <a:pt x="60" y="64"/>
                  <a:pt x="60" y="64"/>
                  <a:pt x="60" y="64"/>
                </a:cubicBezTo>
                <a:cubicBezTo>
                  <a:pt x="61" y="64"/>
                  <a:pt x="61" y="64"/>
                  <a:pt x="61" y="64"/>
                </a:cubicBezTo>
                <a:cubicBezTo>
                  <a:pt x="61" y="65"/>
                  <a:pt x="61" y="65"/>
                  <a:pt x="61" y="65"/>
                </a:cubicBezTo>
                <a:cubicBezTo>
                  <a:pt x="64" y="65"/>
                  <a:pt x="64" y="65"/>
                  <a:pt x="64" y="65"/>
                </a:cubicBezTo>
                <a:cubicBezTo>
                  <a:pt x="70" y="65"/>
                  <a:pt x="70" y="65"/>
                  <a:pt x="70" y="65"/>
                </a:cubicBezTo>
                <a:cubicBezTo>
                  <a:pt x="70" y="71"/>
                  <a:pt x="70" y="71"/>
                  <a:pt x="70" y="71"/>
                </a:cubicBezTo>
                <a:cubicBezTo>
                  <a:pt x="4" y="71"/>
                  <a:pt x="4" y="71"/>
                  <a:pt x="4" y="71"/>
                </a:cubicBezTo>
                <a:cubicBezTo>
                  <a:pt x="4" y="65"/>
                  <a:pt x="4" y="65"/>
                  <a:pt x="4" y="65"/>
                </a:cubicBezTo>
                <a:close/>
                <a:moveTo>
                  <a:pt x="59" y="49"/>
                </a:moveTo>
                <a:cubicBezTo>
                  <a:pt x="58" y="49"/>
                  <a:pt x="57" y="50"/>
                  <a:pt x="57" y="51"/>
                </a:cubicBezTo>
                <a:cubicBezTo>
                  <a:pt x="57" y="51"/>
                  <a:pt x="58" y="52"/>
                  <a:pt x="59" y="52"/>
                </a:cubicBezTo>
                <a:cubicBezTo>
                  <a:pt x="59" y="52"/>
                  <a:pt x="60" y="51"/>
                  <a:pt x="60" y="51"/>
                </a:cubicBezTo>
                <a:cubicBezTo>
                  <a:pt x="60" y="50"/>
                  <a:pt x="59" y="49"/>
                  <a:pt x="59" y="49"/>
                </a:cubicBezTo>
                <a:close/>
                <a:moveTo>
                  <a:pt x="62" y="51"/>
                </a:moveTo>
                <a:cubicBezTo>
                  <a:pt x="62" y="51"/>
                  <a:pt x="62" y="51"/>
                  <a:pt x="62" y="51"/>
                </a:cubicBezTo>
                <a:cubicBezTo>
                  <a:pt x="62" y="49"/>
                  <a:pt x="61" y="48"/>
                  <a:pt x="59" y="47"/>
                </a:cubicBezTo>
                <a:cubicBezTo>
                  <a:pt x="59" y="46"/>
                  <a:pt x="59" y="46"/>
                  <a:pt x="59" y="46"/>
                </a:cubicBezTo>
                <a:cubicBezTo>
                  <a:pt x="62" y="45"/>
                  <a:pt x="62" y="45"/>
                  <a:pt x="62" y="45"/>
                </a:cubicBezTo>
                <a:cubicBezTo>
                  <a:pt x="59" y="36"/>
                  <a:pt x="59" y="36"/>
                  <a:pt x="59" y="36"/>
                </a:cubicBezTo>
                <a:cubicBezTo>
                  <a:pt x="57" y="36"/>
                  <a:pt x="57" y="36"/>
                  <a:pt x="57" y="36"/>
                </a:cubicBezTo>
                <a:cubicBezTo>
                  <a:pt x="57" y="47"/>
                  <a:pt x="57" y="47"/>
                  <a:pt x="57" y="47"/>
                </a:cubicBezTo>
                <a:cubicBezTo>
                  <a:pt x="56" y="48"/>
                  <a:pt x="55" y="49"/>
                  <a:pt x="55" y="51"/>
                </a:cubicBezTo>
                <a:cubicBezTo>
                  <a:pt x="55" y="51"/>
                  <a:pt x="55" y="51"/>
                  <a:pt x="55" y="52"/>
                </a:cubicBezTo>
                <a:cubicBezTo>
                  <a:pt x="55" y="52"/>
                  <a:pt x="55" y="52"/>
                  <a:pt x="55" y="52"/>
                </a:cubicBezTo>
                <a:cubicBezTo>
                  <a:pt x="52" y="51"/>
                  <a:pt x="52" y="51"/>
                  <a:pt x="52" y="51"/>
                </a:cubicBezTo>
                <a:cubicBezTo>
                  <a:pt x="46" y="58"/>
                  <a:pt x="46" y="58"/>
                  <a:pt x="46" y="58"/>
                </a:cubicBezTo>
                <a:cubicBezTo>
                  <a:pt x="47" y="60"/>
                  <a:pt x="47" y="60"/>
                  <a:pt x="47" y="60"/>
                </a:cubicBezTo>
                <a:cubicBezTo>
                  <a:pt x="57" y="53"/>
                  <a:pt x="57" y="53"/>
                  <a:pt x="57" y="53"/>
                </a:cubicBezTo>
                <a:cubicBezTo>
                  <a:pt x="57" y="54"/>
                  <a:pt x="58" y="54"/>
                  <a:pt x="59" y="54"/>
                </a:cubicBezTo>
                <a:cubicBezTo>
                  <a:pt x="60" y="54"/>
                  <a:pt x="60" y="53"/>
                  <a:pt x="61" y="53"/>
                </a:cubicBezTo>
                <a:cubicBezTo>
                  <a:pt x="62" y="53"/>
                  <a:pt x="62" y="53"/>
                  <a:pt x="62" y="53"/>
                </a:cubicBezTo>
                <a:cubicBezTo>
                  <a:pt x="62" y="56"/>
                  <a:pt x="62" y="56"/>
                  <a:pt x="62" y="56"/>
                </a:cubicBezTo>
                <a:cubicBezTo>
                  <a:pt x="71" y="59"/>
                  <a:pt x="71" y="59"/>
                  <a:pt x="71" y="59"/>
                </a:cubicBezTo>
                <a:cubicBezTo>
                  <a:pt x="72" y="57"/>
                  <a:pt x="72" y="57"/>
                  <a:pt x="72" y="57"/>
                </a:cubicBezTo>
                <a:cubicBezTo>
                  <a:pt x="62" y="51"/>
                  <a:pt x="62" y="51"/>
                  <a:pt x="62" y="51"/>
                </a:cubicBezTo>
                <a:close/>
                <a:moveTo>
                  <a:pt x="26" y="27"/>
                </a:moveTo>
                <a:cubicBezTo>
                  <a:pt x="28" y="27"/>
                  <a:pt x="29" y="29"/>
                  <a:pt x="29" y="30"/>
                </a:cubicBezTo>
                <a:cubicBezTo>
                  <a:pt x="29" y="32"/>
                  <a:pt x="28" y="33"/>
                  <a:pt x="26" y="33"/>
                </a:cubicBezTo>
                <a:cubicBezTo>
                  <a:pt x="24" y="33"/>
                  <a:pt x="23" y="32"/>
                  <a:pt x="23" y="30"/>
                </a:cubicBezTo>
                <a:cubicBezTo>
                  <a:pt x="23" y="29"/>
                  <a:pt x="24" y="27"/>
                  <a:pt x="26" y="27"/>
                </a:cubicBezTo>
                <a:close/>
                <a:moveTo>
                  <a:pt x="33" y="31"/>
                </a:moveTo>
                <a:cubicBezTo>
                  <a:pt x="33" y="31"/>
                  <a:pt x="33" y="31"/>
                  <a:pt x="33" y="30"/>
                </a:cubicBezTo>
                <a:cubicBezTo>
                  <a:pt x="33" y="27"/>
                  <a:pt x="31" y="24"/>
                  <a:pt x="28" y="23"/>
                </a:cubicBezTo>
                <a:cubicBezTo>
                  <a:pt x="28" y="22"/>
                  <a:pt x="28" y="22"/>
                  <a:pt x="28" y="22"/>
                </a:cubicBezTo>
                <a:cubicBezTo>
                  <a:pt x="33" y="19"/>
                  <a:pt x="33" y="19"/>
                  <a:pt x="33" y="19"/>
                </a:cubicBezTo>
                <a:cubicBezTo>
                  <a:pt x="28" y="0"/>
                  <a:pt x="28" y="0"/>
                  <a:pt x="28" y="0"/>
                </a:cubicBezTo>
                <a:cubicBezTo>
                  <a:pt x="23" y="0"/>
                  <a:pt x="23" y="0"/>
                  <a:pt x="23" y="0"/>
                </a:cubicBezTo>
                <a:cubicBezTo>
                  <a:pt x="23" y="24"/>
                  <a:pt x="23" y="24"/>
                  <a:pt x="23" y="24"/>
                </a:cubicBezTo>
                <a:cubicBezTo>
                  <a:pt x="21" y="25"/>
                  <a:pt x="19" y="27"/>
                  <a:pt x="19" y="30"/>
                </a:cubicBezTo>
                <a:cubicBezTo>
                  <a:pt x="19" y="31"/>
                  <a:pt x="19" y="32"/>
                  <a:pt x="19" y="33"/>
                </a:cubicBezTo>
                <a:cubicBezTo>
                  <a:pt x="18" y="34"/>
                  <a:pt x="18" y="34"/>
                  <a:pt x="18" y="34"/>
                </a:cubicBezTo>
                <a:cubicBezTo>
                  <a:pt x="12" y="31"/>
                  <a:pt x="12" y="31"/>
                  <a:pt x="12" y="31"/>
                </a:cubicBezTo>
                <a:cubicBezTo>
                  <a:pt x="0" y="46"/>
                  <a:pt x="0" y="46"/>
                  <a:pt x="0" y="46"/>
                </a:cubicBezTo>
                <a:cubicBezTo>
                  <a:pt x="2" y="50"/>
                  <a:pt x="2" y="50"/>
                  <a:pt x="2" y="50"/>
                </a:cubicBezTo>
                <a:cubicBezTo>
                  <a:pt x="22" y="36"/>
                  <a:pt x="22" y="36"/>
                  <a:pt x="22" y="36"/>
                </a:cubicBezTo>
                <a:cubicBezTo>
                  <a:pt x="23" y="37"/>
                  <a:pt x="25" y="37"/>
                  <a:pt x="26" y="37"/>
                </a:cubicBezTo>
                <a:cubicBezTo>
                  <a:pt x="28" y="37"/>
                  <a:pt x="30" y="36"/>
                  <a:pt x="31" y="35"/>
                </a:cubicBezTo>
                <a:cubicBezTo>
                  <a:pt x="32" y="36"/>
                  <a:pt x="32" y="36"/>
                  <a:pt x="32" y="36"/>
                </a:cubicBezTo>
                <a:cubicBezTo>
                  <a:pt x="33" y="42"/>
                  <a:pt x="33" y="42"/>
                  <a:pt x="33" y="42"/>
                </a:cubicBezTo>
                <a:cubicBezTo>
                  <a:pt x="52" y="47"/>
                  <a:pt x="52" y="47"/>
                  <a:pt x="52" y="47"/>
                </a:cubicBezTo>
                <a:cubicBezTo>
                  <a:pt x="54" y="43"/>
                  <a:pt x="54" y="43"/>
                  <a:pt x="54" y="43"/>
                </a:cubicBezTo>
                <a:cubicBezTo>
                  <a:pt x="33" y="31"/>
                  <a:pt x="33" y="31"/>
                  <a:pt x="33" y="31"/>
                </a:cubicBezTo>
                <a:close/>
                <a:moveTo>
                  <a:pt x="64" y="44"/>
                </a:moveTo>
                <a:cubicBezTo>
                  <a:pt x="64" y="45"/>
                  <a:pt x="65" y="45"/>
                  <a:pt x="65" y="46"/>
                </a:cubicBezTo>
                <a:cubicBezTo>
                  <a:pt x="68" y="47"/>
                  <a:pt x="69" y="50"/>
                  <a:pt x="68" y="52"/>
                </a:cubicBezTo>
                <a:cubicBezTo>
                  <a:pt x="69" y="49"/>
                  <a:pt x="68" y="45"/>
                  <a:pt x="64" y="44"/>
                </a:cubicBezTo>
                <a:close/>
                <a:moveTo>
                  <a:pt x="63" y="38"/>
                </a:moveTo>
                <a:cubicBezTo>
                  <a:pt x="63" y="39"/>
                  <a:pt x="63" y="41"/>
                  <a:pt x="64" y="42"/>
                </a:cubicBezTo>
                <a:cubicBezTo>
                  <a:pt x="70" y="43"/>
                  <a:pt x="71" y="49"/>
                  <a:pt x="69" y="54"/>
                </a:cubicBezTo>
                <a:cubicBezTo>
                  <a:pt x="73" y="48"/>
                  <a:pt x="71" y="40"/>
                  <a:pt x="63" y="38"/>
                </a:cubicBezTo>
                <a:close/>
                <a:moveTo>
                  <a:pt x="37" y="17"/>
                </a:moveTo>
                <a:cubicBezTo>
                  <a:pt x="44" y="20"/>
                  <a:pt x="46" y="27"/>
                  <a:pt x="43" y="32"/>
                </a:cubicBezTo>
                <a:cubicBezTo>
                  <a:pt x="45" y="28"/>
                  <a:pt x="43" y="22"/>
                  <a:pt x="38" y="21"/>
                </a:cubicBezTo>
                <a:cubicBezTo>
                  <a:pt x="38" y="20"/>
                  <a:pt x="37" y="19"/>
                  <a:pt x="37" y="17"/>
                </a:cubicBezTo>
                <a:close/>
                <a:moveTo>
                  <a:pt x="34" y="7"/>
                </a:moveTo>
                <a:cubicBezTo>
                  <a:pt x="49" y="10"/>
                  <a:pt x="53" y="24"/>
                  <a:pt x="46" y="35"/>
                </a:cubicBezTo>
                <a:cubicBezTo>
                  <a:pt x="49" y="26"/>
                  <a:pt x="47" y="16"/>
                  <a:pt x="36" y="13"/>
                </a:cubicBezTo>
                <a:cubicBezTo>
                  <a:pt x="35" y="11"/>
                  <a:pt x="35" y="9"/>
                  <a:pt x="34" y="7"/>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TextBox 88"/>
          <p:cNvSpPr txBox="1"/>
          <p:nvPr/>
        </p:nvSpPr>
        <p:spPr>
          <a:xfrm>
            <a:off x="682278" y="2544101"/>
            <a:ext cx="797013" cy="430887"/>
          </a:xfrm>
          <a:prstGeom prst="rect">
            <a:avLst/>
          </a:prstGeom>
          <a:noFill/>
        </p:spPr>
        <p:txBody>
          <a:bodyPr wrap="none" rtlCol="0" anchor="ctr" anchorCtr="0">
            <a:spAutoFit/>
          </a:bodyPr>
          <a:lstStyle/>
          <a:p>
            <a:pPr algn="r"/>
            <a:r>
              <a:rPr lang="en-US" sz="1100" dirty="0" smtClean="0">
                <a:solidFill>
                  <a:schemeClr val="accent3"/>
                </a:solidFill>
              </a:rPr>
              <a:t>COYOTE</a:t>
            </a:r>
            <a:br>
              <a:rPr lang="en-US" sz="1100" dirty="0" smtClean="0">
                <a:solidFill>
                  <a:schemeClr val="accent3"/>
                </a:solidFill>
              </a:rPr>
            </a:br>
            <a:r>
              <a:rPr lang="en-US" sz="1100" dirty="0" smtClean="0">
                <a:solidFill>
                  <a:schemeClr val="accent3"/>
                </a:solidFill>
              </a:rPr>
              <a:t>STATION</a:t>
            </a:r>
            <a:endParaRPr lang="en-US" sz="1100" dirty="0">
              <a:solidFill>
                <a:schemeClr val="accent3"/>
              </a:solidFill>
            </a:endParaRPr>
          </a:p>
        </p:txBody>
      </p:sp>
      <p:sp>
        <p:nvSpPr>
          <p:cNvPr id="90" name="TextBox 89"/>
          <p:cNvSpPr txBox="1"/>
          <p:nvPr/>
        </p:nvSpPr>
        <p:spPr>
          <a:xfrm>
            <a:off x="2975426" y="3085251"/>
            <a:ext cx="1090363" cy="307777"/>
          </a:xfrm>
          <a:prstGeom prst="rect">
            <a:avLst/>
          </a:prstGeom>
          <a:noFill/>
        </p:spPr>
        <p:txBody>
          <a:bodyPr wrap="none" rtlCol="0">
            <a:spAutoFit/>
          </a:bodyPr>
          <a:lstStyle/>
          <a:p>
            <a:pPr algn="r"/>
            <a:r>
              <a:rPr lang="en-US" sz="1400" dirty="0" smtClean="0"/>
              <a:t>Jamestown</a:t>
            </a:r>
            <a:endParaRPr lang="en-US" sz="1400" dirty="0"/>
          </a:p>
        </p:txBody>
      </p:sp>
      <p:sp>
        <p:nvSpPr>
          <p:cNvPr id="91" name="Freeform 66"/>
          <p:cNvSpPr>
            <a:spLocks noEditPoints="1"/>
          </p:cNvSpPr>
          <p:nvPr/>
        </p:nvSpPr>
        <p:spPr bwMode="auto">
          <a:xfrm>
            <a:off x="4537864" y="2414401"/>
            <a:ext cx="450850" cy="438150"/>
          </a:xfrm>
          <a:custGeom>
            <a:avLst/>
            <a:gdLst>
              <a:gd name="T0" fmla="*/ 17 w 73"/>
              <a:gd name="T1" fmla="*/ 65 h 71"/>
              <a:gd name="T2" fmla="*/ 20 w 73"/>
              <a:gd name="T3" fmla="*/ 65 h 71"/>
              <a:gd name="T4" fmla="*/ 23 w 73"/>
              <a:gd name="T5" fmla="*/ 58 h 71"/>
              <a:gd name="T6" fmla="*/ 28 w 73"/>
              <a:gd name="T7" fmla="*/ 39 h 71"/>
              <a:gd name="T8" fmla="*/ 31 w 73"/>
              <a:gd name="T9" fmla="*/ 58 h 71"/>
              <a:gd name="T10" fmla="*/ 56 w 73"/>
              <a:gd name="T11" fmla="*/ 65 h 71"/>
              <a:gd name="T12" fmla="*/ 56 w 73"/>
              <a:gd name="T13" fmla="*/ 64 h 71"/>
              <a:gd name="T14" fmla="*/ 57 w 73"/>
              <a:gd name="T15" fmla="*/ 55 h 71"/>
              <a:gd name="T16" fmla="*/ 60 w 73"/>
              <a:gd name="T17" fmla="*/ 64 h 71"/>
              <a:gd name="T18" fmla="*/ 61 w 73"/>
              <a:gd name="T19" fmla="*/ 65 h 71"/>
              <a:gd name="T20" fmla="*/ 70 w 73"/>
              <a:gd name="T21" fmla="*/ 65 h 71"/>
              <a:gd name="T22" fmla="*/ 4 w 73"/>
              <a:gd name="T23" fmla="*/ 71 h 71"/>
              <a:gd name="T24" fmla="*/ 59 w 73"/>
              <a:gd name="T25" fmla="*/ 49 h 71"/>
              <a:gd name="T26" fmla="*/ 59 w 73"/>
              <a:gd name="T27" fmla="*/ 52 h 71"/>
              <a:gd name="T28" fmla="*/ 59 w 73"/>
              <a:gd name="T29" fmla="*/ 49 h 71"/>
              <a:gd name="T30" fmla="*/ 62 w 73"/>
              <a:gd name="T31" fmla="*/ 51 h 71"/>
              <a:gd name="T32" fmla="*/ 59 w 73"/>
              <a:gd name="T33" fmla="*/ 46 h 71"/>
              <a:gd name="T34" fmla="*/ 59 w 73"/>
              <a:gd name="T35" fmla="*/ 36 h 71"/>
              <a:gd name="T36" fmla="*/ 57 w 73"/>
              <a:gd name="T37" fmla="*/ 47 h 71"/>
              <a:gd name="T38" fmla="*/ 55 w 73"/>
              <a:gd name="T39" fmla="*/ 52 h 71"/>
              <a:gd name="T40" fmla="*/ 52 w 73"/>
              <a:gd name="T41" fmla="*/ 51 h 71"/>
              <a:gd name="T42" fmla="*/ 47 w 73"/>
              <a:gd name="T43" fmla="*/ 60 h 71"/>
              <a:gd name="T44" fmla="*/ 59 w 73"/>
              <a:gd name="T45" fmla="*/ 54 h 71"/>
              <a:gd name="T46" fmla="*/ 62 w 73"/>
              <a:gd name="T47" fmla="*/ 53 h 71"/>
              <a:gd name="T48" fmla="*/ 71 w 73"/>
              <a:gd name="T49" fmla="*/ 59 h 71"/>
              <a:gd name="T50" fmla="*/ 62 w 73"/>
              <a:gd name="T51" fmla="*/ 51 h 71"/>
              <a:gd name="T52" fmla="*/ 29 w 73"/>
              <a:gd name="T53" fmla="*/ 30 h 71"/>
              <a:gd name="T54" fmla="*/ 23 w 73"/>
              <a:gd name="T55" fmla="*/ 30 h 71"/>
              <a:gd name="T56" fmla="*/ 33 w 73"/>
              <a:gd name="T57" fmla="*/ 31 h 71"/>
              <a:gd name="T58" fmla="*/ 28 w 73"/>
              <a:gd name="T59" fmla="*/ 23 h 71"/>
              <a:gd name="T60" fmla="*/ 33 w 73"/>
              <a:gd name="T61" fmla="*/ 19 h 71"/>
              <a:gd name="T62" fmla="*/ 23 w 73"/>
              <a:gd name="T63" fmla="*/ 0 h 71"/>
              <a:gd name="T64" fmla="*/ 19 w 73"/>
              <a:gd name="T65" fmla="*/ 30 h 71"/>
              <a:gd name="T66" fmla="*/ 18 w 73"/>
              <a:gd name="T67" fmla="*/ 34 h 71"/>
              <a:gd name="T68" fmla="*/ 0 w 73"/>
              <a:gd name="T69" fmla="*/ 46 h 71"/>
              <a:gd name="T70" fmla="*/ 22 w 73"/>
              <a:gd name="T71" fmla="*/ 36 h 71"/>
              <a:gd name="T72" fmla="*/ 31 w 73"/>
              <a:gd name="T73" fmla="*/ 35 h 71"/>
              <a:gd name="T74" fmla="*/ 33 w 73"/>
              <a:gd name="T75" fmla="*/ 42 h 71"/>
              <a:gd name="T76" fmla="*/ 54 w 73"/>
              <a:gd name="T77" fmla="*/ 43 h 71"/>
              <a:gd name="T78" fmla="*/ 64 w 73"/>
              <a:gd name="T79" fmla="*/ 44 h 71"/>
              <a:gd name="T80" fmla="*/ 68 w 73"/>
              <a:gd name="T81" fmla="*/ 52 h 71"/>
              <a:gd name="T82" fmla="*/ 63 w 73"/>
              <a:gd name="T83" fmla="*/ 38 h 71"/>
              <a:gd name="T84" fmla="*/ 69 w 73"/>
              <a:gd name="T85" fmla="*/ 54 h 71"/>
              <a:gd name="T86" fmla="*/ 37 w 73"/>
              <a:gd name="T87" fmla="*/ 17 h 71"/>
              <a:gd name="T88" fmla="*/ 38 w 73"/>
              <a:gd name="T89" fmla="*/ 21 h 71"/>
              <a:gd name="T90" fmla="*/ 34 w 73"/>
              <a:gd name="T91" fmla="*/ 7 h 71"/>
              <a:gd name="T92" fmla="*/ 36 w 73"/>
              <a:gd name="T93"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71">
                <a:moveTo>
                  <a:pt x="4" y="65"/>
                </a:moveTo>
                <a:cubicBezTo>
                  <a:pt x="17" y="65"/>
                  <a:pt x="17" y="65"/>
                  <a:pt x="17" y="65"/>
                </a:cubicBezTo>
                <a:cubicBezTo>
                  <a:pt x="20" y="65"/>
                  <a:pt x="20" y="65"/>
                  <a:pt x="20" y="65"/>
                </a:cubicBezTo>
                <a:cubicBezTo>
                  <a:pt x="20" y="65"/>
                  <a:pt x="20" y="65"/>
                  <a:pt x="20" y="65"/>
                </a:cubicBezTo>
                <a:cubicBezTo>
                  <a:pt x="20" y="58"/>
                  <a:pt x="20" y="58"/>
                  <a:pt x="20" y="58"/>
                </a:cubicBezTo>
                <a:cubicBezTo>
                  <a:pt x="23" y="58"/>
                  <a:pt x="23" y="58"/>
                  <a:pt x="23" y="58"/>
                </a:cubicBezTo>
                <a:cubicBezTo>
                  <a:pt x="24" y="39"/>
                  <a:pt x="24" y="39"/>
                  <a:pt x="24" y="39"/>
                </a:cubicBezTo>
                <a:cubicBezTo>
                  <a:pt x="28" y="39"/>
                  <a:pt x="28" y="39"/>
                  <a:pt x="28" y="39"/>
                </a:cubicBezTo>
                <a:cubicBezTo>
                  <a:pt x="29" y="58"/>
                  <a:pt x="29" y="58"/>
                  <a:pt x="29" y="58"/>
                </a:cubicBezTo>
                <a:cubicBezTo>
                  <a:pt x="31" y="58"/>
                  <a:pt x="31" y="58"/>
                  <a:pt x="31" y="58"/>
                </a:cubicBezTo>
                <a:cubicBezTo>
                  <a:pt x="31" y="65"/>
                  <a:pt x="31" y="65"/>
                  <a:pt x="31" y="65"/>
                </a:cubicBezTo>
                <a:cubicBezTo>
                  <a:pt x="56" y="65"/>
                  <a:pt x="56" y="65"/>
                  <a:pt x="56" y="65"/>
                </a:cubicBezTo>
                <a:cubicBezTo>
                  <a:pt x="56" y="65"/>
                  <a:pt x="56" y="65"/>
                  <a:pt x="56" y="65"/>
                </a:cubicBezTo>
                <a:cubicBezTo>
                  <a:pt x="56" y="64"/>
                  <a:pt x="56" y="64"/>
                  <a:pt x="56" y="64"/>
                </a:cubicBezTo>
                <a:cubicBezTo>
                  <a:pt x="57" y="64"/>
                  <a:pt x="57" y="64"/>
                  <a:pt x="57" y="64"/>
                </a:cubicBezTo>
                <a:cubicBezTo>
                  <a:pt x="57" y="55"/>
                  <a:pt x="57" y="55"/>
                  <a:pt x="57" y="55"/>
                </a:cubicBezTo>
                <a:cubicBezTo>
                  <a:pt x="60" y="55"/>
                  <a:pt x="60" y="55"/>
                  <a:pt x="60" y="55"/>
                </a:cubicBezTo>
                <a:cubicBezTo>
                  <a:pt x="60" y="64"/>
                  <a:pt x="60" y="64"/>
                  <a:pt x="60" y="64"/>
                </a:cubicBezTo>
                <a:cubicBezTo>
                  <a:pt x="61" y="64"/>
                  <a:pt x="61" y="64"/>
                  <a:pt x="61" y="64"/>
                </a:cubicBezTo>
                <a:cubicBezTo>
                  <a:pt x="61" y="65"/>
                  <a:pt x="61" y="65"/>
                  <a:pt x="61" y="65"/>
                </a:cubicBezTo>
                <a:cubicBezTo>
                  <a:pt x="64" y="65"/>
                  <a:pt x="64" y="65"/>
                  <a:pt x="64" y="65"/>
                </a:cubicBezTo>
                <a:cubicBezTo>
                  <a:pt x="70" y="65"/>
                  <a:pt x="70" y="65"/>
                  <a:pt x="70" y="65"/>
                </a:cubicBezTo>
                <a:cubicBezTo>
                  <a:pt x="70" y="71"/>
                  <a:pt x="70" y="71"/>
                  <a:pt x="70" y="71"/>
                </a:cubicBezTo>
                <a:cubicBezTo>
                  <a:pt x="4" y="71"/>
                  <a:pt x="4" y="71"/>
                  <a:pt x="4" y="71"/>
                </a:cubicBezTo>
                <a:cubicBezTo>
                  <a:pt x="4" y="65"/>
                  <a:pt x="4" y="65"/>
                  <a:pt x="4" y="65"/>
                </a:cubicBezTo>
                <a:close/>
                <a:moveTo>
                  <a:pt x="59" y="49"/>
                </a:moveTo>
                <a:cubicBezTo>
                  <a:pt x="58" y="49"/>
                  <a:pt x="57" y="50"/>
                  <a:pt x="57" y="51"/>
                </a:cubicBezTo>
                <a:cubicBezTo>
                  <a:pt x="57" y="51"/>
                  <a:pt x="58" y="52"/>
                  <a:pt x="59" y="52"/>
                </a:cubicBezTo>
                <a:cubicBezTo>
                  <a:pt x="59" y="52"/>
                  <a:pt x="60" y="51"/>
                  <a:pt x="60" y="51"/>
                </a:cubicBezTo>
                <a:cubicBezTo>
                  <a:pt x="60" y="50"/>
                  <a:pt x="59" y="49"/>
                  <a:pt x="59" y="49"/>
                </a:cubicBezTo>
                <a:close/>
                <a:moveTo>
                  <a:pt x="62" y="51"/>
                </a:moveTo>
                <a:cubicBezTo>
                  <a:pt x="62" y="51"/>
                  <a:pt x="62" y="51"/>
                  <a:pt x="62" y="51"/>
                </a:cubicBezTo>
                <a:cubicBezTo>
                  <a:pt x="62" y="49"/>
                  <a:pt x="61" y="48"/>
                  <a:pt x="59" y="47"/>
                </a:cubicBezTo>
                <a:cubicBezTo>
                  <a:pt x="59" y="46"/>
                  <a:pt x="59" y="46"/>
                  <a:pt x="59" y="46"/>
                </a:cubicBezTo>
                <a:cubicBezTo>
                  <a:pt x="62" y="45"/>
                  <a:pt x="62" y="45"/>
                  <a:pt x="62" y="45"/>
                </a:cubicBezTo>
                <a:cubicBezTo>
                  <a:pt x="59" y="36"/>
                  <a:pt x="59" y="36"/>
                  <a:pt x="59" y="36"/>
                </a:cubicBezTo>
                <a:cubicBezTo>
                  <a:pt x="57" y="36"/>
                  <a:pt x="57" y="36"/>
                  <a:pt x="57" y="36"/>
                </a:cubicBezTo>
                <a:cubicBezTo>
                  <a:pt x="57" y="47"/>
                  <a:pt x="57" y="47"/>
                  <a:pt x="57" y="47"/>
                </a:cubicBezTo>
                <a:cubicBezTo>
                  <a:pt x="56" y="48"/>
                  <a:pt x="55" y="49"/>
                  <a:pt x="55" y="51"/>
                </a:cubicBezTo>
                <a:cubicBezTo>
                  <a:pt x="55" y="51"/>
                  <a:pt x="55" y="51"/>
                  <a:pt x="55" y="52"/>
                </a:cubicBezTo>
                <a:cubicBezTo>
                  <a:pt x="55" y="52"/>
                  <a:pt x="55" y="52"/>
                  <a:pt x="55" y="52"/>
                </a:cubicBezTo>
                <a:cubicBezTo>
                  <a:pt x="52" y="51"/>
                  <a:pt x="52" y="51"/>
                  <a:pt x="52" y="51"/>
                </a:cubicBezTo>
                <a:cubicBezTo>
                  <a:pt x="46" y="58"/>
                  <a:pt x="46" y="58"/>
                  <a:pt x="46" y="58"/>
                </a:cubicBezTo>
                <a:cubicBezTo>
                  <a:pt x="47" y="60"/>
                  <a:pt x="47" y="60"/>
                  <a:pt x="47" y="60"/>
                </a:cubicBezTo>
                <a:cubicBezTo>
                  <a:pt x="57" y="53"/>
                  <a:pt x="57" y="53"/>
                  <a:pt x="57" y="53"/>
                </a:cubicBezTo>
                <a:cubicBezTo>
                  <a:pt x="57" y="54"/>
                  <a:pt x="58" y="54"/>
                  <a:pt x="59" y="54"/>
                </a:cubicBezTo>
                <a:cubicBezTo>
                  <a:pt x="60" y="54"/>
                  <a:pt x="60" y="53"/>
                  <a:pt x="61" y="53"/>
                </a:cubicBezTo>
                <a:cubicBezTo>
                  <a:pt x="62" y="53"/>
                  <a:pt x="62" y="53"/>
                  <a:pt x="62" y="53"/>
                </a:cubicBezTo>
                <a:cubicBezTo>
                  <a:pt x="62" y="56"/>
                  <a:pt x="62" y="56"/>
                  <a:pt x="62" y="56"/>
                </a:cubicBezTo>
                <a:cubicBezTo>
                  <a:pt x="71" y="59"/>
                  <a:pt x="71" y="59"/>
                  <a:pt x="71" y="59"/>
                </a:cubicBezTo>
                <a:cubicBezTo>
                  <a:pt x="72" y="57"/>
                  <a:pt x="72" y="57"/>
                  <a:pt x="72" y="57"/>
                </a:cubicBezTo>
                <a:cubicBezTo>
                  <a:pt x="62" y="51"/>
                  <a:pt x="62" y="51"/>
                  <a:pt x="62" y="51"/>
                </a:cubicBezTo>
                <a:close/>
                <a:moveTo>
                  <a:pt x="26" y="27"/>
                </a:moveTo>
                <a:cubicBezTo>
                  <a:pt x="28" y="27"/>
                  <a:pt x="29" y="29"/>
                  <a:pt x="29" y="30"/>
                </a:cubicBezTo>
                <a:cubicBezTo>
                  <a:pt x="29" y="32"/>
                  <a:pt x="28" y="33"/>
                  <a:pt x="26" y="33"/>
                </a:cubicBezTo>
                <a:cubicBezTo>
                  <a:pt x="24" y="33"/>
                  <a:pt x="23" y="32"/>
                  <a:pt x="23" y="30"/>
                </a:cubicBezTo>
                <a:cubicBezTo>
                  <a:pt x="23" y="29"/>
                  <a:pt x="24" y="27"/>
                  <a:pt x="26" y="27"/>
                </a:cubicBezTo>
                <a:close/>
                <a:moveTo>
                  <a:pt x="33" y="31"/>
                </a:moveTo>
                <a:cubicBezTo>
                  <a:pt x="33" y="31"/>
                  <a:pt x="33" y="31"/>
                  <a:pt x="33" y="30"/>
                </a:cubicBezTo>
                <a:cubicBezTo>
                  <a:pt x="33" y="27"/>
                  <a:pt x="31" y="24"/>
                  <a:pt x="28" y="23"/>
                </a:cubicBezTo>
                <a:cubicBezTo>
                  <a:pt x="28" y="22"/>
                  <a:pt x="28" y="22"/>
                  <a:pt x="28" y="22"/>
                </a:cubicBezTo>
                <a:cubicBezTo>
                  <a:pt x="33" y="19"/>
                  <a:pt x="33" y="19"/>
                  <a:pt x="33" y="19"/>
                </a:cubicBezTo>
                <a:cubicBezTo>
                  <a:pt x="28" y="0"/>
                  <a:pt x="28" y="0"/>
                  <a:pt x="28" y="0"/>
                </a:cubicBezTo>
                <a:cubicBezTo>
                  <a:pt x="23" y="0"/>
                  <a:pt x="23" y="0"/>
                  <a:pt x="23" y="0"/>
                </a:cubicBezTo>
                <a:cubicBezTo>
                  <a:pt x="23" y="24"/>
                  <a:pt x="23" y="24"/>
                  <a:pt x="23" y="24"/>
                </a:cubicBezTo>
                <a:cubicBezTo>
                  <a:pt x="21" y="25"/>
                  <a:pt x="19" y="27"/>
                  <a:pt x="19" y="30"/>
                </a:cubicBezTo>
                <a:cubicBezTo>
                  <a:pt x="19" y="31"/>
                  <a:pt x="19" y="32"/>
                  <a:pt x="19" y="33"/>
                </a:cubicBezTo>
                <a:cubicBezTo>
                  <a:pt x="18" y="34"/>
                  <a:pt x="18" y="34"/>
                  <a:pt x="18" y="34"/>
                </a:cubicBezTo>
                <a:cubicBezTo>
                  <a:pt x="12" y="31"/>
                  <a:pt x="12" y="31"/>
                  <a:pt x="12" y="31"/>
                </a:cubicBezTo>
                <a:cubicBezTo>
                  <a:pt x="0" y="46"/>
                  <a:pt x="0" y="46"/>
                  <a:pt x="0" y="46"/>
                </a:cubicBezTo>
                <a:cubicBezTo>
                  <a:pt x="2" y="50"/>
                  <a:pt x="2" y="50"/>
                  <a:pt x="2" y="50"/>
                </a:cubicBezTo>
                <a:cubicBezTo>
                  <a:pt x="22" y="36"/>
                  <a:pt x="22" y="36"/>
                  <a:pt x="22" y="36"/>
                </a:cubicBezTo>
                <a:cubicBezTo>
                  <a:pt x="23" y="37"/>
                  <a:pt x="25" y="37"/>
                  <a:pt x="26" y="37"/>
                </a:cubicBezTo>
                <a:cubicBezTo>
                  <a:pt x="28" y="37"/>
                  <a:pt x="30" y="36"/>
                  <a:pt x="31" y="35"/>
                </a:cubicBezTo>
                <a:cubicBezTo>
                  <a:pt x="32" y="36"/>
                  <a:pt x="32" y="36"/>
                  <a:pt x="32" y="36"/>
                </a:cubicBezTo>
                <a:cubicBezTo>
                  <a:pt x="33" y="42"/>
                  <a:pt x="33" y="42"/>
                  <a:pt x="33" y="42"/>
                </a:cubicBezTo>
                <a:cubicBezTo>
                  <a:pt x="52" y="47"/>
                  <a:pt x="52" y="47"/>
                  <a:pt x="52" y="47"/>
                </a:cubicBezTo>
                <a:cubicBezTo>
                  <a:pt x="54" y="43"/>
                  <a:pt x="54" y="43"/>
                  <a:pt x="54" y="43"/>
                </a:cubicBezTo>
                <a:cubicBezTo>
                  <a:pt x="33" y="31"/>
                  <a:pt x="33" y="31"/>
                  <a:pt x="33" y="31"/>
                </a:cubicBezTo>
                <a:close/>
                <a:moveTo>
                  <a:pt x="64" y="44"/>
                </a:moveTo>
                <a:cubicBezTo>
                  <a:pt x="64" y="45"/>
                  <a:pt x="65" y="45"/>
                  <a:pt x="65" y="46"/>
                </a:cubicBezTo>
                <a:cubicBezTo>
                  <a:pt x="68" y="47"/>
                  <a:pt x="69" y="50"/>
                  <a:pt x="68" y="52"/>
                </a:cubicBezTo>
                <a:cubicBezTo>
                  <a:pt x="69" y="49"/>
                  <a:pt x="68" y="45"/>
                  <a:pt x="64" y="44"/>
                </a:cubicBezTo>
                <a:close/>
                <a:moveTo>
                  <a:pt x="63" y="38"/>
                </a:moveTo>
                <a:cubicBezTo>
                  <a:pt x="63" y="39"/>
                  <a:pt x="63" y="41"/>
                  <a:pt x="64" y="42"/>
                </a:cubicBezTo>
                <a:cubicBezTo>
                  <a:pt x="70" y="43"/>
                  <a:pt x="71" y="49"/>
                  <a:pt x="69" y="54"/>
                </a:cubicBezTo>
                <a:cubicBezTo>
                  <a:pt x="73" y="48"/>
                  <a:pt x="71" y="40"/>
                  <a:pt x="63" y="38"/>
                </a:cubicBezTo>
                <a:close/>
                <a:moveTo>
                  <a:pt x="37" y="17"/>
                </a:moveTo>
                <a:cubicBezTo>
                  <a:pt x="44" y="20"/>
                  <a:pt x="46" y="27"/>
                  <a:pt x="43" y="32"/>
                </a:cubicBezTo>
                <a:cubicBezTo>
                  <a:pt x="45" y="28"/>
                  <a:pt x="43" y="22"/>
                  <a:pt x="38" y="21"/>
                </a:cubicBezTo>
                <a:cubicBezTo>
                  <a:pt x="38" y="20"/>
                  <a:pt x="37" y="19"/>
                  <a:pt x="37" y="17"/>
                </a:cubicBezTo>
                <a:close/>
                <a:moveTo>
                  <a:pt x="34" y="7"/>
                </a:moveTo>
                <a:cubicBezTo>
                  <a:pt x="49" y="10"/>
                  <a:pt x="53" y="24"/>
                  <a:pt x="46" y="35"/>
                </a:cubicBezTo>
                <a:cubicBezTo>
                  <a:pt x="49" y="26"/>
                  <a:pt x="47" y="16"/>
                  <a:pt x="36" y="13"/>
                </a:cubicBezTo>
                <a:cubicBezTo>
                  <a:pt x="35" y="11"/>
                  <a:pt x="35" y="9"/>
                  <a:pt x="34" y="7"/>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aphicFrame>
        <p:nvGraphicFramePr>
          <p:cNvPr id="87" name="Table 86"/>
          <p:cNvGraphicFramePr>
            <a:graphicFrameLocks noGrp="1"/>
          </p:cNvGraphicFramePr>
          <p:nvPr>
            <p:extLst>
              <p:ext uri="{D42A27DB-BD31-4B8C-83A1-F6EECF244321}">
                <p14:modId xmlns:p14="http://schemas.microsoft.com/office/powerpoint/2010/main" val="2691186633"/>
              </p:ext>
            </p:extLst>
          </p:nvPr>
        </p:nvGraphicFramePr>
        <p:xfrm>
          <a:off x="530358" y="5345269"/>
          <a:ext cx="3305069" cy="1097280"/>
        </p:xfrm>
        <a:graphic>
          <a:graphicData uri="http://schemas.openxmlformats.org/drawingml/2006/table">
            <a:tbl>
              <a:tblPr firstRow="1" bandRow="1">
                <a:tableStyleId>{72833802-FEF1-4C79-8D5D-14CF1EAF98D9}</a:tableStyleId>
              </a:tblPr>
              <a:tblGrid>
                <a:gridCol w="3305069"/>
              </a:tblGrid>
              <a:tr h="267729">
                <a:tc>
                  <a:txBody>
                    <a:bodyPr/>
                    <a:lstStyle/>
                    <a:p>
                      <a:r>
                        <a:rPr lang="en-US" dirty="0" smtClean="0"/>
                        <a:t>LEGEND</a:t>
                      </a:r>
                      <a:endParaRPr lang="en-US" dirty="0"/>
                    </a:p>
                  </a:txBody>
                  <a:tcPr marL="18288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2"/>
                    </a:solidFill>
                  </a:tcPr>
                </a:tc>
              </a:tr>
              <a:tr h="334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Headquarters</a:t>
                      </a:r>
                    </a:p>
                  </a:txBody>
                  <a:tcPr marL="548640" marT="91440" marB="0"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tcPr>
                </a:tc>
              </a:tr>
              <a:tr h="334662">
                <a:tc>
                  <a:txBody>
                    <a:bodyPr/>
                    <a:lstStyle/>
                    <a:p>
                      <a:r>
                        <a:rPr lang="en-US" dirty="0" smtClean="0"/>
                        <a:t>Customer service center</a:t>
                      </a:r>
                      <a:endParaRPr lang="en-US" dirty="0"/>
                    </a:p>
                  </a:txBody>
                  <a:tcPr marL="548640" marT="91440" marB="0"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6350" cap="flat" cmpd="sng" algn="ctr">
                      <a:noFill/>
                      <a:prstDash val="solid"/>
                      <a:miter lim="800000"/>
                    </a:lnT>
                    <a:lnB w="19050" cap="flat" cmpd="sng" algn="ctr">
                      <a:solidFill>
                        <a:schemeClr val="accent2"/>
                      </a:solidFill>
                      <a:prstDash val="solid"/>
                      <a:round/>
                      <a:headEnd type="none" w="med" len="med"/>
                      <a:tailEnd type="none" w="med" len="med"/>
                    </a:lnB>
                  </a:tcPr>
                </a:tc>
              </a:tr>
            </a:tbl>
          </a:graphicData>
        </a:graphic>
      </p:graphicFrame>
      <p:sp>
        <p:nvSpPr>
          <p:cNvPr id="95" name="Freeform 70"/>
          <p:cNvSpPr>
            <a:spLocks noEditPoints="1"/>
          </p:cNvSpPr>
          <p:nvPr/>
        </p:nvSpPr>
        <p:spPr bwMode="auto">
          <a:xfrm>
            <a:off x="1487202" y="2434842"/>
            <a:ext cx="450751" cy="486696"/>
          </a:xfrm>
          <a:custGeom>
            <a:avLst/>
            <a:gdLst>
              <a:gd name="T0" fmla="*/ 251 w 262"/>
              <a:gd name="T1" fmla="*/ 250 h 283"/>
              <a:gd name="T2" fmla="*/ 244 w 262"/>
              <a:gd name="T3" fmla="*/ 141 h 283"/>
              <a:gd name="T4" fmla="*/ 203 w 262"/>
              <a:gd name="T5" fmla="*/ 141 h 283"/>
              <a:gd name="T6" fmla="*/ 195 w 262"/>
              <a:gd name="T7" fmla="*/ 234 h 283"/>
              <a:gd name="T8" fmla="*/ 188 w 262"/>
              <a:gd name="T9" fmla="*/ 102 h 283"/>
              <a:gd name="T10" fmla="*/ 148 w 262"/>
              <a:gd name="T11" fmla="*/ 102 h 283"/>
              <a:gd name="T12" fmla="*/ 142 w 262"/>
              <a:gd name="T13" fmla="*/ 188 h 283"/>
              <a:gd name="T14" fmla="*/ 81 w 262"/>
              <a:gd name="T15" fmla="*/ 165 h 283"/>
              <a:gd name="T16" fmla="*/ 71 w 262"/>
              <a:gd name="T17" fmla="*/ 188 h 283"/>
              <a:gd name="T18" fmla="*/ 9 w 262"/>
              <a:gd name="T19" fmla="*/ 172 h 283"/>
              <a:gd name="T20" fmla="*/ 9 w 262"/>
              <a:gd name="T21" fmla="*/ 250 h 283"/>
              <a:gd name="T22" fmla="*/ 5 w 262"/>
              <a:gd name="T23" fmla="*/ 250 h 283"/>
              <a:gd name="T24" fmla="*/ 0 w 262"/>
              <a:gd name="T25" fmla="*/ 250 h 283"/>
              <a:gd name="T26" fmla="*/ 0 w 262"/>
              <a:gd name="T27" fmla="*/ 283 h 283"/>
              <a:gd name="T28" fmla="*/ 262 w 262"/>
              <a:gd name="T29" fmla="*/ 283 h 283"/>
              <a:gd name="T30" fmla="*/ 262 w 262"/>
              <a:gd name="T31" fmla="*/ 250 h 283"/>
              <a:gd name="T32" fmla="*/ 260 w 262"/>
              <a:gd name="T33" fmla="*/ 250 h 283"/>
              <a:gd name="T34" fmla="*/ 252 w 262"/>
              <a:gd name="T35" fmla="*/ 250 h 283"/>
              <a:gd name="T36" fmla="*/ 251 w 262"/>
              <a:gd name="T37" fmla="*/ 250 h 283"/>
              <a:gd name="T38" fmla="*/ 168 w 262"/>
              <a:gd name="T39" fmla="*/ 91 h 283"/>
              <a:gd name="T40" fmla="*/ 32 w 262"/>
              <a:gd name="T41" fmla="*/ 48 h 283"/>
              <a:gd name="T42" fmla="*/ 168 w 262"/>
              <a:gd name="T43" fmla="*/ 91 h 283"/>
              <a:gd name="T44" fmla="*/ 39 w 262"/>
              <a:gd name="T45" fmla="*/ 210 h 283"/>
              <a:gd name="T46" fmla="*/ 59 w 262"/>
              <a:gd name="T47" fmla="*/ 210 h 283"/>
              <a:gd name="T48" fmla="*/ 59 w 262"/>
              <a:gd name="T49" fmla="*/ 240 h 283"/>
              <a:gd name="T50" fmla="*/ 39 w 262"/>
              <a:gd name="T51" fmla="*/ 240 h 283"/>
              <a:gd name="T52" fmla="*/ 39 w 262"/>
              <a:gd name="T53" fmla="*/ 210 h 283"/>
              <a:gd name="T54" fmla="*/ 96 w 262"/>
              <a:gd name="T55" fmla="*/ 210 h 283"/>
              <a:gd name="T56" fmla="*/ 115 w 262"/>
              <a:gd name="T57" fmla="*/ 210 h 283"/>
              <a:gd name="T58" fmla="*/ 115 w 262"/>
              <a:gd name="T59" fmla="*/ 240 h 283"/>
              <a:gd name="T60" fmla="*/ 96 w 262"/>
              <a:gd name="T61" fmla="*/ 240 h 283"/>
              <a:gd name="T62" fmla="*/ 96 w 262"/>
              <a:gd name="T63" fmla="*/ 2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283">
                <a:moveTo>
                  <a:pt x="251" y="250"/>
                </a:moveTo>
                <a:cubicBezTo>
                  <a:pt x="244" y="141"/>
                  <a:pt x="244" y="141"/>
                  <a:pt x="244" y="141"/>
                </a:cubicBezTo>
                <a:cubicBezTo>
                  <a:pt x="203" y="141"/>
                  <a:pt x="203" y="141"/>
                  <a:pt x="203" y="141"/>
                </a:cubicBezTo>
                <a:cubicBezTo>
                  <a:pt x="195" y="234"/>
                  <a:pt x="195" y="234"/>
                  <a:pt x="195" y="234"/>
                </a:cubicBezTo>
                <a:cubicBezTo>
                  <a:pt x="188" y="102"/>
                  <a:pt x="188" y="102"/>
                  <a:pt x="188" y="102"/>
                </a:cubicBezTo>
                <a:cubicBezTo>
                  <a:pt x="148" y="102"/>
                  <a:pt x="148" y="102"/>
                  <a:pt x="148" y="102"/>
                </a:cubicBezTo>
                <a:cubicBezTo>
                  <a:pt x="142" y="188"/>
                  <a:pt x="142" y="188"/>
                  <a:pt x="142" y="188"/>
                </a:cubicBezTo>
                <a:cubicBezTo>
                  <a:pt x="81" y="165"/>
                  <a:pt x="81" y="165"/>
                  <a:pt x="81" y="165"/>
                </a:cubicBezTo>
                <a:cubicBezTo>
                  <a:pt x="71" y="188"/>
                  <a:pt x="71" y="188"/>
                  <a:pt x="71" y="188"/>
                </a:cubicBezTo>
                <a:cubicBezTo>
                  <a:pt x="9" y="172"/>
                  <a:pt x="9" y="172"/>
                  <a:pt x="9" y="172"/>
                </a:cubicBezTo>
                <a:cubicBezTo>
                  <a:pt x="9" y="250"/>
                  <a:pt x="9" y="250"/>
                  <a:pt x="9" y="250"/>
                </a:cubicBezTo>
                <a:cubicBezTo>
                  <a:pt x="5" y="250"/>
                  <a:pt x="5" y="250"/>
                  <a:pt x="5" y="250"/>
                </a:cubicBezTo>
                <a:cubicBezTo>
                  <a:pt x="0" y="250"/>
                  <a:pt x="0" y="250"/>
                  <a:pt x="0" y="250"/>
                </a:cubicBezTo>
                <a:cubicBezTo>
                  <a:pt x="0" y="283"/>
                  <a:pt x="0" y="283"/>
                  <a:pt x="0" y="283"/>
                </a:cubicBezTo>
                <a:cubicBezTo>
                  <a:pt x="262" y="283"/>
                  <a:pt x="262" y="283"/>
                  <a:pt x="262" y="283"/>
                </a:cubicBezTo>
                <a:cubicBezTo>
                  <a:pt x="262" y="250"/>
                  <a:pt x="262" y="250"/>
                  <a:pt x="262" y="250"/>
                </a:cubicBezTo>
                <a:cubicBezTo>
                  <a:pt x="260" y="250"/>
                  <a:pt x="260" y="250"/>
                  <a:pt x="260" y="250"/>
                </a:cubicBezTo>
                <a:cubicBezTo>
                  <a:pt x="252" y="250"/>
                  <a:pt x="252" y="250"/>
                  <a:pt x="252" y="250"/>
                </a:cubicBezTo>
                <a:cubicBezTo>
                  <a:pt x="251" y="250"/>
                  <a:pt x="251" y="250"/>
                  <a:pt x="251" y="250"/>
                </a:cubicBezTo>
                <a:close/>
                <a:moveTo>
                  <a:pt x="168" y="91"/>
                </a:moveTo>
                <a:cubicBezTo>
                  <a:pt x="124" y="0"/>
                  <a:pt x="59" y="88"/>
                  <a:pt x="32" y="48"/>
                </a:cubicBezTo>
                <a:cubicBezTo>
                  <a:pt x="39" y="99"/>
                  <a:pt x="130" y="79"/>
                  <a:pt x="168" y="91"/>
                </a:cubicBezTo>
                <a:close/>
                <a:moveTo>
                  <a:pt x="39" y="210"/>
                </a:moveTo>
                <a:cubicBezTo>
                  <a:pt x="59" y="210"/>
                  <a:pt x="59" y="210"/>
                  <a:pt x="59" y="210"/>
                </a:cubicBezTo>
                <a:cubicBezTo>
                  <a:pt x="59" y="240"/>
                  <a:pt x="59" y="240"/>
                  <a:pt x="59" y="240"/>
                </a:cubicBezTo>
                <a:cubicBezTo>
                  <a:pt x="39" y="240"/>
                  <a:pt x="39" y="240"/>
                  <a:pt x="39" y="240"/>
                </a:cubicBezTo>
                <a:cubicBezTo>
                  <a:pt x="39" y="210"/>
                  <a:pt x="39" y="210"/>
                  <a:pt x="39" y="210"/>
                </a:cubicBezTo>
                <a:close/>
                <a:moveTo>
                  <a:pt x="96" y="210"/>
                </a:moveTo>
                <a:cubicBezTo>
                  <a:pt x="115" y="210"/>
                  <a:pt x="115" y="210"/>
                  <a:pt x="115" y="210"/>
                </a:cubicBezTo>
                <a:cubicBezTo>
                  <a:pt x="115" y="240"/>
                  <a:pt x="115" y="240"/>
                  <a:pt x="115" y="240"/>
                </a:cubicBezTo>
                <a:cubicBezTo>
                  <a:pt x="96" y="240"/>
                  <a:pt x="96" y="240"/>
                  <a:pt x="96" y="240"/>
                </a:cubicBezTo>
                <a:lnTo>
                  <a:pt x="96" y="2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9" name="Freeform 70"/>
          <p:cNvSpPr>
            <a:spLocks noEditPoints="1"/>
          </p:cNvSpPr>
          <p:nvPr/>
        </p:nvSpPr>
        <p:spPr bwMode="auto">
          <a:xfrm>
            <a:off x="6291955" y="3752319"/>
            <a:ext cx="450751" cy="486696"/>
          </a:xfrm>
          <a:custGeom>
            <a:avLst/>
            <a:gdLst>
              <a:gd name="T0" fmla="*/ 251 w 262"/>
              <a:gd name="T1" fmla="*/ 250 h 283"/>
              <a:gd name="T2" fmla="*/ 244 w 262"/>
              <a:gd name="T3" fmla="*/ 141 h 283"/>
              <a:gd name="T4" fmla="*/ 203 w 262"/>
              <a:gd name="T5" fmla="*/ 141 h 283"/>
              <a:gd name="T6" fmla="*/ 195 w 262"/>
              <a:gd name="T7" fmla="*/ 234 h 283"/>
              <a:gd name="T8" fmla="*/ 188 w 262"/>
              <a:gd name="T9" fmla="*/ 102 h 283"/>
              <a:gd name="T10" fmla="*/ 148 w 262"/>
              <a:gd name="T11" fmla="*/ 102 h 283"/>
              <a:gd name="T12" fmla="*/ 142 w 262"/>
              <a:gd name="T13" fmla="*/ 188 h 283"/>
              <a:gd name="T14" fmla="*/ 81 w 262"/>
              <a:gd name="T15" fmla="*/ 165 h 283"/>
              <a:gd name="T16" fmla="*/ 71 w 262"/>
              <a:gd name="T17" fmla="*/ 188 h 283"/>
              <a:gd name="T18" fmla="*/ 9 w 262"/>
              <a:gd name="T19" fmla="*/ 172 h 283"/>
              <a:gd name="T20" fmla="*/ 9 w 262"/>
              <a:gd name="T21" fmla="*/ 250 h 283"/>
              <a:gd name="T22" fmla="*/ 5 w 262"/>
              <a:gd name="T23" fmla="*/ 250 h 283"/>
              <a:gd name="T24" fmla="*/ 0 w 262"/>
              <a:gd name="T25" fmla="*/ 250 h 283"/>
              <a:gd name="T26" fmla="*/ 0 w 262"/>
              <a:gd name="T27" fmla="*/ 283 h 283"/>
              <a:gd name="T28" fmla="*/ 262 w 262"/>
              <a:gd name="T29" fmla="*/ 283 h 283"/>
              <a:gd name="T30" fmla="*/ 262 w 262"/>
              <a:gd name="T31" fmla="*/ 250 h 283"/>
              <a:gd name="T32" fmla="*/ 260 w 262"/>
              <a:gd name="T33" fmla="*/ 250 h 283"/>
              <a:gd name="T34" fmla="*/ 252 w 262"/>
              <a:gd name="T35" fmla="*/ 250 h 283"/>
              <a:gd name="T36" fmla="*/ 251 w 262"/>
              <a:gd name="T37" fmla="*/ 250 h 283"/>
              <a:gd name="T38" fmla="*/ 168 w 262"/>
              <a:gd name="T39" fmla="*/ 91 h 283"/>
              <a:gd name="T40" fmla="*/ 32 w 262"/>
              <a:gd name="T41" fmla="*/ 48 h 283"/>
              <a:gd name="T42" fmla="*/ 168 w 262"/>
              <a:gd name="T43" fmla="*/ 91 h 283"/>
              <a:gd name="T44" fmla="*/ 39 w 262"/>
              <a:gd name="T45" fmla="*/ 210 h 283"/>
              <a:gd name="T46" fmla="*/ 59 w 262"/>
              <a:gd name="T47" fmla="*/ 210 h 283"/>
              <a:gd name="T48" fmla="*/ 59 w 262"/>
              <a:gd name="T49" fmla="*/ 240 h 283"/>
              <a:gd name="T50" fmla="*/ 39 w 262"/>
              <a:gd name="T51" fmla="*/ 240 h 283"/>
              <a:gd name="T52" fmla="*/ 39 w 262"/>
              <a:gd name="T53" fmla="*/ 210 h 283"/>
              <a:gd name="T54" fmla="*/ 96 w 262"/>
              <a:gd name="T55" fmla="*/ 210 h 283"/>
              <a:gd name="T56" fmla="*/ 115 w 262"/>
              <a:gd name="T57" fmla="*/ 210 h 283"/>
              <a:gd name="T58" fmla="*/ 115 w 262"/>
              <a:gd name="T59" fmla="*/ 240 h 283"/>
              <a:gd name="T60" fmla="*/ 96 w 262"/>
              <a:gd name="T61" fmla="*/ 240 h 283"/>
              <a:gd name="T62" fmla="*/ 96 w 262"/>
              <a:gd name="T63" fmla="*/ 2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283">
                <a:moveTo>
                  <a:pt x="251" y="250"/>
                </a:moveTo>
                <a:cubicBezTo>
                  <a:pt x="244" y="141"/>
                  <a:pt x="244" y="141"/>
                  <a:pt x="244" y="141"/>
                </a:cubicBezTo>
                <a:cubicBezTo>
                  <a:pt x="203" y="141"/>
                  <a:pt x="203" y="141"/>
                  <a:pt x="203" y="141"/>
                </a:cubicBezTo>
                <a:cubicBezTo>
                  <a:pt x="195" y="234"/>
                  <a:pt x="195" y="234"/>
                  <a:pt x="195" y="234"/>
                </a:cubicBezTo>
                <a:cubicBezTo>
                  <a:pt x="188" y="102"/>
                  <a:pt x="188" y="102"/>
                  <a:pt x="188" y="102"/>
                </a:cubicBezTo>
                <a:cubicBezTo>
                  <a:pt x="148" y="102"/>
                  <a:pt x="148" y="102"/>
                  <a:pt x="148" y="102"/>
                </a:cubicBezTo>
                <a:cubicBezTo>
                  <a:pt x="142" y="188"/>
                  <a:pt x="142" y="188"/>
                  <a:pt x="142" y="188"/>
                </a:cubicBezTo>
                <a:cubicBezTo>
                  <a:pt x="81" y="165"/>
                  <a:pt x="81" y="165"/>
                  <a:pt x="81" y="165"/>
                </a:cubicBezTo>
                <a:cubicBezTo>
                  <a:pt x="71" y="188"/>
                  <a:pt x="71" y="188"/>
                  <a:pt x="71" y="188"/>
                </a:cubicBezTo>
                <a:cubicBezTo>
                  <a:pt x="9" y="172"/>
                  <a:pt x="9" y="172"/>
                  <a:pt x="9" y="172"/>
                </a:cubicBezTo>
                <a:cubicBezTo>
                  <a:pt x="9" y="250"/>
                  <a:pt x="9" y="250"/>
                  <a:pt x="9" y="250"/>
                </a:cubicBezTo>
                <a:cubicBezTo>
                  <a:pt x="5" y="250"/>
                  <a:pt x="5" y="250"/>
                  <a:pt x="5" y="250"/>
                </a:cubicBezTo>
                <a:cubicBezTo>
                  <a:pt x="0" y="250"/>
                  <a:pt x="0" y="250"/>
                  <a:pt x="0" y="250"/>
                </a:cubicBezTo>
                <a:cubicBezTo>
                  <a:pt x="0" y="283"/>
                  <a:pt x="0" y="283"/>
                  <a:pt x="0" y="283"/>
                </a:cubicBezTo>
                <a:cubicBezTo>
                  <a:pt x="262" y="283"/>
                  <a:pt x="262" y="283"/>
                  <a:pt x="262" y="283"/>
                </a:cubicBezTo>
                <a:cubicBezTo>
                  <a:pt x="262" y="250"/>
                  <a:pt x="262" y="250"/>
                  <a:pt x="262" y="250"/>
                </a:cubicBezTo>
                <a:cubicBezTo>
                  <a:pt x="260" y="250"/>
                  <a:pt x="260" y="250"/>
                  <a:pt x="260" y="250"/>
                </a:cubicBezTo>
                <a:cubicBezTo>
                  <a:pt x="252" y="250"/>
                  <a:pt x="252" y="250"/>
                  <a:pt x="252" y="250"/>
                </a:cubicBezTo>
                <a:cubicBezTo>
                  <a:pt x="251" y="250"/>
                  <a:pt x="251" y="250"/>
                  <a:pt x="251" y="250"/>
                </a:cubicBezTo>
                <a:close/>
                <a:moveTo>
                  <a:pt x="168" y="91"/>
                </a:moveTo>
                <a:cubicBezTo>
                  <a:pt x="124" y="0"/>
                  <a:pt x="59" y="88"/>
                  <a:pt x="32" y="48"/>
                </a:cubicBezTo>
                <a:cubicBezTo>
                  <a:pt x="39" y="99"/>
                  <a:pt x="130" y="79"/>
                  <a:pt x="168" y="91"/>
                </a:cubicBezTo>
                <a:close/>
                <a:moveTo>
                  <a:pt x="39" y="210"/>
                </a:moveTo>
                <a:cubicBezTo>
                  <a:pt x="59" y="210"/>
                  <a:pt x="59" y="210"/>
                  <a:pt x="59" y="210"/>
                </a:cubicBezTo>
                <a:cubicBezTo>
                  <a:pt x="59" y="240"/>
                  <a:pt x="59" y="240"/>
                  <a:pt x="59" y="240"/>
                </a:cubicBezTo>
                <a:cubicBezTo>
                  <a:pt x="39" y="240"/>
                  <a:pt x="39" y="240"/>
                  <a:pt x="39" y="240"/>
                </a:cubicBezTo>
                <a:cubicBezTo>
                  <a:pt x="39" y="210"/>
                  <a:pt x="39" y="210"/>
                  <a:pt x="39" y="210"/>
                </a:cubicBezTo>
                <a:close/>
                <a:moveTo>
                  <a:pt x="96" y="210"/>
                </a:moveTo>
                <a:cubicBezTo>
                  <a:pt x="115" y="210"/>
                  <a:pt x="115" y="210"/>
                  <a:pt x="115" y="210"/>
                </a:cubicBezTo>
                <a:cubicBezTo>
                  <a:pt x="115" y="240"/>
                  <a:pt x="115" y="240"/>
                  <a:pt x="115" y="240"/>
                </a:cubicBezTo>
                <a:cubicBezTo>
                  <a:pt x="96" y="240"/>
                  <a:pt x="96" y="240"/>
                  <a:pt x="96" y="240"/>
                </a:cubicBezTo>
                <a:lnTo>
                  <a:pt x="96" y="2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TextBox 99"/>
          <p:cNvSpPr txBox="1"/>
          <p:nvPr/>
        </p:nvSpPr>
        <p:spPr>
          <a:xfrm>
            <a:off x="6737019" y="3926698"/>
            <a:ext cx="2005928" cy="261610"/>
          </a:xfrm>
          <a:prstGeom prst="rect">
            <a:avLst/>
          </a:prstGeom>
          <a:noFill/>
        </p:spPr>
        <p:txBody>
          <a:bodyPr wrap="square" rtlCol="0" anchor="ctr" anchorCtr="0">
            <a:spAutoFit/>
          </a:bodyPr>
          <a:lstStyle/>
          <a:p>
            <a:r>
              <a:rPr lang="en-US" sz="1100" dirty="0" smtClean="0">
                <a:solidFill>
                  <a:schemeClr val="accent3"/>
                </a:solidFill>
              </a:rPr>
              <a:t>HOOT LAKE  PLANT</a:t>
            </a:r>
            <a:endParaRPr lang="en-US" sz="1100" dirty="0">
              <a:solidFill>
                <a:schemeClr val="accent3"/>
              </a:solidFill>
            </a:endParaRPr>
          </a:p>
        </p:txBody>
      </p:sp>
      <p:sp>
        <p:nvSpPr>
          <p:cNvPr id="101" name="TextBox 100"/>
          <p:cNvSpPr txBox="1"/>
          <p:nvPr/>
        </p:nvSpPr>
        <p:spPr>
          <a:xfrm>
            <a:off x="6133267" y="3568471"/>
            <a:ext cx="1393330" cy="338554"/>
          </a:xfrm>
          <a:prstGeom prst="rect">
            <a:avLst/>
          </a:prstGeom>
          <a:noFill/>
        </p:spPr>
        <p:txBody>
          <a:bodyPr wrap="none" rtlCol="0">
            <a:spAutoFit/>
          </a:bodyPr>
          <a:lstStyle/>
          <a:p>
            <a:pPr algn="ctr"/>
            <a:r>
              <a:rPr lang="en-US" sz="1600" b="1" dirty="0" smtClean="0"/>
              <a:t>Fergus Falls</a:t>
            </a:r>
            <a:endParaRPr lang="en-US" sz="1600" b="1" dirty="0"/>
          </a:p>
        </p:txBody>
      </p:sp>
      <p:sp>
        <p:nvSpPr>
          <p:cNvPr id="102" name="TextBox 101"/>
          <p:cNvSpPr txBox="1"/>
          <p:nvPr/>
        </p:nvSpPr>
        <p:spPr>
          <a:xfrm>
            <a:off x="4783839" y="3823555"/>
            <a:ext cx="993926" cy="307777"/>
          </a:xfrm>
          <a:prstGeom prst="rect">
            <a:avLst/>
          </a:prstGeom>
          <a:noFill/>
        </p:spPr>
        <p:txBody>
          <a:bodyPr wrap="none" rtlCol="0">
            <a:spAutoFit/>
          </a:bodyPr>
          <a:lstStyle/>
          <a:p>
            <a:pPr algn="r"/>
            <a:r>
              <a:rPr lang="en-US" sz="1400" dirty="0" smtClean="0"/>
              <a:t>Wahpeton</a:t>
            </a:r>
            <a:endParaRPr lang="en-US" sz="1400" dirty="0"/>
          </a:p>
        </p:txBody>
      </p:sp>
      <p:sp>
        <p:nvSpPr>
          <p:cNvPr id="103" name="TextBox 102"/>
          <p:cNvSpPr txBox="1"/>
          <p:nvPr/>
        </p:nvSpPr>
        <p:spPr>
          <a:xfrm>
            <a:off x="3835428" y="4004127"/>
            <a:ext cx="702436" cy="307777"/>
          </a:xfrm>
          <a:prstGeom prst="rect">
            <a:avLst/>
          </a:prstGeom>
          <a:noFill/>
        </p:spPr>
        <p:txBody>
          <a:bodyPr wrap="none" rtlCol="0">
            <a:spAutoFit/>
          </a:bodyPr>
          <a:lstStyle/>
          <a:p>
            <a:pPr algn="r"/>
            <a:r>
              <a:rPr lang="en-US" sz="1400" dirty="0" smtClean="0"/>
              <a:t>Oakes</a:t>
            </a:r>
            <a:endParaRPr lang="en-US" sz="1400" dirty="0"/>
          </a:p>
        </p:txBody>
      </p:sp>
      <p:sp>
        <p:nvSpPr>
          <p:cNvPr id="104" name="TextBox 103"/>
          <p:cNvSpPr txBox="1"/>
          <p:nvPr/>
        </p:nvSpPr>
        <p:spPr>
          <a:xfrm>
            <a:off x="6560744" y="4580076"/>
            <a:ext cx="681597" cy="307777"/>
          </a:xfrm>
          <a:prstGeom prst="rect">
            <a:avLst/>
          </a:prstGeom>
          <a:noFill/>
        </p:spPr>
        <p:txBody>
          <a:bodyPr wrap="none" rtlCol="0">
            <a:spAutoFit/>
          </a:bodyPr>
          <a:lstStyle/>
          <a:p>
            <a:r>
              <a:rPr lang="en-US" sz="1400" dirty="0" smtClean="0"/>
              <a:t>Morris</a:t>
            </a:r>
            <a:endParaRPr lang="en-US" sz="1400" dirty="0"/>
          </a:p>
        </p:txBody>
      </p:sp>
      <p:sp>
        <p:nvSpPr>
          <p:cNvPr id="105" name="TextBox 104"/>
          <p:cNvSpPr txBox="1"/>
          <p:nvPr/>
        </p:nvSpPr>
        <p:spPr>
          <a:xfrm>
            <a:off x="5381112" y="6290415"/>
            <a:ext cx="2245688" cy="461665"/>
          </a:xfrm>
          <a:prstGeom prst="rect">
            <a:avLst/>
          </a:prstGeom>
          <a:noFill/>
        </p:spPr>
        <p:txBody>
          <a:bodyPr wrap="square" rtlCol="0" anchor="b" anchorCtr="0">
            <a:spAutoFit/>
          </a:bodyPr>
          <a:lstStyle/>
          <a:p>
            <a:r>
              <a:rPr lang="en-US" sz="1200" dirty="0" smtClean="0">
                <a:solidFill>
                  <a:schemeClr val="accent4">
                    <a:lumMod val="75000"/>
                  </a:schemeClr>
                </a:solidFill>
              </a:rPr>
              <a:t>LAKE PRESTON</a:t>
            </a:r>
            <a:br>
              <a:rPr lang="en-US" sz="1200" dirty="0" smtClean="0">
                <a:solidFill>
                  <a:schemeClr val="accent4">
                    <a:lumMod val="75000"/>
                  </a:schemeClr>
                </a:solidFill>
              </a:rPr>
            </a:br>
            <a:r>
              <a:rPr lang="en-US" sz="1200" dirty="0" smtClean="0">
                <a:solidFill>
                  <a:schemeClr val="accent4">
                    <a:lumMod val="75000"/>
                  </a:schemeClr>
                </a:solidFill>
              </a:rPr>
              <a:t>COMBUSTION TURBINE</a:t>
            </a:r>
            <a:endParaRPr lang="en-US" sz="1200" dirty="0">
              <a:solidFill>
                <a:schemeClr val="accent4">
                  <a:lumMod val="75000"/>
                </a:schemeClr>
              </a:solidFill>
            </a:endParaRPr>
          </a:p>
        </p:txBody>
      </p:sp>
      <p:sp>
        <p:nvSpPr>
          <p:cNvPr id="107" name="TextBox 106"/>
          <p:cNvSpPr txBox="1"/>
          <p:nvPr/>
        </p:nvSpPr>
        <p:spPr>
          <a:xfrm>
            <a:off x="3657600" y="4715797"/>
            <a:ext cx="1548976" cy="261610"/>
          </a:xfrm>
          <a:prstGeom prst="rect">
            <a:avLst/>
          </a:prstGeom>
          <a:noFill/>
        </p:spPr>
        <p:txBody>
          <a:bodyPr wrap="square" rtlCol="0" anchor="ctr" anchorCtr="0">
            <a:spAutoFit/>
          </a:bodyPr>
          <a:lstStyle/>
          <a:p>
            <a:pPr algn="r"/>
            <a:r>
              <a:rPr lang="en-US" sz="1100" dirty="0" smtClean="0">
                <a:solidFill>
                  <a:schemeClr val="accent3"/>
                </a:solidFill>
              </a:rPr>
              <a:t>BIG STONE PLANT</a:t>
            </a:r>
            <a:endParaRPr lang="en-US" sz="1100" dirty="0">
              <a:solidFill>
                <a:schemeClr val="accent3"/>
              </a:solidFill>
            </a:endParaRPr>
          </a:p>
        </p:txBody>
      </p:sp>
      <p:sp>
        <p:nvSpPr>
          <p:cNvPr id="108" name="Freeform 70"/>
          <p:cNvSpPr>
            <a:spLocks noEditPoints="1"/>
          </p:cNvSpPr>
          <p:nvPr/>
        </p:nvSpPr>
        <p:spPr bwMode="auto">
          <a:xfrm>
            <a:off x="5205706" y="4518134"/>
            <a:ext cx="450751" cy="486696"/>
          </a:xfrm>
          <a:custGeom>
            <a:avLst/>
            <a:gdLst>
              <a:gd name="T0" fmla="*/ 251 w 262"/>
              <a:gd name="T1" fmla="*/ 250 h 283"/>
              <a:gd name="T2" fmla="*/ 244 w 262"/>
              <a:gd name="T3" fmla="*/ 141 h 283"/>
              <a:gd name="T4" fmla="*/ 203 w 262"/>
              <a:gd name="T5" fmla="*/ 141 h 283"/>
              <a:gd name="T6" fmla="*/ 195 w 262"/>
              <a:gd name="T7" fmla="*/ 234 h 283"/>
              <a:gd name="T8" fmla="*/ 188 w 262"/>
              <a:gd name="T9" fmla="*/ 102 h 283"/>
              <a:gd name="T10" fmla="*/ 148 w 262"/>
              <a:gd name="T11" fmla="*/ 102 h 283"/>
              <a:gd name="T12" fmla="*/ 142 w 262"/>
              <a:gd name="T13" fmla="*/ 188 h 283"/>
              <a:gd name="T14" fmla="*/ 81 w 262"/>
              <a:gd name="T15" fmla="*/ 165 h 283"/>
              <a:gd name="T16" fmla="*/ 71 w 262"/>
              <a:gd name="T17" fmla="*/ 188 h 283"/>
              <a:gd name="T18" fmla="*/ 9 w 262"/>
              <a:gd name="T19" fmla="*/ 172 h 283"/>
              <a:gd name="T20" fmla="*/ 9 w 262"/>
              <a:gd name="T21" fmla="*/ 250 h 283"/>
              <a:gd name="T22" fmla="*/ 5 w 262"/>
              <a:gd name="T23" fmla="*/ 250 h 283"/>
              <a:gd name="T24" fmla="*/ 0 w 262"/>
              <a:gd name="T25" fmla="*/ 250 h 283"/>
              <a:gd name="T26" fmla="*/ 0 w 262"/>
              <a:gd name="T27" fmla="*/ 283 h 283"/>
              <a:gd name="T28" fmla="*/ 262 w 262"/>
              <a:gd name="T29" fmla="*/ 283 h 283"/>
              <a:gd name="T30" fmla="*/ 262 w 262"/>
              <a:gd name="T31" fmla="*/ 250 h 283"/>
              <a:gd name="T32" fmla="*/ 260 w 262"/>
              <a:gd name="T33" fmla="*/ 250 h 283"/>
              <a:gd name="T34" fmla="*/ 252 w 262"/>
              <a:gd name="T35" fmla="*/ 250 h 283"/>
              <a:gd name="T36" fmla="*/ 251 w 262"/>
              <a:gd name="T37" fmla="*/ 250 h 283"/>
              <a:gd name="T38" fmla="*/ 168 w 262"/>
              <a:gd name="T39" fmla="*/ 91 h 283"/>
              <a:gd name="T40" fmla="*/ 32 w 262"/>
              <a:gd name="T41" fmla="*/ 48 h 283"/>
              <a:gd name="T42" fmla="*/ 168 w 262"/>
              <a:gd name="T43" fmla="*/ 91 h 283"/>
              <a:gd name="T44" fmla="*/ 39 w 262"/>
              <a:gd name="T45" fmla="*/ 210 h 283"/>
              <a:gd name="T46" fmla="*/ 59 w 262"/>
              <a:gd name="T47" fmla="*/ 210 h 283"/>
              <a:gd name="T48" fmla="*/ 59 w 262"/>
              <a:gd name="T49" fmla="*/ 240 h 283"/>
              <a:gd name="T50" fmla="*/ 39 w 262"/>
              <a:gd name="T51" fmla="*/ 240 h 283"/>
              <a:gd name="T52" fmla="*/ 39 w 262"/>
              <a:gd name="T53" fmla="*/ 210 h 283"/>
              <a:gd name="T54" fmla="*/ 96 w 262"/>
              <a:gd name="T55" fmla="*/ 210 h 283"/>
              <a:gd name="T56" fmla="*/ 115 w 262"/>
              <a:gd name="T57" fmla="*/ 210 h 283"/>
              <a:gd name="T58" fmla="*/ 115 w 262"/>
              <a:gd name="T59" fmla="*/ 240 h 283"/>
              <a:gd name="T60" fmla="*/ 96 w 262"/>
              <a:gd name="T61" fmla="*/ 240 h 283"/>
              <a:gd name="T62" fmla="*/ 96 w 262"/>
              <a:gd name="T63" fmla="*/ 21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283">
                <a:moveTo>
                  <a:pt x="251" y="250"/>
                </a:moveTo>
                <a:cubicBezTo>
                  <a:pt x="244" y="141"/>
                  <a:pt x="244" y="141"/>
                  <a:pt x="244" y="141"/>
                </a:cubicBezTo>
                <a:cubicBezTo>
                  <a:pt x="203" y="141"/>
                  <a:pt x="203" y="141"/>
                  <a:pt x="203" y="141"/>
                </a:cubicBezTo>
                <a:cubicBezTo>
                  <a:pt x="195" y="234"/>
                  <a:pt x="195" y="234"/>
                  <a:pt x="195" y="234"/>
                </a:cubicBezTo>
                <a:cubicBezTo>
                  <a:pt x="188" y="102"/>
                  <a:pt x="188" y="102"/>
                  <a:pt x="188" y="102"/>
                </a:cubicBezTo>
                <a:cubicBezTo>
                  <a:pt x="148" y="102"/>
                  <a:pt x="148" y="102"/>
                  <a:pt x="148" y="102"/>
                </a:cubicBezTo>
                <a:cubicBezTo>
                  <a:pt x="142" y="188"/>
                  <a:pt x="142" y="188"/>
                  <a:pt x="142" y="188"/>
                </a:cubicBezTo>
                <a:cubicBezTo>
                  <a:pt x="81" y="165"/>
                  <a:pt x="81" y="165"/>
                  <a:pt x="81" y="165"/>
                </a:cubicBezTo>
                <a:cubicBezTo>
                  <a:pt x="71" y="188"/>
                  <a:pt x="71" y="188"/>
                  <a:pt x="71" y="188"/>
                </a:cubicBezTo>
                <a:cubicBezTo>
                  <a:pt x="9" y="172"/>
                  <a:pt x="9" y="172"/>
                  <a:pt x="9" y="172"/>
                </a:cubicBezTo>
                <a:cubicBezTo>
                  <a:pt x="9" y="250"/>
                  <a:pt x="9" y="250"/>
                  <a:pt x="9" y="250"/>
                </a:cubicBezTo>
                <a:cubicBezTo>
                  <a:pt x="5" y="250"/>
                  <a:pt x="5" y="250"/>
                  <a:pt x="5" y="250"/>
                </a:cubicBezTo>
                <a:cubicBezTo>
                  <a:pt x="0" y="250"/>
                  <a:pt x="0" y="250"/>
                  <a:pt x="0" y="250"/>
                </a:cubicBezTo>
                <a:cubicBezTo>
                  <a:pt x="0" y="283"/>
                  <a:pt x="0" y="283"/>
                  <a:pt x="0" y="283"/>
                </a:cubicBezTo>
                <a:cubicBezTo>
                  <a:pt x="262" y="283"/>
                  <a:pt x="262" y="283"/>
                  <a:pt x="262" y="283"/>
                </a:cubicBezTo>
                <a:cubicBezTo>
                  <a:pt x="262" y="250"/>
                  <a:pt x="262" y="250"/>
                  <a:pt x="262" y="250"/>
                </a:cubicBezTo>
                <a:cubicBezTo>
                  <a:pt x="260" y="250"/>
                  <a:pt x="260" y="250"/>
                  <a:pt x="260" y="250"/>
                </a:cubicBezTo>
                <a:cubicBezTo>
                  <a:pt x="252" y="250"/>
                  <a:pt x="252" y="250"/>
                  <a:pt x="252" y="250"/>
                </a:cubicBezTo>
                <a:cubicBezTo>
                  <a:pt x="251" y="250"/>
                  <a:pt x="251" y="250"/>
                  <a:pt x="251" y="250"/>
                </a:cubicBezTo>
                <a:close/>
                <a:moveTo>
                  <a:pt x="168" y="91"/>
                </a:moveTo>
                <a:cubicBezTo>
                  <a:pt x="124" y="0"/>
                  <a:pt x="59" y="88"/>
                  <a:pt x="32" y="48"/>
                </a:cubicBezTo>
                <a:cubicBezTo>
                  <a:pt x="39" y="99"/>
                  <a:pt x="130" y="79"/>
                  <a:pt x="168" y="91"/>
                </a:cubicBezTo>
                <a:close/>
                <a:moveTo>
                  <a:pt x="39" y="210"/>
                </a:moveTo>
                <a:cubicBezTo>
                  <a:pt x="59" y="210"/>
                  <a:pt x="59" y="210"/>
                  <a:pt x="59" y="210"/>
                </a:cubicBezTo>
                <a:cubicBezTo>
                  <a:pt x="59" y="240"/>
                  <a:pt x="59" y="240"/>
                  <a:pt x="59" y="240"/>
                </a:cubicBezTo>
                <a:cubicBezTo>
                  <a:pt x="39" y="240"/>
                  <a:pt x="39" y="240"/>
                  <a:pt x="39" y="240"/>
                </a:cubicBezTo>
                <a:cubicBezTo>
                  <a:pt x="39" y="210"/>
                  <a:pt x="39" y="210"/>
                  <a:pt x="39" y="210"/>
                </a:cubicBezTo>
                <a:close/>
                <a:moveTo>
                  <a:pt x="96" y="210"/>
                </a:moveTo>
                <a:cubicBezTo>
                  <a:pt x="115" y="210"/>
                  <a:pt x="115" y="210"/>
                  <a:pt x="115" y="210"/>
                </a:cubicBezTo>
                <a:cubicBezTo>
                  <a:pt x="115" y="240"/>
                  <a:pt x="115" y="240"/>
                  <a:pt x="115" y="240"/>
                </a:cubicBezTo>
                <a:cubicBezTo>
                  <a:pt x="96" y="240"/>
                  <a:pt x="96" y="240"/>
                  <a:pt x="96" y="240"/>
                </a:cubicBezTo>
                <a:lnTo>
                  <a:pt x="96" y="2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66"/>
          <p:cNvSpPr>
            <a:spLocks noEditPoints="1"/>
          </p:cNvSpPr>
          <p:nvPr/>
        </p:nvSpPr>
        <p:spPr bwMode="auto">
          <a:xfrm>
            <a:off x="4630873" y="2731969"/>
            <a:ext cx="450850" cy="438150"/>
          </a:xfrm>
          <a:custGeom>
            <a:avLst/>
            <a:gdLst>
              <a:gd name="T0" fmla="*/ 17 w 73"/>
              <a:gd name="T1" fmla="*/ 65 h 71"/>
              <a:gd name="T2" fmla="*/ 20 w 73"/>
              <a:gd name="T3" fmla="*/ 65 h 71"/>
              <a:gd name="T4" fmla="*/ 23 w 73"/>
              <a:gd name="T5" fmla="*/ 58 h 71"/>
              <a:gd name="T6" fmla="*/ 28 w 73"/>
              <a:gd name="T7" fmla="*/ 39 h 71"/>
              <a:gd name="T8" fmla="*/ 31 w 73"/>
              <a:gd name="T9" fmla="*/ 58 h 71"/>
              <a:gd name="T10" fmla="*/ 56 w 73"/>
              <a:gd name="T11" fmla="*/ 65 h 71"/>
              <a:gd name="T12" fmla="*/ 56 w 73"/>
              <a:gd name="T13" fmla="*/ 64 h 71"/>
              <a:gd name="T14" fmla="*/ 57 w 73"/>
              <a:gd name="T15" fmla="*/ 55 h 71"/>
              <a:gd name="T16" fmla="*/ 60 w 73"/>
              <a:gd name="T17" fmla="*/ 64 h 71"/>
              <a:gd name="T18" fmla="*/ 61 w 73"/>
              <a:gd name="T19" fmla="*/ 65 h 71"/>
              <a:gd name="T20" fmla="*/ 70 w 73"/>
              <a:gd name="T21" fmla="*/ 65 h 71"/>
              <a:gd name="T22" fmla="*/ 4 w 73"/>
              <a:gd name="T23" fmla="*/ 71 h 71"/>
              <a:gd name="T24" fmla="*/ 59 w 73"/>
              <a:gd name="T25" fmla="*/ 49 h 71"/>
              <a:gd name="T26" fmla="*/ 59 w 73"/>
              <a:gd name="T27" fmla="*/ 52 h 71"/>
              <a:gd name="T28" fmla="*/ 59 w 73"/>
              <a:gd name="T29" fmla="*/ 49 h 71"/>
              <a:gd name="T30" fmla="*/ 62 w 73"/>
              <a:gd name="T31" fmla="*/ 51 h 71"/>
              <a:gd name="T32" fmla="*/ 59 w 73"/>
              <a:gd name="T33" fmla="*/ 46 h 71"/>
              <a:gd name="T34" fmla="*/ 59 w 73"/>
              <a:gd name="T35" fmla="*/ 36 h 71"/>
              <a:gd name="T36" fmla="*/ 57 w 73"/>
              <a:gd name="T37" fmla="*/ 47 h 71"/>
              <a:gd name="T38" fmla="*/ 55 w 73"/>
              <a:gd name="T39" fmla="*/ 52 h 71"/>
              <a:gd name="T40" fmla="*/ 52 w 73"/>
              <a:gd name="T41" fmla="*/ 51 h 71"/>
              <a:gd name="T42" fmla="*/ 47 w 73"/>
              <a:gd name="T43" fmla="*/ 60 h 71"/>
              <a:gd name="T44" fmla="*/ 59 w 73"/>
              <a:gd name="T45" fmla="*/ 54 h 71"/>
              <a:gd name="T46" fmla="*/ 62 w 73"/>
              <a:gd name="T47" fmla="*/ 53 h 71"/>
              <a:gd name="T48" fmla="*/ 71 w 73"/>
              <a:gd name="T49" fmla="*/ 59 h 71"/>
              <a:gd name="T50" fmla="*/ 62 w 73"/>
              <a:gd name="T51" fmla="*/ 51 h 71"/>
              <a:gd name="T52" fmla="*/ 29 w 73"/>
              <a:gd name="T53" fmla="*/ 30 h 71"/>
              <a:gd name="T54" fmla="*/ 23 w 73"/>
              <a:gd name="T55" fmla="*/ 30 h 71"/>
              <a:gd name="T56" fmla="*/ 33 w 73"/>
              <a:gd name="T57" fmla="*/ 31 h 71"/>
              <a:gd name="T58" fmla="*/ 28 w 73"/>
              <a:gd name="T59" fmla="*/ 23 h 71"/>
              <a:gd name="T60" fmla="*/ 33 w 73"/>
              <a:gd name="T61" fmla="*/ 19 h 71"/>
              <a:gd name="T62" fmla="*/ 23 w 73"/>
              <a:gd name="T63" fmla="*/ 0 h 71"/>
              <a:gd name="T64" fmla="*/ 19 w 73"/>
              <a:gd name="T65" fmla="*/ 30 h 71"/>
              <a:gd name="T66" fmla="*/ 18 w 73"/>
              <a:gd name="T67" fmla="*/ 34 h 71"/>
              <a:gd name="T68" fmla="*/ 0 w 73"/>
              <a:gd name="T69" fmla="*/ 46 h 71"/>
              <a:gd name="T70" fmla="*/ 22 w 73"/>
              <a:gd name="T71" fmla="*/ 36 h 71"/>
              <a:gd name="T72" fmla="*/ 31 w 73"/>
              <a:gd name="T73" fmla="*/ 35 h 71"/>
              <a:gd name="T74" fmla="*/ 33 w 73"/>
              <a:gd name="T75" fmla="*/ 42 h 71"/>
              <a:gd name="T76" fmla="*/ 54 w 73"/>
              <a:gd name="T77" fmla="*/ 43 h 71"/>
              <a:gd name="T78" fmla="*/ 64 w 73"/>
              <a:gd name="T79" fmla="*/ 44 h 71"/>
              <a:gd name="T80" fmla="*/ 68 w 73"/>
              <a:gd name="T81" fmla="*/ 52 h 71"/>
              <a:gd name="T82" fmla="*/ 63 w 73"/>
              <a:gd name="T83" fmla="*/ 38 h 71"/>
              <a:gd name="T84" fmla="*/ 69 w 73"/>
              <a:gd name="T85" fmla="*/ 54 h 71"/>
              <a:gd name="T86" fmla="*/ 37 w 73"/>
              <a:gd name="T87" fmla="*/ 17 h 71"/>
              <a:gd name="T88" fmla="*/ 38 w 73"/>
              <a:gd name="T89" fmla="*/ 21 h 71"/>
              <a:gd name="T90" fmla="*/ 34 w 73"/>
              <a:gd name="T91" fmla="*/ 7 h 71"/>
              <a:gd name="T92" fmla="*/ 36 w 73"/>
              <a:gd name="T93"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71">
                <a:moveTo>
                  <a:pt x="4" y="65"/>
                </a:moveTo>
                <a:cubicBezTo>
                  <a:pt x="17" y="65"/>
                  <a:pt x="17" y="65"/>
                  <a:pt x="17" y="65"/>
                </a:cubicBezTo>
                <a:cubicBezTo>
                  <a:pt x="20" y="65"/>
                  <a:pt x="20" y="65"/>
                  <a:pt x="20" y="65"/>
                </a:cubicBezTo>
                <a:cubicBezTo>
                  <a:pt x="20" y="65"/>
                  <a:pt x="20" y="65"/>
                  <a:pt x="20" y="65"/>
                </a:cubicBezTo>
                <a:cubicBezTo>
                  <a:pt x="20" y="58"/>
                  <a:pt x="20" y="58"/>
                  <a:pt x="20" y="58"/>
                </a:cubicBezTo>
                <a:cubicBezTo>
                  <a:pt x="23" y="58"/>
                  <a:pt x="23" y="58"/>
                  <a:pt x="23" y="58"/>
                </a:cubicBezTo>
                <a:cubicBezTo>
                  <a:pt x="24" y="39"/>
                  <a:pt x="24" y="39"/>
                  <a:pt x="24" y="39"/>
                </a:cubicBezTo>
                <a:cubicBezTo>
                  <a:pt x="28" y="39"/>
                  <a:pt x="28" y="39"/>
                  <a:pt x="28" y="39"/>
                </a:cubicBezTo>
                <a:cubicBezTo>
                  <a:pt x="29" y="58"/>
                  <a:pt x="29" y="58"/>
                  <a:pt x="29" y="58"/>
                </a:cubicBezTo>
                <a:cubicBezTo>
                  <a:pt x="31" y="58"/>
                  <a:pt x="31" y="58"/>
                  <a:pt x="31" y="58"/>
                </a:cubicBezTo>
                <a:cubicBezTo>
                  <a:pt x="31" y="65"/>
                  <a:pt x="31" y="65"/>
                  <a:pt x="31" y="65"/>
                </a:cubicBezTo>
                <a:cubicBezTo>
                  <a:pt x="56" y="65"/>
                  <a:pt x="56" y="65"/>
                  <a:pt x="56" y="65"/>
                </a:cubicBezTo>
                <a:cubicBezTo>
                  <a:pt x="56" y="65"/>
                  <a:pt x="56" y="65"/>
                  <a:pt x="56" y="65"/>
                </a:cubicBezTo>
                <a:cubicBezTo>
                  <a:pt x="56" y="64"/>
                  <a:pt x="56" y="64"/>
                  <a:pt x="56" y="64"/>
                </a:cubicBezTo>
                <a:cubicBezTo>
                  <a:pt x="57" y="64"/>
                  <a:pt x="57" y="64"/>
                  <a:pt x="57" y="64"/>
                </a:cubicBezTo>
                <a:cubicBezTo>
                  <a:pt x="57" y="55"/>
                  <a:pt x="57" y="55"/>
                  <a:pt x="57" y="55"/>
                </a:cubicBezTo>
                <a:cubicBezTo>
                  <a:pt x="60" y="55"/>
                  <a:pt x="60" y="55"/>
                  <a:pt x="60" y="55"/>
                </a:cubicBezTo>
                <a:cubicBezTo>
                  <a:pt x="60" y="64"/>
                  <a:pt x="60" y="64"/>
                  <a:pt x="60" y="64"/>
                </a:cubicBezTo>
                <a:cubicBezTo>
                  <a:pt x="61" y="64"/>
                  <a:pt x="61" y="64"/>
                  <a:pt x="61" y="64"/>
                </a:cubicBezTo>
                <a:cubicBezTo>
                  <a:pt x="61" y="65"/>
                  <a:pt x="61" y="65"/>
                  <a:pt x="61" y="65"/>
                </a:cubicBezTo>
                <a:cubicBezTo>
                  <a:pt x="64" y="65"/>
                  <a:pt x="64" y="65"/>
                  <a:pt x="64" y="65"/>
                </a:cubicBezTo>
                <a:cubicBezTo>
                  <a:pt x="70" y="65"/>
                  <a:pt x="70" y="65"/>
                  <a:pt x="70" y="65"/>
                </a:cubicBezTo>
                <a:cubicBezTo>
                  <a:pt x="70" y="71"/>
                  <a:pt x="70" y="71"/>
                  <a:pt x="70" y="71"/>
                </a:cubicBezTo>
                <a:cubicBezTo>
                  <a:pt x="4" y="71"/>
                  <a:pt x="4" y="71"/>
                  <a:pt x="4" y="71"/>
                </a:cubicBezTo>
                <a:cubicBezTo>
                  <a:pt x="4" y="65"/>
                  <a:pt x="4" y="65"/>
                  <a:pt x="4" y="65"/>
                </a:cubicBezTo>
                <a:close/>
                <a:moveTo>
                  <a:pt x="59" y="49"/>
                </a:moveTo>
                <a:cubicBezTo>
                  <a:pt x="58" y="49"/>
                  <a:pt x="57" y="50"/>
                  <a:pt x="57" y="51"/>
                </a:cubicBezTo>
                <a:cubicBezTo>
                  <a:pt x="57" y="51"/>
                  <a:pt x="58" y="52"/>
                  <a:pt x="59" y="52"/>
                </a:cubicBezTo>
                <a:cubicBezTo>
                  <a:pt x="59" y="52"/>
                  <a:pt x="60" y="51"/>
                  <a:pt x="60" y="51"/>
                </a:cubicBezTo>
                <a:cubicBezTo>
                  <a:pt x="60" y="50"/>
                  <a:pt x="59" y="49"/>
                  <a:pt x="59" y="49"/>
                </a:cubicBezTo>
                <a:close/>
                <a:moveTo>
                  <a:pt x="62" y="51"/>
                </a:moveTo>
                <a:cubicBezTo>
                  <a:pt x="62" y="51"/>
                  <a:pt x="62" y="51"/>
                  <a:pt x="62" y="51"/>
                </a:cubicBezTo>
                <a:cubicBezTo>
                  <a:pt x="62" y="49"/>
                  <a:pt x="61" y="48"/>
                  <a:pt x="59" y="47"/>
                </a:cubicBezTo>
                <a:cubicBezTo>
                  <a:pt x="59" y="46"/>
                  <a:pt x="59" y="46"/>
                  <a:pt x="59" y="46"/>
                </a:cubicBezTo>
                <a:cubicBezTo>
                  <a:pt x="62" y="45"/>
                  <a:pt x="62" y="45"/>
                  <a:pt x="62" y="45"/>
                </a:cubicBezTo>
                <a:cubicBezTo>
                  <a:pt x="59" y="36"/>
                  <a:pt x="59" y="36"/>
                  <a:pt x="59" y="36"/>
                </a:cubicBezTo>
                <a:cubicBezTo>
                  <a:pt x="57" y="36"/>
                  <a:pt x="57" y="36"/>
                  <a:pt x="57" y="36"/>
                </a:cubicBezTo>
                <a:cubicBezTo>
                  <a:pt x="57" y="47"/>
                  <a:pt x="57" y="47"/>
                  <a:pt x="57" y="47"/>
                </a:cubicBezTo>
                <a:cubicBezTo>
                  <a:pt x="56" y="48"/>
                  <a:pt x="55" y="49"/>
                  <a:pt x="55" y="51"/>
                </a:cubicBezTo>
                <a:cubicBezTo>
                  <a:pt x="55" y="51"/>
                  <a:pt x="55" y="51"/>
                  <a:pt x="55" y="52"/>
                </a:cubicBezTo>
                <a:cubicBezTo>
                  <a:pt x="55" y="52"/>
                  <a:pt x="55" y="52"/>
                  <a:pt x="55" y="52"/>
                </a:cubicBezTo>
                <a:cubicBezTo>
                  <a:pt x="52" y="51"/>
                  <a:pt x="52" y="51"/>
                  <a:pt x="52" y="51"/>
                </a:cubicBezTo>
                <a:cubicBezTo>
                  <a:pt x="46" y="58"/>
                  <a:pt x="46" y="58"/>
                  <a:pt x="46" y="58"/>
                </a:cubicBezTo>
                <a:cubicBezTo>
                  <a:pt x="47" y="60"/>
                  <a:pt x="47" y="60"/>
                  <a:pt x="47" y="60"/>
                </a:cubicBezTo>
                <a:cubicBezTo>
                  <a:pt x="57" y="53"/>
                  <a:pt x="57" y="53"/>
                  <a:pt x="57" y="53"/>
                </a:cubicBezTo>
                <a:cubicBezTo>
                  <a:pt x="57" y="54"/>
                  <a:pt x="58" y="54"/>
                  <a:pt x="59" y="54"/>
                </a:cubicBezTo>
                <a:cubicBezTo>
                  <a:pt x="60" y="54"/>
                  <a:pt x="60" y="53"/>
                  <a:pt x="61" y="53"/>
                </a:cubicBezTo>
                <a:cubicBezTo>
                  <a:pt x="62" y="53"/>
                  <a:pt x="62" y="53"/>
                  <a:pt x="62" y="53"/>
                </a:cubicBezTo>
                <a:cubicBezTo>
                  <a:pt x="62" y="56"/>
                  <a:pt x="62" y="56"/>
                  <a:pt x="62" y="56"/>
                </a:cubicBezTo>
                <a:cubicBezTo>
                  <a:pt x="71" y="59"/>
                  <a:pt x="71" y="59"/>
                  <a:pt x="71" y="59"/>
                </a:cubicBezTo>
                <a:cubicBezTo>
                  <a:pt x="72" y="57"/>
                  <a:pt x="72" y="57"/>
                  <a:pt x="72" y="57"/>
                </a:cubicBezTo>
                <a:cubicBezTo>
                  <a:pt x="62" y="51"/>
                  <a:pt x="62" y="51"/>
                  <a:pt x="62" y="51"/>
                </a:cubicBezTo>
                <a:close/>
                <a:moveTo>
                  <a:pt x="26" y="27"/>
                </a:moveTo>
                <a:cubicBezTo>
                  <a:pt x="28" y="27"/>
                  <a:pt x="29" y="29"/>
                  <a:pt x="29" y="30"/>
                </a:cubicBezTo>
                <a:cubicBezTo>
                  <a:pt x="29" y="32"/>
                  <a:pt x="28" y="33"/>
                  <a:pt x="26" y="33"/>
                </a:cubicBezTo>
                <a:cubicBezTo>
                  <a:pt x="24" y="33"/>
                  <a:pt x="23" y="32"/>
                  <a:pt x="23" y="30"/>
                </a:cubicBezTo>
                <a:cubicBezTo>
                  <a:pt x="23" y="29"/>
                  <a:pt x="24" y="27"/>
                  <a:pt x="26" y="27"/>
                </a:cubicBezTo>
                <a:close/>
                <a:moveTo>
                  <a:pt x="33" y="31"/>
                </a:moveTo>
                <a:cubicBezTo>
                  <a:pt x="33" y="31"/>
                  <a:pt x="33" y="31"/>
                  <a:pt x="33" y="30"/>
                </a:cubicBezTo>
                <a:cubicBezTo>
                  <a:pt x="33" y="27"/>
                  <a:pt x="31" y="24"/>
                  <a:pt x="28" y="23"/>
                </a:cubicBezTo>
                <a:cubicBezTo>
                  <a:pt x="28" y="22"/>
                  <a:pt x="28" y="22"/>
                  <a:pt x="28" y="22"/>
                </a:cubicBezTo>
                <a:cubicBezTo>
                  <a:pt x="33" y="19"/>
                  <a:pt x="33" y="19"/>
                  <a:pt x="33" y="19"/>
                </a:cubicBezTo>
                <a:cubicBezTo>
                  <a:pt x="28" y="0"/>
                  <a:pt x="28" y="0"/>
                  <a:pt x="28" y="0"/>
                </a:cubicBezTo>
                <a:cubicBezTo>
                  <a:pt x="23" y="0"/>
                  <a:pt x="23" y="0"/>
                  <a:pt x="23" y="0"/>
                </a:cubicBezTo>
                <a:cubicBezTo>
                  <a:pt x="23" y="24"/>
                  <a:pt x="23" y="24"/>
                  <a:pt x="23" y="24"/>
                </a:cubicBezTo>
                <a:cubicBezTo>
                  <a:pt x="21" y="25"/>
                  <a:pt x="19" y="27"/>
                  <a:pt x="19" y="30"/>
                </a:cubicBezTo>
                <a:cubicBezTo>
                  <a:pt x="19" y="31"/>
                  <a:pt x="19" y="32"/>
                  <a:pt x="19" y="33"/>
                </a:cubicBezTo>
                <a:cubicBezTo>
                  <a:pt x="18" y="34"/>
                  <a:pt x="18" y="34"/>
                  <a:pt x="18" y="34"/>
                </a:cubicBezTo>
                <a:cubicBezTo>
                  <a:pt x="12" y="31"/>
                  <a:pt x="12" y="31"/>
                  <a:pt x="12" y="31"/>
                </a:cubicBezTo>
                <a:cubicBezTo>
                  <a:pt x="0" y="46"/>
                  <a:pt x="0" y="46"/>
                  <a:pt x="0" y="46"/>
                </a:cubicBezTo>
                <a:cubicBezTo>
                  <a:pt x="2" y="50"/>
                  <a:pt x="2" y="50"/>
                  <a:pt x="2" y="50"/>
                </a:cubicBezTo>
                <a:cubicBezTo>
                  <a:pt x="22" y="36"/>
                  <a:pt x="22" y="36"/>
                  <a:pt x="22" y="36"/>
                </a:cubicBezTo>
                <a:cubicBezTo>
                  <a:pt x="23" y="37"/>
                  <a:pt x="25" y="37"/>
                  <a:pt x="26" y="37"/>
                </a:cubicBezTo>
                <a:cubicBezTo>
                  <a:pt x="28" y="37"/>
                  <a:pt x="30" y="36"/>
                  <a:pt x="31" y="35"/>
                </a:cubicBezTo>
                <a:cubicBezTo>
                  <a:pt x="32" y="36"/>
                  <a:pt x="32" y="36"/>
                  <a:pt x="32" y="36"/>
                </a:cubicBezTo>
                <a:cubicBezTo>
                  <a:pt x="33" y="42"/>
                  <a:pt x="33" y="42"/>
                  <a:pt x="33" y="42"/>
                </a:cubicBezTo>
                <a:cubicBezTo>
                  <a:pt x="52" y="47"/>
                  <a:pt x="52" y="47"/>
                  <a:pt x="52" y="47"/>
                </a:cubicBezTo>
                <a:cubicBezTo>
                  <a:pt x="54" y="43"/>
                  <a:pt x="54" y="43"/>
                  <a:pt x="54" y="43"/>
                </a:cubicBezTo>
                <a:cubicBezTo>
                  <a:pt x="33" y="31"/>
                  <a:pt x="33" y="31"/>
                  <a:pt x="33" y="31"/>
                </a:cubicBezTo>
                <a:close/>
                <a:moveTo>
                  <a:pt x="64" y="44"/>
                </a:moveTo>
                <a:cubicBezTo>
                  <a:pt x="64" y="45"/>
                  <a:pt x="65" y="45"/>
                  <a:pt x="65" y="46"/>
                </a:cubicBezTo>
                <a:cubicBezTo>
                  <a:pt x="68" y="47"/>
                  <a:pt x="69" y="50"/>
                  <a:pt x="68" y="52"/>
                </a:cubicBezTo>
                <a:cubicBezTo>
                  <a:pt x="69" y="49"/>
                  <a:pt x="68" y="45"/>
                  <a:pt x="64" y="44"/>
                </a:cubicBezTo>
                <a:close/>
                <a:moveTo>
                  <a:pt x="63" y="38"/>
                </a:moveTo>
                <a:cubicBezTo>
                  <a:pt x="63" y="39"/>
                  <a:pt x="63" y="41"/>
                  <a:pt x="64" y="42"/>
                </a:cubicBezTo>
                <a:cubicBezTo>
                  <a:pt x="70" y="43"/>
                  <a:pt x="71" y="49"/>
                  <a:pt x="69" y="54"/>
                </a:cubicBezTo>
                <a:cubicBezTo>
                  <a:pt x="73" y="48"/>
                  <a:pt x="71" y="40"/>
                  <a:pt x="63" y="38"/>
                </a:cubicBezTo>
                <a:close/>
                <a:moveTo>
                  <a:pt x="37" y="17"/>
                </a:moveTo>
                <a:cubicBezTo>
                  <a:pt x="44" y="20"/>
                  <a:pt x="46" y="27"/>
                  <a:pt x="43" y="32"/>
                </a:cubicBezTo>
                <a:cubicBezTo>
                  <a:pt x="45" y="28"/>
                  <a:pt x="43" y="22"/>
                  <a:pt x="38" y="21"/>
                </a:cubicBezTo>
                <a:cubicBezTo>
                  <a:pt x="38" y="20"/>
                  <a:pt x="37" y="19"/>
                  <a:pt x="37" y="17"/>
                </a:cubicBezTo>
                <a:close/>
                <a:moveTo>
                  <a:pt x="34" y="7"/>
                </a:moveTo>
                <a:cubicBezTo>
                  <a:pt x="49" y="10"/>
                  <a:pt x="53" y="24"/>
                  <a:pt x="46" y="35"/>
                </a:cubicBezTo>
                <a:cubicBezTo>
                  <a:pt x="49" y="26"/>
                  <a:pt x="47" y="16"/>
                  <a:pt x="36" y="13"/>
                </a:cubicBezTo>
                <a:cubicBezTo>
                  <a:pt x="35" y="11"/>
                  <a:pt x="35" y="9"/>
                  <a:pt x="34" y="7"/>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6"/>
          <p:cNvSpPr>
            <a:spLocks noEditPoints="1"/>
          </p:cNvSpPr>
          <p:nvPr/>
        </p:nvSpPr>
        <p:spPr bwMode="auto">
          <a:xfrm>
            <a:off x="4708693" y="3046085"/>
            <a:ext cx="450850" cy="438150"/>
          </a:xfrm>
          <a:custGeom>
            <a:avLst/>
            <a:gdLst>
              <a:gd name="T0" fmla="*/ 17 w 73"/>
              <a:gd name="T1" fmla="*/ 65 h 71"/>
              <a:gd name="T2" fmla="*/ 20 w 73"/>
              <a:gd name="T3" fmla="*/ 65 h 71"/>
              <a:gd name="T4" fmla="*/ 23 w 73"/>
              <a:gd name="T5" fmla="*/ 58 h 71"/>
              <a:gd name="T6" fmla="*/ 28 w 73"/>
              <a:gd name="T7" fmla="*/ 39 h 71"/>
              <a:gd name="T8" fmla="*/ 31 w 73"/>
              <a:gd name="T9" fmla="*/ 58 h 71"/>
              <a:gd name="T10" fmla="*/ 56 w 73"/>
              <a:gd name="T11" fmla="*/ 65 h 71"/>
              <a:gd name="T12" fmla="*/ 56 w 73"/>
              <a:gd name="T13" fmla="*/ 64 h 71"/>
              <a:gd name="T14" fmla="*/ 57 w 73"/>
              <a:gd name="T15" fmla="*/ 55 h 71"/>
              <a:gd name="T16" fmla="*/ 60 w 73"/>
              <a:gd name="T17" fmla="*/ 64 h 71"/>
              <a:gd name="T18" fmla="*/ 61 w 73"/>
              <a:gd name="T19" fmla="*/ 65 h 71"/>
              <a:gd name="T20" fmla="*/ 70 w 73"/>
              <a:gd name="T21" fmla="*/ 65 h 71"/>
              <a:gd name="T22" fmla="*/ 4 w 73"/>
              <a:gd name="T23" fmla="*/ 71 h 71"/>
              <a:gd name="T24" fmla="*/ 59 w 73"/>
              <a:gd name="T25" fmla="*/ 49 h 71"/>
              <a:gd name="T26" fmla="*/ 59 w 73"/>
              <a:gd name="T27" fmla="*/ 52 h 71"/>
              <a:gd name="T28" fmla="*/ 59 w 73"/>
              <a:gd name="T29" fmla="*/ 49 h 71"/>
              <a:gd name="T30" fmla="*/ 62 w 73"/>
              <a:gd name="T31" fmla="*/ 51 h 71"/>
              <a:gd name="T32" fmla="*/ 59 w 73"/>
              <a:gd name="T33" fmla="*/ 46 h 71"/>
              <a:gd name="T34" fmla="*/ 59 w 73"/>
              <a:gd name="T35" fmla="*/ 36 h 71"/>
              <a:gd name="T36" fmla="*/ 57 w 73"/>
              <a:gd name="T37" fmla="*/ 47 h 71"/>
              <a:gd name="T38" fmla="*/ 55 w 73"/>
              <a:gd name="T39" fmla="*/ 52 h 71"/>
              <a:gd name="T40" fmla="*/ 52 w 73"/>
              <a:gd name="T41" fmla="*/ 51 h 71"/>
              <a:gd name="T42" fmla="*/ 47 w 73"/>
              <a:gd name="T43" fmla="*/ 60 h 71"/>
              <a:gd name="T44" fmla="*/ 59 w 73"/>
              <a:gd name="T45" fmla="*/ 54 h 71"/>
              <a:gd name="T46" fmla="*/ 62 w 73"/>
              <a:gd name="T47" fmla="*/ 53 h 71"/>
              <a:gd name="T48" fmla="*/ 71 w 73"/>
              <a:gd name="T49" fmla="*/ 59 h 71"/>
              <a:gd name="T50" fmla="*/ 62 w 73"/>
              <a:gd name="T51" fmla="*/ 51 h 71"/>
              <a:gd name="T52" fmla="*/ 29 w 73"/>
              <a:gd name="T53" fmla="*/ 30 h 71"/>
              <a:gd name="T54" fmla="*/ 23 w 73"/>
              <a:gd name="T55" fmla="*/ 30 h 71"/>
              <a:gd name="T56" fmla="*/ 33 w 73"/>
              <a:gd name="T57" fmla="*/ 31 h 71"/>
              <a:gd name="T58" fmla="*/ 28 w 73"/>
              <a:gd name="T59" fmla="*/ 23 h 71"/>
              <a:gd name="T60" fmla="*/ 33 w 73"/>
              <a:gd name="T61" fmla="*/ 19 h 71"/>
              <a:gd name="T62" fmla="*/ 23 w 73"/>
              <a:gd name="T63" fmla="*/ 0 h 71"/>
              <a:gd name="T64" fmla="*/ 19 w 73"/>
              <a:gd name="T65" fmla="*/ 30 h 71"/>
              <a:gd name="T66" fmla="*/ 18 w 73"/>
              <a:gd name="T67" fmla="*/ 34 h 71"/>
              <a:gd name="T68" fmla="*/ 0 w 73"/>
              <a:gd name="T69" fmla="*/ 46 h 71"/>
              <a:gd name="T70" fmla="*/ 22 w 73"/>
              <a:gd name="T71" fmla="*/ 36 h 71"/>
              <a:gd name="T72" fmla="*/ 31 w 73"/>
              <a:gd name="T73" fmla="*/ 35 h 71"/>
              <a:gd name="T74" fmla="*/ 33 w 73"/>
              <a:gd name="T75" fmla="*/ 42 h 71"/>
              <a:gd name="T76" fmla="*/ 54 w 73"/>
              <a:gd name="T77" fmla="*/ 43 h 71"/>
              <a:gd name="T78" fmla="*/ 64 w 73"/>
              <a:gd name="T79" fmla="*/ 44 h 71"/>
              <a:gd name="T80" fmla="*/ 68 w 73"/>
              <a:gd name="T81" fmla="*/ 52 h 71"/>
              <a:gd name="T82" fmla="*/ 63 w 73"/>
              <a:gd name="T83" fmla="*/ 38 h 71"/>
              <a:gd name="T84" fmla="*/ 69 w 73"/>
              <a:gd name="T85" fmla="*/ 54 h 71"/>
              <a:gd name="T86" fmla="*/ 37 w 73"/>
              <a:gd name="T87" fmla="*/ 17 h 71"/>
              <a:gd name="T88" fmla="*/ 38 w 73"/>
              <a:gd name="T89" fmla="*/ 21 h 71"/>
              <a:gd name="T90" fmla="*/ 34 w 73"/>
              <a:gd name="T91" fmla="*/ 7 h 71"/>
              <a:gd name="T92" fmla="*/ 36 w 73"/>
              <a:gd name="T93"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71">
                <a:moveTo>
                  <a:pt x="4" y="65"/>
                </a:moveTo>
                <a:cubicBezTo>
                  <a:pt x="17" y="65"/>
                  <a:pt x="17" y="65"/>
                  <a:pt x="17" y="65"/>
                </a:cubicBezTo>
                <a:cubicBezTo>
                  <a:pt x="20" y="65"/>
                  <a:pt x="20" y="65"/>
                  <a:pt x="20" y="65"/>
                </a:cubicBezTo>
                <a:cubicBezTo>
                  <a:pt x="20" y="65"/>
                  <a:pt x="20" y="65"/>
                  <a:pt x="20" y="65"/>
                </a:cubicBezTo>
                <a:cubicBezTo>
                  <a:pt x="20" y="58"/>
                  <a:pt x="20" y="58"/>
                  <a:pt x="20" y="58"/>
                </a:cubicBezTo>
                <a:cubicBezTo>
                  <a:pt x="23" y="58"/>
                  <a:pt x="23" y="58"/>
                  <a:pt x="23" y="58"/>
                </a:cubicBezTo>
                <a:cubicBezTo>
                  <a:pt x="24" y="39"/>
                  <a:pt x="24" y="39"/>
                  <a:pt x="24" y="39"/>
                </a:cubicBezTo>
                <a:cubicBezTo>
                  <a:pt x="28" y="39"/>
                  <a:pt x="28" y="39"/>
                  <a:pt x="28" y="39"/>
                </a:cubicBezTo>
                <a:cubicBezTo>
                  <a:pt x="29" y="58"/>
                  <a:pt x="29" y="58"/>
                  <a:pt x="29" y="58"/>
                </a:cubicBezTo>
                <a:cubicBezTo>
                  <a:pt x="31" y="58"/>
                  <a:pt x="31" y="58"/>
                  <a:pt x="31" y="58"/>
                </a:cubicBezTo>
                <a:cubicBezTo>
                  <a:pt x="31" y="65"/>
                  <a:pt x="31" y="65"/>
                  <a:pt x="31" y="65"/>
                </a:cubicBezTo>
                <a:cubicBezTo>
                  <a:pt x="56" y="65"/>
                  <a:pt x="56" y="65"/>
                  <a:pt x="56" y="65"/>
                </a:cubicBezTo>
                <a:cubicBezTo>
                  <a:pt x="56" y="65"/>
                  <a:pt x="56" y="65"/>
                  <a:pt x="56" y="65"/>
                </a:cubicBezTo>
                <a:cubicBezTo>
                  <a:pt x="56" y="64"/>
                  <a:pt x="56" y="64"/>
                  <a:pt x="56" y="64"/>
                </a:cubicBezTo>
                <a:cubicBezTo>
                  <a:pt x="57" y="64"/>
                  <a:pt x="57" y="64"/>
                  <a:pt x="57" y="64"/>
                </a:cubicBezTo>
                <a:cubicBezTo>
                  <a:pt x="57" y="55"/>
                  <a:pt x="57" y="55"/>
                  <a:pt x="57" y="55"/>
                </a:cubicBezTo>
                <a:cubicBezTo>
                  <a:pt x="60" y="55"/>
                  <a:pt x="60" y="55"/>
                  <a:pt x="60" y="55"/>
                </a:cubicBezTo>
                <a:cubicBezTo>
                  <a:pt x="60" y="64"/>
                  <a:pt x="60" y="64"/>
                  <a:pt x="60" y="64"/>
                </a:cubicBezTo>
                <a:cubicBezTo>
                  <a:pt x="61" y="64"/>
                  <a:pt x="61" y="64"/>
                  <a:pt x="61" y="64"/>
                </a:cubicBezTo>
                <a:cubicBezTo>
                  <a:pt x="61" y="65"/>
                  <a:pt x="61" y="65"/>
                  <a:pt x="61" y="65"/>
                </a:cubicBezTo>
                <a:cubicBezTo>
                  <a:pt x="64" y="65"/>
                  <a:pt x="64" y="65"/>
                  <a:pt x="64" y="65"/>
                </a:cubicBezTo>
                <a:cubicBezTo>
                  <a:pt x="70" y="65"/>
                  <a:pt x="70" y="65"/>
                  <a:pt x="70" y="65"/>
                </a:cubicBezTo>
                <a:cubicBezTo>
                  <a:pt x="70" y="71"/>
                  <a:pt x="70" y="71"/>
                  <a:pt x="70" y="71"/>
                </a:cubicBezTo>
                <a:cubicBezTo>
                  <a:pt x="4" y="71"/>
                  <a:pt x="4" y="71"/>
                  <a:pt x="4" y="71"/>
                </a:cubicBezTo>
                <a:cubicBezTo>
                  <a:pt x="4" y="65"/>
                  <a:pt x="4" y="65"/>
                  <a:pt x="4" y="65"/>
                </a:cubicBezTo>
                <a:close/>
                <a:moveTo>
                  <a:pt x="59" y="49"/>
                </a:moveTo>
                <a:cubicBezTo>
                  <a:pt x="58" y="49"/>
                  <a:pt x="57" y="50"/>
                  <a:pt x="57" y="51"/>
                </a:cubicBezTo>
                <a:cubicBezTo>
                  <a:pt x="57" y="51"/>
                  <a:pt x="58" y="52"/>
                  <a:pt x="59" y="52"/>
                </a:cubicBezTo>
                <a:cubicBezTo>
                  <a:pt x="59" y="52"/>
                  <a:pt x="60" y="51"/>
                  <a:pt x="60" y="51"/>
                </a:cubicBezTo>
                <a:cubicBezTo>
                  <a:pt x="60" y="50"/>
                  <a:pt x="59" y="49"/>
                  <a:pt x="59" y="49"/>
                </a:cubicBezTo>
                <a:close/>
                <a:moveTo>
                  <a:pt x="62" y="51"/>
                </a:moveTo>
                <a:cubicBezTo>
                  <a:pt x="62" y="51"/>
                  <a:pt x="62" y="51"/>
                  <a:pt x="62" y="51"/>
                </a:cubicBezTo>
                <a:cubicBezTo>
                  <a:pt x="62" y="49"/>
                  <a:pt x="61" y="48"/>
                  <a:pt x="59" y="47"/>
                </a:cubicBezTo>
                <a:cubicBezTo>
                  <a:pt x="59" y="46"/>
                  <a:pt x="59" y="46"/>
                  <a:pt x="59" y="46"/>
                </a:cubicBezTo>
                <a:cubicBezTo>
                  <a:pt x="62" y="45"/>
                  <a:pt x="62" y="45"/>
                  <a:pt x="62" y="45"/>
                </a:cubicBezTo>
                <a:cubicBezTo>
                  <a:pt x="59" y="36"/>
                  <a:pt x="59" y="36"/>
                  <a:pt x="59" y="36"/>
                </a:cubicBezTo>
                <a:cubicBezTo>
                  <a:pt x="57" y="36"/>
                  <a:pt x="57" y="36"/>
                  <a:pt x="57" y="36"/>
                </a:cubicBezTo>
                <a:cubicBezTo>
                  <a:pt x="57" y="47"/>
                  <a:pt x="57" y="47"/>
                  <a:pt x="57" y="47"/>
                </a:cubicBezTo>
                <a:cubicBezTo>
                  <a:pt x="56" y="48"/>
                  <a:pt x="55" y="49"/>
                  <a:pt x="55" y="51"/>
                </a:cubicBezTo>
                <a:cubicBezTo>
                  <a:pt x="55" y="51"/>
                  <a:pt x="55" y="51"/>
                  <a:pt x="55" y="52"/>
                </a:cubicBezTo>
                <a:cubicBezTo>
                  <a:pt x="55" y="52"/>
                  <a:pt x="55" y="52"/>
                  <a:pt x="55" y="52"/>
                </a:cubicBezTo>
                <a:cubicBezTo>
                  <a:pt x="52" y="51"/>
                  <a:pt x="52" y="51"/>
                  <a:pt x="52" y="51"/>
                </a:cubicBezTo>
                <a:cubicBezTo>
                  <a:pt x="46" y="58"/>
                  <a:pt x="46" y="58"/>
                  <a:pt x="46" y="58"/>
                </a:cubicBezTo>
                <a:cubicBezTo>
                  <a:pt x="47" y="60"/>
                  <a:pt x="47" y="60"/>
                  <a:pt x="47" y="60"/>
                </a:cubicBezTo>
                <a:cubicBezTo>
                  <a:pt x="57" y="53"/>
                  <a:pt x="57" y="53"/>
                  <a:pt x="57" y="53"/>
                </a:cubicBezTo>
                <a:cubicBezTo>
                  <a:pt x="57" y="54"/>
                  <a:pt x="58" y="54"/>
                  <a:pt x="59" y="54"/>
                </a:cubicBezTo>
                <a:cubicBezTo>
                  <a:pt x="60" y="54"/>
                  <a:pt x="60" y="53"/>
                  <a:pt x="61" y="53"/>
                </a:cubicBezTo>
                <a:cubicBezTo>
                  <a:pt x="62" y="53"/>
                  <a:pt x="62" y="53"/>
                  <a:pt x="62" y="53"/>
                </a:cubicBezTo>
                <a:cubicBezTo>
                  <a:pt x="62" y="56"/>
                  <a:pt x="62" y="56"/>
                  <a:pt x="62" y="56"/>
                </a:cubicBezTo>
                <a:cubicBezTo>
                  <a:pt x="71" y="59"/>
                  <a:pt x="71" y="59"/>
                  <a:pt x="71" y="59"/>
                </a:cubicBezTo>
                <a:cubicBezTo>
                  <a:pt x="72" y="57"/>
                  <a:pt x="72" y="57"/>
                  <a:pt x="72" y="57"/>
                </a:cubicBezTo>
                <a:cubicBezTo>
                  <a:pt x="62" y="51"/>
                  <a:pt x="62" y="51"/>
                  <a:pt x="62" y="51"/>
                </a:cubicBezTo>
                <a:close/>
                <a:moveTo>
                  <a:pt x="26" y="27"/>
                </a:moveTo>
                <a:cubicBezTo>
                  <a:pt x="28" y="27"/>
                  <a:pt x="29" y="29"/>
                  <a:pt x="29" y="30"/>
                </a:cubicBezTo>
                <a:cubicBezTo>
                  <a:pt x="29" y="32"/>
                  <a:pt x="28" y="33"/>
                  <a:pt x="26" y="33"/>
                </a:cubicBezTo>
                <a:cubicBezTo>
                  <a:pt x="24" y="33"/>
                  <a:pt x="23" y="32"/>
                  <a:pt x="23" y="30"/>
                </a:cubicBezTo>
                <a:cubicBezTo>
                  <a:pt x="23" y="29"/>
                  <a:pt x="24" y="27"/>
                  <a:pt x="26" y="27"/>
                </a:cubicBezTo>
                <a:close/>
                <a:moveTo>
                  <a:pt x="33" y="31"/>
                </a:moveTo>
                <a:cubicBezTo>
                  <a:pt x="33" y="31"/>
                  <a:pt x="33" y="31"/>
                  <a:pt x="33" y="30"/>
                </a:cubicBezTo>
                <a:cubicBezTo>
                  <a:pt x="33" y="27"/>
                  <a:pt x="31" y="24"/>
                  <a:pt x="28" y="23"/>
                </a:cubicBezTo>
                <a:cubicBezTo>
                  <a:pt x="28" y="22"/>
                  <a:pt x="28" y="22"/>
                  <a:pt x="28" y="22"/>
                </a:cubicBezTo>
                <a:cubicBezTo>
                  <a:pt x="33" y="19"/>
                  <a:pt x="33" y="19"/>
                  <a:pt x="33" y="19"/>
                </a:cubicBezTo>
                <a:cubicBezTo>
                  <a:pt x="28" y="0"/>
                  <a:pt x="28" y="0"/>
                  <a:pt x="28" y="0"/>
                </a:cubicBezTo>
                <a:cubicBezTo>
                  <a:pt x="23" y="0"/>
                  <a:pt x="23" y="0"/>
                  <a:pt x="23" y="0"/>
                </a:cubicBezTo>
                <a:cubicBezTo>
                  <a:pt x="23" y="24"/>
                  <a:pt x="23" y="24"/>
                  <a:pt x="23" y="24"/>
                </a:cubicBezTo>
                <a:cubicBezTo>
                  <a:pt x="21" y="25"/>
                  <a:pt x="19" y="27"/>
                  <a:pt x="19" y="30"/>
                </a:cubicBezTo>
                <a:cubicBezTo>
                  <a:pt x="19" y="31"/>
                  <a:pt x="19" y="32"/>
                  <a:pt x="19" y="33"/>
                </a:cubicBezTo>
                <a:cubicBezTo>
                  <a:pt x="18" y="34"/>
                  <a:pt x="18" y="34"/>
                  <a:pt x="18" y="34"/>
                </a:cubicBezTo>
                <a:cubicBezTo>
                  <a:pt x="12" y="31"/>
                  <a:pt x="12" y="31"/>
                  <a:pt x="12" y="31"/>
                </a:cubicBezTo>
                <a:cubicBezTo>
                  <a:pt x="0" y="46"/>
                  <a:pt x="0" y="46"/>
                  <a:pt x="0" y="46"/>
                </a:cubicBezTo>
                <a:cubicBezTo>
                  <a:pt x="2" y="50"/>
                  <a:pt x="2" y="50"/>
                  <a:pt x="2" y="50"/>
                </a:cubicBezTo>
                <a:cubicBezTo>
                  <a:pt x="22" y="36"/>
                  <a:pt x="22" y="36"/>
                  <a:pt x="22" y="36"/>
                </a:cubicBezTo>
                <a:cubicBezTo>
                  <a:pt x="23" y="37"/>
                  <a:pt x="25" y="37"/>
                  <a:pt x="26" y="37"/>
                </a:cubicBezTo>
                <a:cubicBezTo>
                  <a:pt x="28" y="37"/>
                  <a:pt x="30" y="36"/>
                  <a:pt x="31" y="35"/>
                </a:cubicBezTo>
                <a:cubicBezTo>
                  <a:pt x="32" y="36"/>
                  <a:pt x="32" y="36"/>
                  <a:pt x="32" y="36"/>
                </a:cubicBezTo>
                <a:cubicBezTo>
                  <a:pt x="33" y="42"/>
                  <a:pt x="33" y="42"/>
                  <a:pt x="33" y="42"/>
                </a:cubicBezTo>
                <a:cubicBezTo>
                  <a:pt x="52" y="47"/>
                  <a:pt x="52" y="47"/>
                  <a:pt x="52" y="47"/>
                </a:cubicBezTo>
                <a:cubicBezTo>
                  <a:pt x="54" y="43"/>
                  <a:pt x="54" y="43"/>
                  <a:pt x="54" y="43"/>
                </a:cubicBezTo>
                <a:cubicBezTo>
                  <a:pt x="33" y="31"/>
                  <a:pt x="33" y="31"/>
                  <a:pt x="33" y="31"/>
                </a:cubicBezTo>
                <a:close/>
                <a:moveTo>
                  <a:pt x="64" y="44"/>
                </a:moveTo>
                <a:cubicBezTo>
                  <a:pt x="64" y="45"/>
                  <a:pt x="65" y="45"/>
                  <a:pt x="65" y="46"/>
                </a:cubicBezTo>
                <a:cubicBezTo>
                  <a:pt x="68" y="47"/>
                  <a:pt x="69" y="50"/>
                  <a:pt x="68" y="52"/>
                </a:cubicBezTo>
                <a:cubicBezTo>
                  <a:pt x="69" y="49"/>
                  <a:pt x="68" y="45"/>
                  <a:pt x="64" y="44"/>
                </a:cubicBezTo>
                <a:close/>
                <a:moveTo>
                  <a:pt x="63" y="38"/>
                </a:moveTo>
                <a:cubicBezTo>
                  <a:pt x="63" y="39"/>
                  <a:pt x="63" y="41"/>
                  <a:pt x="64" y="42"/>
                </a:cubicBezTo>
                <a:cubicBezTo>
                  <a:pt x="70" y="43"/>
                  <a:pt x="71" y="49"/>
                  <a:pt x="69" y="54"/>
                </a:cubicBezTo>
                <a:cubicBezTo>
                  <a:pt x="73" y="48"/>
                  <a:pt x="71" y="40"/>
                  <a:pt x="63" y="38"/>
                </a:cubicBezTo>
                <a:close/>
                <a:moveTo>
                  <a:pt x="37" y="17"/>
                </a:moveTo>
                <a:cubicBezTo>
                  <a:pt x="44" y="20"/>
                  <a:pt x="46" y="27"/>
                  <a:pt x="43" y="32"/>
                </a:cubicBezTo>
                <a:cubicBezTo>
                  <a:pt x="45" y="28"/>
                  <a:pt x="43" y="22"/>
                  <a:pt x="38" y="21"/>
                </a:cubicBezTo>
                <a:cubicBezTo>
                  <a:pt x="38" y="20"/>
                  <a:pt x="37" y="19"/>
                  <a:pt x="37" y="17"/>
                </a:cubicBezTo>
                <a:close/>
                <a:moveTo>
                  <a:pt x="34" y="7"/>
                </a:moveTo>
                <a:cubicBezTo>
                  <a:pt x="49" y="10"/>
                  <a:pt x="53" y="24"/>
                  <a:pt x="46" y="35"/>
                </a:cubicBezTo>
                <a:cubicBezTo>
                  <a:pt x="49" y="26"/>
                  <a:pt x="47" y="16"/>
                  <a:pt x="36" y="13"/>
                </a:cubicBezTo>
                <a:cubicBezTo>
                  <a:pt x="35" y="11"/>
                  <a:pt x="35" y="9"/>
                  <a:pt x="34" y="7"/>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TextBox 110"/>
          <p:cNvSpPr txBox="1"/>
          <p:nvPr/>
        </p:nvSpPr>
        <p:spPr>
          <a:xfrm>
            <a:off x="2406317" y="2586309"/>
            <a:ext cx="2118534" cy="261610"/>
          </a:xfrm>
          <a:prstGeom prst="rect">
            <a:avLst/>
          </a:prstGeom>
          <a:noFill/>
        </p:spPr>
        <p:txBody>
          <a:bodyPr wrap="square" rtlCol="0" anchor="ctr" anchorCtr="0">
            <a:spAutoFit/>
          </a:bodyPr>
          <a:lstStyle/>
          <a:p>
            <a:pPr algn="r"/>
            <a:r>
              <a:rPr lang="en-US" sz="1100" dirty="0" smtClean="0">
                <a:solidFill>
                  <a:schemeClr val="accent5">
                    <a:lumMod val="75000"/>
                  </a:schemeClr>
                </a:solidFill>
              </a:rPr>
              <a:t>LUVERNE WIND FARM</a:t>
            </a:r>
            <a:endParaRPr lang="en-US" sz="1100" dirty="0">
              <a:solidFill>
                <a:schemeClr val="accent5">
                  <a:lumMod val="75000"/>
                </a:schemeClr>
              </a:solidFill>
            </a:endParaRPr>
          </a:p>
        </p:txBody>
      </p:sp>
      <p:sp>
        <p:nvSpPr>
          <p:cNvPr id="112" name="TextBox 111"/>
          <p:cNvSpPr txBox="1"/>
          <p:nvPr/>
        </p:nvSpPr>
        <p:spPr>
          <a:xfrm>
            <a:off x="5089934" y="2799082"/>
            <a:ext cx="3116800" cy="261610"/>
          </a:xfrm>
          <a:prstGeom prst="rect">
            <a:avLst/>
          </a:prstGeom>
          <a:noFill/>
        </p:spPr>
        <p:txBody>
          <a:bodyPr wrap="square" rtlCol="0" anchor="ctr" anchorCtr="0">
            <a:spAutoFit/>
          </a:bodyPr>
          <a:lstStyle/>
          <a:p>
            <a:r>
              <a:rPr lang="en-US" sz="1100" dirty="0" smtClean="0">
                <a:solidFill>
                  <a:schemeClr val="accent5">
                    <a:lumMod val="75000"/>
                  </a:schemeClr>
                </a:solidFill>
              </a:rPr>
              <a:t>ASHTABULA WIND ENERGY CENTER</a:t>
            </a:r>
            <a:endParaRPr lang="en-US" sz="1100" dirty="0">
              <a:solidFill>
                <a:schemeClr val="accent5">
                  <a:lumMod val="75000"/>
                </a:schemeClr>
              </a:solidFill>
            </a:endParaRPr>
          </a:p>
        </p:txBody>
      </p:sp>
      <p:sp>
        <p:nvSpPr>
          <p:cNvPr id="113" name="TextBox 112"/>
          <p:cNvSpPr txBox="1"/>
          <p:nvPr/>
        </p:nvSpPr>
        <p:spPr>
          <a:xfrm>
            <a:off x="5193291" y="3086412"/>
            <a:ext cx="1181734" cy="261610"/>
          </a:xfrm>
          <a:prstGeom prst="rect">
            <a:avLst/>
          </a:prstGeom>
          <a:noFill/>
        </p:spPr>
        <p:txBody>
          <a:bodyPr wrap="none" rtlCol="0" anchor="ctr" anchorCtr="0">
            <a:spAutoFit/>
          </a:bodyPr>
          <a:lstStyle/>
          <a:p>
            <a:r>
              <a:rPr lang="en-US" sz="1100" dirty="0" smtClean="0">
                <a:solidFill>
                  <a:schemeClr val="accent5">
                    <a:lumMod val="75000"/>
                  </a:schemeClr>
                </a:solidFill>
              </a:rPr>
              <a:t>ASHTABULA III</a:t>
            </a:r>
            <a:endParaRPr lang="en-US" sz="1100" dirty="0">
              <a:solidFill>
                <a:schemeClr val="accent5">
                  <a:lumMod val="75000"/>
                </a:schemeClr>
              </a:solidFill>
            </a:endParaRPr>
          </a:p>
        </p:txBody>
      </p:sp>
      <p:sp>
        <p:nvSpPr>
          <p:cNvPr id="114" name="TextBox 113"/>
          <p:cNvSpPr txBox="1"/>
          <p:nvPr/>
        </p:nvSpPr>
        <p:spPr>
          <a:xfrm>
            <a:off x="5005957" y="5037492"/>
            <a:ext cx="801823" cy="307777"/>
          </a:xfrm>
          <a:prstGeom prst="rect">
            <a:avLst/>
          </a:prstGeom>
          <a:noFill/>
        </p:spPr>
        <p:txBody>
          <a:bodyPr wrap="none" rtlCol="0">
            <a:spAutoFit/>
          </a:bodyPr>
          <a:lstStyle/>
          <a:p>
            <a:pPr algn="r"/>
            <a:r>
              <a:rPr lang="en-US" sz="1400" dirty="0" smtClean="0"/>
              <a:t>Milbank</a:t>
            </a:r>
            <a:endParaRPr lang="en-US" sz="1400" dirty="0"/>
          </a:p>
        </p:txBody>
      </p:sp>
      <p:sp>
        <p:nvSpPr>
          <p:cNvPr id="124" name="TextBox 123"/>
          <p:cNvSpPr txBox="1"/>
          <p:nvPr/>
        </p:nvSpPr>
        <p:spPr>
          <a:xfrm>
            <a:off x="5681400" y="2115607"/>
            <a:ext cx="1141658" cy="600164"/>
          </a:xfrm>
          <a:prstGeom prst="rect">
            <a:avLst/>
          </a:prstGeom>
          <a:noFill/>
        </p:spPr>
        <p:txBody>
          <a:bodyPr wrap="none" rtlCol="0" anchor="b" anchorCtr="0">
            <a:spAutoFit/>
          </a:bodyPr>
          <a:lstStyle/>
          <a:p>
            <a:pPr algn="r"/>
            <a:r>
              <a:rPr lang="en-US" sz="1100" dirty="0" smtClean="0">
                <a:solidFill>
                  <a:schemeClr val="accent4">
                    <a:lumMod val="75000"/>
                  </a:schemeClr>
                </a:solidFill>
              </a:rPr>
              <a:t>SOLWAY </a:t>
            </a:r>
            <a:br>
              <a:rPr lang="en-US" sz="1100" dirty="0" smtClean="0">
                <a:solidFill>
                  <a:schemeClr val="accent4">
                    <a:lumMod val="75000"/>
                  </a:schemeClr>
                </a:solidFill>
              </a:rPr>
            </a:br>
            <a:r>
              <a:rPr lang="en-US" sz="1100" dirty="0" smtClean="0">
                <a:solidFill>
                  <a:schemeClr val="accent4">
                    <a:lumMod val="75000"/>
                  </a:schemeClr>
                </a:solidFill>
              </a:rPr>
              <a:t>COMBUSTION</a:t>
            </a:r>
            <a:br>
              <a:rPr lang="en-US" sz="1100" dirty="0" smtClean="0">
                <a:solidFill>
                  <a:schemeClr val="accent4">
                    <a:lumMod val="75000"/>
                  </a:schemeClr>
                </a:solidFill>
              </a:rPr>
            </a:br>
            <a:r>
              <a:rPr lang="en-US" sz="1100" dirty="0" smtClean="0">
                <a:solidFill>
                  <a:schemeClr val="accent4">
                    <a:lumMod val="75000"/>
                  </a:schemeClr>
                </a:solidFill>
              </a:rPr>
              <a:t>TURBINE</a:t>
            </a:r>
            <a:endParaRPr lang="en-US" sz="1100" dirty="0">
              <a:solidFill>
                <a:schemeClr val="accent4">
                  <a:lumMod val="75000"/>
                </a:schemeClr>
              </a:solidFill>
            </a:endParaRPr>
          </a:p>
        </p:txBody>
      </p:sp>
      <p:sp>
        <p:nvSpPr>
          <p:cNvPr id="125" name="TextBox 124"/>
          <p:cNvSpPr txBox="1"/>
          <p:nvPr/>
        </p:nvSpPr>
        <p:spPr>
          <a:xfrm>
            <a:off x="4697198" y="1965777"/>
            <a:ext cx="1000595" cy="307777"/>
          </a:xfrm>
          <a:prstGeom prst="rect">
            <a:avLst/>
          </a:prstGeom>
          <a:noFill/>
        </p:spPr>
        <p:txBody>
          <a:bodyPr wrap="none" rtlCol="0">
            <a:spAutoFit/>
          </a:bodyPr>
          <a:lstStyle/>
          <a:p>
            <a:pPr algn="r"/>
            <a:r>
              <a:rPr lang="en-US" sz="1400" dirty="0" smtClean="0"/>
              <a:t>Crookston</a:t>
            </a:r>
            <a:endParaRPr lang="en-US" sz="1400" dirty="0"/>
          </a:p>
        </p:txBody>
      </p:sp>
      <p:sp>
        <p:nvSpPr>
          <p:cNvPr id="126" name="TextBox 125"/>
          <p:cNvSpPr txBox="1"/>
          <p:nvPr/>
        </p:nvSpPr>
        <p:spPr>
          <a:xfrm>
            <a:off x="3996136" y="1609182"/>
            <a:ext cx="1111202" cy="307777"/>
          </a:xfrm>
          <a:prstGeom prst="rect">
            <a:avLst/>
          </a:prstGeom>
          <a:noFill/>
        </p:spPr>
        <p:txBody>
          <a:bodyPr wrap="none" rtlCol="0">
            <a:spAutoFit/>
          </a:bodyPr>
          <a:lstStyle/>
          <a:p>
            <a:r>
              <a:rPr lang="en-US" sz="1400" dirty="0" smtClean="0"/>
              <a:t>Devils Lake</a:t>
            </a:r>
            <a:endParaRPr lang="en-US" sz="1400" dirty="0"/>
          </a:p>
        </p:txBody>
      </p:sp>
      <p:sp>
        <p:nvSpPr>
          <p:cNvPr id="127" name="TextBox 126"/>
          <p:cNvSpPr txBox="1"/>
          <p:nvPr/>
        </p:nvSpPr>
        <p:spPr>
          <a:xfrm>
            <a:off x="7433765" y="2238674"/>
            <a:ext cx="772969" cy="307777"/>
          </a:xfrm>
          <a:prstGeom prst="rect">
            <a:avLst/>
          </a:prstGeom>
          <a:noFill/>
        </p:spPr>
        <p:txBody>
          <a:bodyPr wrap="none" rtlCol="0">
            <a:spAutoFit/>
          </a:bodyPr>
          <a:lstStyle/>
          <a:p>
            <a:r>
              <a:rPr lang="en-US" sz="1400" dirty="0" smtClean="0"/>
              <a:t>Bemidji</a:t>
            </a:r>
            <a:endParaRPr lang="en-US" sz="1400" dirty="0"/>
          </a:p>
        </p:txBody>
      </p:sp>
      <p:sp>
        <p:nvSpPr>
          <p:cNvPr id="128" name="Oval 55"/>
          <p:cNvSpPr>
            <a:spLocks noChangeArrowheads="1"/>
          </p:cNvSpPr>
          <p:nvPr/>
        </p:nvSpPr>
        <p:spPr bwMode="auto">
          <a:xfrm>
            <a:off x="769623" y="6221881"/>
            <a:ext cx="119773" cy="11977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TextBox 128"/>
          <p:cNvSpPr txBox="1"/>
          <p:nvPr/>
        </p:nvSpPr>
        <p:spPr>
          <a:xfrm>
            <a:off x="2915470" y="3318042"/>
            <a:ext cx="1141659" cy="600164"/>
          </a:xfrm>
          <a:prstGeom prst="rect">
            <a:avLst/>
          </a:prstGeom>
          <a:noFill/>
        </p:spPr>
        <p:txBody>
          <a:bodyPr wrap="none" rtlCol="0" anchor="b" anchorCtr="0">
            <a:spAutoFit/>
          </a:bodyPr>
          <a:lstStyle/>
          <a:p>
            <a:pPr algn="r"/>
            <a:r>
              <a:rPr lang="en-US" sz="1100" dirty="0" smtClean="0">
                <a:solidFill>
                  <a:schemeClr val="accent4">
                    <a:lumMod val="75000"/>
                  </a:schemeClr>
                </a:solidFill>
              </a:rPr>
              <a:t>JAMESTOWN</a:t>
            </a:r>
            <a:br>
              <a:rPr lang="en-US" sz="1100" dirty="0" smtClean="0">
                <a:solidFill>
                  <a:schemeClr val="accent4">
                    <a:lumMod val="75000"/>
                  </a:schemeClr>
                </a:solidFill>
              </a:rPr>
            </a:br>
            <a:r>
              <a:rPr lang="en-US" sz="1100" dirty="0" smtClean="0">
                <a:solidFill>
                  <a:schemeClr val="accent4">
                    <a:lumMod val="75000"/>
                  </a:schemeClr>
                </a:solidFill>
              </a:rPr>
              <a:t>COMBUSTION</a:t>
            </a:r>
            <a:br>
              <a:rPr lang="en-US" sz="1100" dirty="0" smtClean="0">
                <a:solidFill>
                  <a:schemeClr val="accent4">
                    <a:lumMod val="75000"/>
                  </a:schemeClr>
                </a:solidFill>
              </a:rPr>
            </a:br>
            <a:r>
              <a:rPr lang="en-US" sz="1100" dirty="0" smtClean="0">
                <a:solidFill>
                  <a:schemeClr val="accent4">
                    <a:lumMod val="75000"/>
                  </a:schemeClr>
                </a:solidFill>
              </a:rPr>
              <a:t>TURBINE</a:t>
            </a:r>
            <a:endParaRPr lang="en-US" sz="1100" dirty="0">
              <a:solidFill>
                <a:schemeClr val="accent4">
                  <a:lumMod val="75000"/>
                </a:schemeClr>
              </a:solidFill>
            </a:endParaRPr>
          </a:p>
        </p:txBody>
      </p:sp>
      <p:sp>
        <p:nvSpPr>
          <p:cNvPr id="139" name="Freeform 83"/>
          <p:cNvSpPr>
            <a:spLocks noEditPoints="1"/>
          </p:cNvSpPr>
          <p:nvPr/>
        </p:nvSpPr>
        <p:spPr bwMode="auto">
          <a:xfrm>
            <a:off x="4028762" y="3296776"/>
            <a:ext cx="299661" cy="316654"/>
          </a:xfrm>
          <a:custGeom>
            <a:avLst/>
            <a:gdLst>
              <a:gd name="T0" fmla="*/ 213 w 348"/>
              <a:gd name="T1" fmla="*/ 0 h 349"/>
              <a:gd name="T2" fmla="*/ 270 w 348"/>
              <a:gd name="T3" fmla="*/ 24 h 349"/>
              <a:gd name="T4" fmla="*/ 262 w 348"/>
              <a:gd name="T5" fmla="*/ 55 h 349"/>
              <a:gd name="T6" fmla="*/ 293 w 348"/>
              <a:gd name="T7" fmla="*/ 86 h 349"/>
              <a:gd name="T8" fmla="*/ 325 w 348"/>
              <a:gd name="T9" fmla="*/ 79 h 349"/>
              <a:gd name="T10" fmla="*/ 348 w 348"/>
              <a:gd name="T11" fmla="*/ 136 h 349"/>
              <a:gd name="T12" fmla="*/ 321 w 348"/>
              <a:gd name="T13" fmla="*/ 153 h 349"/>
              <a:gd name="T14" fmla="*/ 321 w 348"/>
              <a:gd name="T15" fmla="*/ 196 h 349"/>
              <a:gd name="T16" fmla="*/ 348 w 348"/>
              <a:gd name="T17" fmla="*/ 213 h 349"/>
              <a:gd name="T18" fmla="*/ 325 w 348"/>
              <a:gd name="T19" fmla="*/ 270 h 349"/>
              <a:gd name="T20" fmla="*/ 293 w 348"/>
              <a:gd name="T21" fmla="*/ 263 h 349"/>
              <a:gd name="T22" fmla="*/ 263 w 348"/>
              <a:gd name="T23" fmla="*/ 294 h 349"/>
              <a:gd name="T24" fmla="*/ 270 w 348"/>
              <a:gd name="T25" fmla="*/ 325 h 349"/>
              <a:gd name="T26" fmla="*/ 213 w 348"/>
              <a:gd name="T27" fmla="*/ 349 h 349"/>
              <a:gd name="T28" fmla="*/ 196 w 348"/>
              <a:gd name="T29" fmla="*/ 321 h 349"/>
              <a:gd name="T30" fmla="*/ 153 w 348"/>
              <a:gd name="T31" fmla="*/ 321 h 349"/>
              <a:gd name="T32" fmla="*/ 135 w 348"/>
              <a:gd name="T33" fmla="*/ 349 h 349"/>
              <a:gd name="T34" fmla="*/ 78 w 348"/>
              <a:gd name="T35" fmla="*/ 325 h 349"/>
              <a:gd name="T36" fmla="*/ 86 w 348"/>
              <a:gd name="T37" fmla="*/ 294 h 349"/>
              <a:gd name="T38" fmla="*/ 55 w 348"/>
              <a:gd name="T39" fmla="*/ 263 h 349"/>
              <a:gd name="T40" fmla="*/ 23 w 348"/>
              <a:gd name="T41" fmla="*/ 271 h 349"/>
              <a:gd name="T42" fmla="*/ 0 w 348"/>
              <a:gd name="T43" fmla="*/ 214 h 349"/>
              <a:gd name="T44" fmla="*/ 27 w 348"/>
              <a:gd name="T45" fmla="*/ 196 h 349"/>
              <a:gd name="T46" fmla="*/ 27 w 348"/>
              <a:gd name="T47" fmla="*/ 153 h 349"/>
              <a:gd name="T48" fmla="*/ 0 w 348"/>
              <a:gd name="T49" fmla="*/ 136 h 349"/>
              <a:gd name="T50" fmla="*/ 23 w 348"/>
              <a:gd name="T51" fmla="*/ 79 h 349"/>
              <a:gd name="T52" fmla="*/ 55 w 348"/>
              <a:gd name="T53" fmla="*/ 86 h 349"/>
              <a:gd name="T54" fmla="*/ 85 w 348"/>
              <a:gd name="T55" fmla="*/ 56 h 349"/>
              <a:gd name="T56" fmla="*/ 78 w 348"/>
              <a:gd name="T57" fmla="*/ 24 h 349"/>
              <a:gd name="T58" fmla="*/ 135 w 348"/>
              <a:gd name="T59" fmla="*/ 0 h 349"/>
              <a:gd name="T60" fmla="*/ 152 w 348"/>
              <a:gd name="T61" fmla="*/ 28 h 349"/>
              <a:gd name="T62" fmla="*/ 195 w 348"/>
              <a:gd name="T63" fmla="*/ 28 h 349"/>
              <a:gd name="T64" fmla="*/ 213 w 348"/>
              <a:gd name="T65" fmla="*/ 0 h 349"/>
              <a:gd name="T66" fmla="*/ 217 w 348"/>
              <a:gd name="T67" fmla="*/ 71 h 349"/>
              <a:gd name="T68" fmla="*/ 71 w 348"/>
              <a:gd name="T69" fmla="*/ 132 h 349"/>
              <a:gd name="T70" fmla="*/ 131 w 348"/>
              <a:gd name="T71" fmla="*/ 278 h 349"/>
              <a:gd name="T72" fmla="*/ 277 w 348"/>
              <a:gd name="T73" fmla="*/ 217 h 349"/>
              <a:gd name="T74" fmla="*/ 217 w 348"/>
              <a:gd name="T75" fmla="*/ 7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349">
                <a:moveTo>
                  <a:pt x="213" y="0"/>
                </a:moveTo>
                <a:cubicBezTo>
                  <a:pt x="233" y="5"/>
                  <a:pt x="252" y="13"/>
                  <a:pt x="270" y="24"/>
                </a:cubicBezTo>
                <a:cubicBezTo>
                  <a:pt x="262" y="55"/>
                  <a:pt x="262" y="55"/>
                  <a:pt x="262" y="55"/>
                </a:cubicBezTo>
                <a:cubicBezTo>
                  <a:pt x="274" y="64"/>
                  <a:pt x="284" y="75"/>
                  <a:pt x="293" y="86"/>
                </a:cubicBezTo>
                <a:cubicBezTo>
                  <a:pt x="325" y="79"/>
                  <a:pt x="325" y="79"/>
                  <a:pt x="325" y="79"/>
                </a:cubicBezTo>
                <a:cubicBezTo>
                  <a:pt x="336" y="96"/>
                  <a:pt x="344" y="115"/>
                  <a:pt x="348" y="136"/>
                </a:cubicBezTo>
                <a:cubicBezTo>
                  <a:pt x="321" y="153"/>
                  <a:pt x="321" y="153"/>
                  <a:pt x="321" y="153"/>
                </a:cubicBezTo>
                <a:cubicBezTo>
                  <a:pt x="323" y="167"/>
                  <a:pt x="323" y="182"/>
                  <a:pt x="321" y="196"/>
                </a:cubicBezTo>
                <a:cubicBezTo>
                  <a:pt x="348" y="213"/>
                  <a:pt x="348" y="213"/>
                  <a:pt x="348" y="213"/>
                </a:cubicBezTo>
                <a:cubicBezTo>
                  <a:pt x="344" y="234"/>
                  <a:pt x="336" y="253"/>
                  <a:pt x="325" y="270"/>
                </a:cubicBezTo>
                <a:cubicBezTo>
                  <a:pt x="293" y="263"/>
                  <a:pt x="293" y="263"/>
                  <a:pt x="293" y="263"/>
                </a:cubicBezTo>
                <a:cubicBezTo>
                  <a:pt x="284" y="275"/>
                  <a:pt x="274" y="285"/>
                  <a:pt x="263" y="294"/>
                </a:cubicBezTo>
                <a:cubicBezTo>
                  <a:pt x="270" y="325"/>
                  <a:pt x="270" y="325"/>
                  <a:pt x="270" y="325"/>
                </a:cubicBezTo>
                <a:cubicBezTo>
                  <a:pt x="253" y="336"/>
                  <a:pt x="234" y="344"/>
                  <a:pt x="213" y="349"/>
                </a:cubicBezTo>
                <a:cubicBezTo>
                  <a:pt x="196" y="321"/>
                  <a:pt x="196" y="321"/>
                  <a:pt x="196" y="321"/>
                </a:cubicBezTo>
                <a:cubicBezTo>
                  <a:pt x="182" y="323"/>
                  <a:pt x="167" y="324"/>
                  <a:pt x="153" y="321"/>
                </a:cubicBezTo>
                <a:cubicBezTo>
                  <a:pt x="135" y="349"/>
                  <a:pt x="135" y="349"/>
                  <a:pt x="135" y="349"/>
                </a:cubicBezTo>
                <a:cubicBezTo>
                  <a:pt x="115" y="344"/>
                  <a:pt x="96" y="336"/>
                  <a:pt x="78" y="325"/>
                </a:cubicBezTo>
                <a:cubicBezTo>
                  <a:pt x="86" y="294"/>
                  <a:pt x="86" y="294"/>
                  <a:pt x="86" y="294"/>
                </a:cubicBezTo>
                <a:cubicBezTo>
                  <a:pt x="74" y="285"/>
                  <a:pt x="64" y="275"/>
                  <a:pt x="55" y="263"/>
                </a:cubicBezTo>
                <a:cubicBezTo>
                  <a:pt x="23" y="271"/>
                  <a:pt x="23" y="271"/>
                  <a:pt x="23" y="271"/>
                </a:cubicBezTo>
                <a:cubicBezTo>
                  <a:pt x="12" y="253"/>
                  <a:pt x="4" y="234"/>
                  <a:pt x="0" y="214"/>
                </a:cubicBezTo>
                <a:cubicBezTo>
                  <a:pt x="27" y="196"/>
                  <a:pt x="27" y="196"/>
                  <a:pt x="27" y="196"/>
                </a:cubicBezTo>
                <a:cubicBezTo>
                  <a:pt x="25" y="182"/>
                  <a:pt x="25" y="168"/>
                  <a:pt x="27" y="153"/>
                </a:cubicBezTo>
                <a:cubicBezTo>
                  <a:pt x="0" y="136"/>
                  <a:pt x="0" y="136"/>
                  <a:pt x="0" y="136"/>
                </a:cubicBezTo>
                <a:cubicBezTo>
                  <a:pt x="4" y="116"/>
                  <a:pt x="12" y="96"/>
                  <a:pt x="23" y="79"/>
                </a:cubicBezTo>
                <a:cubicBezTo>
                  <a:pt x="55" y="86"/>
                  <a:pt x="55" y="86"/>
                  <a:pt x="55" y="86"/>
                </a:cubicBezTo>
                <a:cubicBezTo>
                  <a:pt x="64" y="75"/>
                  <a:pt x="74" y="64"/>
                  <a:pt x="85" y="56"/>
                </a:cubicBezTo>
                <a:cubicBezTo>
                  <a:pt x="78" y="24"/>
                  <a:pt x="78" y="24"/>
                  <a:pt x="78" y="24"/>
                </a:cubicBezTo>
                <a:cubicBezTo>
                  <a:pt x="95" y="13"/>
                  <a:pt x="114" y="5"/>
                  <a:pt x="135" y="0"/>
                </a:cubicBezTo>
                <a:cubicBezTo>
                  <a:pt x="152" y="28"/>
                  <a:pt x="152" y="28"/>
                  <a:pt x="152" y="28"/>
                </a:cubicBezTo>
                <a:cubicBezTo>
                  <a:pt x="166" y="26"/>
                  <a:pt x="181" y="26"/>
                  <a:pt x="195" y="28"/>
                </a:cubicBezTo>
                <a:cubicBezTo>
                  <a:pt x="213" y="0"/>
                  <a:pt x="213" y="0"/>
                  <a:pt x="213" y="0"/>
                </a:cubicBezTo>
                <a:close/>
                <a:moveTo>
                  <a:pt x="217" y="71"/>
                </a:moveTo>
                <a:cubicBezTo>
                  <a:pt x="160" y="48"/>
                  <a:pt x="94" y="75"/>
                  <a:pt x="71" y="132"/>
                </a:cubicBezTo>
                <a:cubicBezTo>
                  <a:pt x="47" y="189"/>
                  <a:pt x="74" y="254"/>
                  <a:pt x="131" y="278"/>
                </a:cubicBezTo>
                <a:cubicBezTo>
                  <a:pt x="188" y="301"/>
                  <a:pt x="254" y="274"/>
                  <a:pt x="277" y="217"/>
                </a:cubicBezTo>
                <a:cubicBezTo>
                  <a:pt x="301" y="160"/>
                  <a:pt x="274" y="95"/>
                  <a:pt x="217" y="71"/>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5-Point Star 1"/>
          <p:cNvSpPr/>
          <p:nvPr/>
        </p:nvSpPr>
        <p:spPr>
          <a:xfrm>
            <a:off x="5981855" y="3732874"/>
            <a:ext cx="352969" cy="338625"/>
          </a:xfrm>
          <a:prstGeom prst="star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5-Point Star 97"/>
          <p:cNvSpPr/>
          <p:nvPr/>
        </p:nvSpPr>
        <p:spPr>
          <a:xfrm>
            <a:off x="715331" y="5837586"/>
            <a:ext cx="228358" cy="175884"/>
          </a:xfrm>
          <a:prstGeom prst="star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83"/>
          <p:cNvSpPr>
            <a:spLocks noEditPoints="1"/>
          </p:cNvSpPr>
          <p:nvPr/>
        </p:nvSpPr>
        <p:spPr bwMode="auto">
          <a:xfrm>
            <a:off x="6788024" y="2197397"/>
            <a:ext cx="299661" cy="316654"/>
          </a:xfrm>
          <a:custGeom>
            <a:avLst/>
            <a:gdLst>
              <a:gd name="T0" fmla="*/ 213 w 348"/>
              <a:gd name="T1" fmla="*/ 0 h 349"/>
              <a:gd name="T2" fmla="*/ 270 w 348"/>
              <a:gd name="T3" fmla="*/ 24 h 349"/>
              <a:gd name="T4" fmla="*/ 262 w 348"/>
              <a:gd name="T5" fmla="*/ 55 h 349"/>
              <a:gd name="T6" fmla="*/ 293 w 348"/>
              <a:gd name="T7" fmla="*/ 86 h 349"/>
              <a:gd name="T8" fmla="*/ 325 w 348"/>
              <a:gd name="T9" fmla="*/ 79 h 349"/>
              <a:gd name="T10" fmla="*/ 348 w 348"/>
              <a:gd name="T11" fmla="*/ 136 h 349"/>
              <a:gd name="T12" fmla="*/ 321 w 348"/>
              <a:gd name="T13" fmla="*/ 153 h 349"/>
              <a:gd name="T14" fmla="*/ 321 w 348"/>
              <a:gd name="T15" fmla="*/ 196 h 349"/>
              <a:gd name="T16" fmla="*/ 348 w 348"/>
              <a:gd name="T17" fmla="*/ 213 h 349"/>
              <a:gd name="T18" fmla="*/ 325 w 348"/>
              <a:gd name="T19" fmla="*/ 270 h 349"/>
              <a:gd name="T20" fmla="*/ 293 w 348"/>
              <a:gd name="T21" fmla="*/ 263 h 349"/>
              <a:gd name="T22" fmla="*/ 263 w 348"/>
              <a:gd name="T23" fmla="*/ 294 h 349"/>
              <a:gd name="T24" fmla="*/ 270 w 348"/>
              <a:gd name="T25" fmla="*/ 325 h 349"/>
              <a:gd name="T26" fmla="*/ 213 w 348"/>
              <a:gd name="T27" fmla="*/ 349 h 349"/>
              <a:gd name="T28" fmla="*/ 196 w 348"/>
              <a:gd name="T29" fmla="*/ 321 h 349"/>
              <a:gd name="T30" fmla="*/ 153 w 348"/>
              <a:gd name="T31" fmla="*/ 321 h 349"/>
              <a:gd name="T32" fmla="*/ 135 w 348"/>
              <a:gd name="T33" fmla="*/ 349 h 349"/>
              <a:gd name="T34" fmla="*/ 78 w 348"/>
              <a:gd name="T35" fmla="*/ 325 h 349"/>
              <a:gd name="T36" fmla="*/ 86 w 348"/>
              <a:gd name="T37" fmla="*/ 294 h 349"/>
              <a:gd name="T38" fmla="*/ 55 w 348"/>
              <a:gd name="T39" fmla="*/ 263 h 349"/>
              <a:gd name="T40" fmla="*/ 23 w 348"/>
              <a:gd name="T41" fmla="*/ 271 h 349"/>
              <a:gd name="T42" fmla="*/ 0 w 348"/>
              <a:gd name="T43" fmla="*/ 214 h 349"/>
              <a:gd name="T44" fmla="*/ 27 w 348"/>
              <a:gd name="T45" fmla="*/ 196 h 349"/>
              <a:gd name="T46" fmla="*/ 27 w 348"/>
              <a:gd name="T47" fmla="*/ 153 h 349"/>
              <a:gd name="T48" fmla="*/ 0 w 348"/>
              <a:gd name="T49" fmla="*/ 136 h 349"/>
              <a:gd name="T50" fmla="*/ 23 w 348"/>
              <a:gd name="T51" fmla="*/ 79 h 349"/>
              <a:gd name="T52" fmla="*/ 55 w 348"/>
              <a:gd name="T53" fmla="*/ 86 h 349"/>
              <a:gd name="T54" fmla="*/ 85 w 348"/>
              <a:gd name="T55" fmla="*/ 56 h 349"/>
              <a:gd name="T56" fmla="*/ 78 w 348"/>
              <a:gd name="T57" fmla="*/ 24 h 349"/>
              <a:gd name="T58" fmla="*/ 135 w 348"/>
              <a:gd name="T59" fmla="*/ 0 h 349"/>
              <a:gd name="T60" fmla="*/ 152 w 348"/>
              <a:gd name="T61" fmla="*/ 28 h 349"/>
              <a:gd name="T62" fmla="*/ 195 w 348"/>
              <a:gd name="T63" fmla="*/ 28 h 349"/>
              <a:gd name="T64" fmla="*/ 213 w 348"/>
              <a:gd name="T65" fmla="*/ 0 h 349"/>
              <a:gd name="T66" fmla="*/ 217 w 348"/>
              <a:gd name="T67" fmla="*/ 71 h 349"/>
              <a:gd name="T68" fmla="*/ 71 w 348"/>
              <a:gd name="T69" fmla="*/ 132 h 349"/>
              <a:gd name="T70" fmla="*/ 131 w 348"/>
              <a:gd name="T71" fmla="*/ 278 h 349"/>
              <a:gd name="T72" fmla="*/ 277 w 348"/>
              <a:gd name="T73" fmla="*/ 217 h 349"/>
              <a:gd name="T74" fmla="*/ 217 w 348"/>
              <a:gd name="T75" fmla="*/ 7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349">
                <a:moveTo>
                  <a:pt x="213" y="0"/>
                </a:moveTo>
                <a:cubicBezTo>
                  <a:pt x="233" y="5"/>
                  <a:pt x="252" y="13"/>
                  <a:pt x="270" y="24"/>
                </a:cubicBezTo>
                <a:cubicBezTo>
                  <a:pt x="262" y="55"/>
                  <a:pt x="262" y="55"/>
                  <a:pt x="262" y="55"/>
                </a:cubicBezTo>
                <a:cubicBezTo>
                  <a:pt x="274" y="64"/>
                  <a:pt x="284" y="75"/>
                  <a:pt x="293" y="86"/>
                </a:cubicBezTo>
                <a:cubicBezTo>
                  <a:pt x="325" y="79"/>
                  <a:pt x="325" y="79"/>
                  <a:pt x="325" y="79"/>
                </a:cubicBezTo>
                <a:cubicBezTo>
                  <a:pt x="336" y="96"/>
                  <a:pt x="344" y="115"/>
                  <a:pt x="348" y="136"/>
                </a:cubicBezTo>
                <a:cubicBezTo>
                  <a:pt x="321" y="153"/>
                  <a:pt x="321" y="153"/>
                  <a:pt x="321" y="153"/>
                </a:cubicBezTo>
                <a:cubicBezTo>
                  <a:pt x="323" y="167"/>
                  <a:pt x="323" y="182"/>
                  <a:pt x="321" y="196"/>
                </a:cubicBezTo>
                <a:cubicBezTo>
                  <a:pt x="348" y="213"/>
                  <a:pt x="348" y="213"/>
                  <a:pt x="348" y="213"/>
                </a:cubicBezTo>
                <a:cubicBezTo>
                  <a:pt x="344" y="234"/>
                  <a:pt x="336" y="253"/>
                  <a:pt x="325" y="270"/>
                </a:cubicBezTo>
                <a:cubicBezTo>
                  <a:pt x="293" y="263"/>
                  <a:pt x="293" y="263"/>
                  <a:pt x="293" y="263"/>
                </a:cubicBezTo>
                <a:cubicBezTo>
                  <a:pt x="284" y="275"/>
                  <a:pt x="274" y="285"/>
                  <a:pt x="263" y="294"/>
                </a:cubicBezTo>
                <a:cubicBezTo>
                  <a:pt x="270" y="325"/>
                  <a:pt x="270" y="325"/>
                  <a:pt x="270" y="325"/>
                </a:cubicBezTo>
                <a:cubicBezTo>
                  <a:pt x="253" y="336"/>
                  <a:pt x="234" y="344"/>
                  <a:pt x="213" y="349"/>
                </a:cubicBezTo>
                <a:cubicBezTo>
                  <a:pt x="196" y="321"/>
                  <a:pt x="196" y="321"/>
                  <a:pt x="196" y="321"/>
                </a:cubicBezTo>
                <a:cubicBezTo>
                  <a:pt x="182" y="323"/>
                  <a:pt x="167" y="324"/>
                  <a:pt x="153" y="321"/>
                </a:cubicBezTo>
                <a:cubicBezTo>
                  <a:pt x="135" y="349"/>
                  <a:pt x="135" y="349"/>
                  <a:pt x="135" y="349"/>
                </a:cubicBezTo>
                <a:cubicBezTo>
                  <a:pt x="115" y="344"/>
                  <a:pt x="96" y="336"/>
                  <a:pt x="78" y="325"/>
                </a:cubicBezTo>
                <a:cubicBezTo>
                  <a:pt x="86" y="294"/>
                  <a:pt x="86" y="294"/>
                  <a:pt x="86" y="294"/>
                </a:cubicBezTo>
                <a:cubicBezTo>
                  <a:pt x="74" y="285"/>
                  <a:pt x="64" y="275"/>
                  <a:pt x="55" y="263"/>
                </a:cubicBezTo>
                <a:cubicBezTo>
                  <a:pt x="23" y="271"/>
                  <a:pt x="23" y="271"/>
                  <a:pt x="23" y="271"/>
                </a:cubicBezTo>
                <a:cubicBezTo>
                  <a:pt x="12" y="253"/>
                  <a:pt x="4" y="234"/>
                  <a:pt x="0" y="214"/>
                </a:cubicBezTo>
                <a:cubicBezTo>
                  <a:pt x="27" y="196"/>
                  <a:pt x="27" y="196"/>
                  <a:pt x="27" y="196"/>
                </a:cubicBezTo>
                <a:cubicBezTo>
                  <a:pt x="25" y="182"/>
                  <a:pt x="25" y="168"/>
                  <a:pt x="27" y="153"/>
                </a:cubicBezTo>
                <a:cubicBezTo>
                  <a:pt x="0" y="136"/>
                  <a:pt x="0" y="136"/>
                  <a:pt x="0" y="136"/>
                </a:cubicBezTo>
                <a:cubicBezTo>
                  <a:pt x="4" y="116"/>
                  <a:pt x="12" y="96"/>
                  <a:pt x="23" y="79"/>
                </a:cubicBezTo>
                <a:cubicBezTo>
                  <a:pt x="55" y="86"/>
                  <a:pt x="55" y="86"/>
                  <a:pt x="55" y="86"/>
                </a:cubicBezTo>
                <a:cubicBezTo>
                  <a:pt x="64" y="75"/>
                  <a:pt x="74" y="64"/>
                  <a:pt x="85" y="56"/>
                </a:cubicBezTo>
                <a:cubicBezTo>
                  <a:pt x="78" y="24"/>
                  <a:pt x="78" y="24"/>
                  <a:pt x="78" y="24"/>
                </a:cubicBezTo>
                <a:cubicBezTo>
                  <a:pt x="95" y="13"/>
                  <a:pt x="114" y="5"/>
                  <a:pt x="135" y="0"/>
                </a:cubicBezTo>
                <a:cubicBezTo>
                  <a:pt x="152" y="28"/>
                  <a:pt x="152" y="28"/>
                  <a:pt x="152" y="28"/>
                </a:cubicBezTo>
                <a:cubicBezTo>
                  <a:pt x="166" y="26"/>
                  <a:pt x="181" y="26"/>
                  <a:pt x="195" y="28"/>
                </a:cubicBezTo>
                <a:cubicBezTo>
                  <a:pt x="213" y="0"/>
                  <a:pt x="213" y="0"/>
                  <a:pt x="213" y="0"/>
                </a:cubicBezTo>
                <a:close/>
                <a:moveTo>
                  <a:pt x="217" y="71"/>
                </a:moveTo>
                <a:cubicBezTo>
                  <a:pt x="160" y="48"/>
                  <a:pt x="94" y="75"/>
                  <a:pt x="71" y="132"/>
                </a:cubicBezTo>
                <a:cubicBezTo>
                  <a:pt x="47" y="189"/>
                  <a:pt x="74" y="254"/>
                  <a:pt x="131" y="278"/>
                </a:cubicBezTo>
                <a:cubicBezTo>
                  <a:pt x="188" y="301"/>
                  <a:pt x="254" y="274"/>
                  <a:pt x="277" y="217"/>
                </a:cubicBezTo>
                <a:cubicBezTo>
                  <a:pt x="301" y="160"/>
                  <a:pt x="274" y="95"/>
                  <a:pt x="217" y="71"/>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83"/>
          <p:cNvSpPr>
            <a:spLocks noEditPoints="1"/>
          </p:cNvSpPr>
          <p:nvPr/>
        </p:nvSpPr>
        <p:spPr bwMode="auto">
          <a:xfrm>
            <a:off x="5079632" y="6362921"/>
            <a:ext cx="299661" cy="316654"/>
          </a:xfrm>
          <a:custGeom>
            <a:avLst/>
            <a:gdLst>
              <a:gd name="T0" fmla="*/ 213 w 348"/>
              <a:gd name="T1" fmla="*/ 0 h 349"/>
              <a:gd name="T2" fmla="*/ 270 w 348"/>
              <a:gd name="T3" fmla="*/ 24 h 349"/>
              <a:gd name="T4" fmla="*/ 262 w 348"/>
              <a:gd name="T5" fmla="*/ 55 h 349"/>
              <a:gd name="T6" fmla="*/ 293 w 348"/>
              <a:gd name="T7" fmla="*/ 86 h 349"/>
              <a:gd name="T8" fmla="*/ 325 w 348"/>
              <a:gd name="T9" fmla="*/ 79 h 349"/>
              <a:gd name="T10" fmla="*/ 348 w 348"/>
              <a:gd name="T11" fmla="*/ 136 h 349"/>
              <a:gd name="T12" fmla="*/ 321 w 348"/>
              <a:gd name="T13" fmla="*/ 153 h 349"/>
              <a:gd name="T14" fmla="*/ 321 w 348"/>
              <a:gd name="T15" fmla="*/ 196 h 349"/>
              <a:gd name="T16" fmla="*/ 348 w 348"/>
              <a:gd name="T17" fmla="*/ 213 h 349"/>
              <a:gd name="T18" fmla="*/ 325 w 348"/>
              <a:gd name="T19" fmla="*/ 270 h 349"/>
              <a:gd name="T20" fmla="*/ 293 w 348"/>
              <a:gd name="T21" fmla="*/ 263 h 349"/>
              <a:gd name="T22" fmla="*/ 263 w 348"/>
              <a:gd name="T23" fmla="*/ 294 h 349"/>
              <a:gd name="T24" fmla="*/ 270 w 348"/>
              <a:gd name="T25" fmla="*/ 325 h 349"/>
              <a:gd name="T26" fmla="*/ 213 w 348"/>
              <a:gd name="T27" fmla="*/ 349 h 349"/>
              <a:gd name="T28" fmla="*/ 196 w 348"/>
              <a:gd name="T29" fmla="*/ 321 h 349"/>
              <a:gd name="T30" fmla="*/ 153 w 348"/>
              <a:gd name="T31" fmla="*/ 321 h 349"/>
              <a:gd name="T32" fmla="*/ 135 w 348"/>
              <a:gd name="T33" fmla="*/ 349 h 349"/>
              <a:gd name="T34" fmla="*/ 78 w 348"/>
              <a:gd name="T35" fmla="*/ 325 h 349"/>
              <a:gd name="T36" fmla="*/ 86 w 348"/>
              <a:gd name="T37" fmla="*/ 294 h 349"/>
              <a:gd name="T38" fmla="*/ 55 w 348"/>
              <a:gd name="T39" fmla="*/ 263 h 349"/>
              <a:gd name="T40" fmla="*/ 23 w 348"/>
              <a:gd name="T41" fmla="*/ 271 h 349"/>
              <a:gd name="T42" fmla="*/ 0 w 348"/>
              <a:gd name="T43" fmla="*/ 214 h 349"/>
              <a:gd name="T44" fmla="*/ 27 w 348"/>
              <a:gd name="T45" fmla="*/ 196 h 349"/>
              <a:gd name="T46" fmla="*/ 27 w 348"/>
              <a:gd name="T47" fmla="*/ 153 h 349"/>
              <a:gd name="T48" fmla="*/ 0 w 348"/>
              <a:gd name="T49" fmla="*/ 136 h 349"/>
              <a:gd name="T50" fmla="*/ 23 w 348"/>
              <a:gd name="T51" fmla="*/ 79 h 349"/>
              <a:gd name="T52" fmla="*/ 55 w 348"/>
              <a:gd name="T53" fmla="*/ 86 h 349"/>
              <a:gd name="T54" fmla="*/ 85 w 348"/>
              <a:gd name="T55" fmla="*/ 56 h 349"/>
              <a:gd name="T56" fmla="*/ 78 w 348"/>
              <a:gd name="T57" fmla="*/ 24 h 349"/>
              <a:gd name="T58" fmla="*/ 135 w 348"/>
              <a:gd name="T59" fmla="*/ 0 h 349"/>
              <a:gd name="T60" fmla="*/ 152 w 348"/>
              <a:gd name="T61" fmla="*/ 28 h 349"/>
              <a:gd name="T62" fmla="*/ 195 w 348"/>
              <a:gd name="T63" fmla="*/ 28 h 349"/>
              <a:gd name="T64" fmla="*/ 213 w 348"/>
              <a:gd name="T65" fmla="*/ 0 h 349"/>
              <a:gd name="T66" fmla="*/ 217 w 348"/>
              <a:gd name="T67" fmla="*/ 71 h 349"/>
              <a:gd name="T68" fmla="*/ 71 w 348"/>
              <a:gd name="T69" fmla="*/ 132 h 349"/>
              <a:gd name="T70" fmla="*/ 131 w 348"/>
              <a:gd name="T71" fmla="*/ 278 h 349"/>
              <a:gd name="T72" fmla="*/ 277 w 348"/>
              <a:gd name="T73" fmla="*/ 217 h 349"/>
              <a:gd name="T74" fmla="*/ 217 w 348"/>
              <a:gd name="T75" fmla="*/ 7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349">
                <a:moveTo>
                  <a:pt x="213" y="0"/>
                </a:moveTo>
                <a:cubicBezTo>
                  <a:pt x="233" y="5"/>
                  <a:pt x="252" y="13"/>
                  <a:pt x="270" y="24"/>
                </a:cubicBezTo>
                <a:cubicBezTo>
                  <a:pt x="262" y="55"/>
                  <a:pt x="262" y="55"/>
                  <a:pt x="262" y="55"/>
                </a:cubicBezTo>
                <a:cubicBezTo>
                  <a:pt x="274" y="64"/>
                  <a:pt x="284" y="75"/>
                  <a:pt x="293" y="86"/>
                </a:cubicBezTo>
                <a:cubicBezTo>
                  <a:pt x="325" y="79"/>
                  <a:pt x="325" y="79"/>
                  <a:pt x="325" y="79"/>
                </a:cubicBezTo>
                <a:cubicBezTo>
                  <a:pt x="336" y="96"/>
                  <a:pt x="344" y="115"/>
                  <a:pt x="348" y="136"/>
                </a:cubicBezTo>
                <a:cubicBezTo>
                  <a:pt x="321" y="153"/>
                  <a:pt x="321" y="153"/>
                  <a:pt x="321" y="153"/>
                </a:cubicBezTo>
                <a:cubicBezTo>
                  <a:pt x="323" y="167"/>
                  <a:pt x="323" y="182"/>
                  <a:pt x="321" y="196"/>
                </a:cubicBezTo>
                <a:cubicBezTo>
                  <a:pt x="348" y="213"/>
                  <a:pt x="348" y="213"/>
                  <a:pt x="348" y="213"/>
                </a:cubicBezTo>
                <a:cubicBezTo>
                  <a:pt x="344" y="234"/>
                  <a:pt x="336" y="253"/>
                  <a:pt x="325" y="270"/>
                </a:cubicBezTo>
                <a:cubicBezTo>
                  <a:pt x="293" y="263"/>
                  <a:pt x="293" y="263"/>
                  <a:pt x="293" y="263"/>
                </a:cubicBezTo>
                <a:cubicBezTo>
                  <a:pt x="284" y="275"/>
                  <a:pt x="274" y="285"/>
                  <a:pt x="263" y="294"/>
                </a:cubicBezTo>
                <a:cubicBezTo>
                  <a:pt x="270" y="325"/>
                  <a:pt x="270" y="325"/>
                  <a:pt x="270" y="325"/>
                </a:cubicBezTo>
                <a:cubicBezTo>
                  <a:pt x="253" y="336"/>
                  <a:pt x="234" y="344"/>
                  <a:pt x="213" y="349"/>
                </a:cubicBezTo>
                <a:cubicBezTo>
                  <a:pt x="196" y="321"/>
                  <a:pt x="196" y="321"/>
                  <a:pt x="196" y="321"/>
                </a:cubicBezTo>
                <a:cubicBezTo>
                  <a:pt x="182" y="323"/>
                  <a:pt x="167" y="324"/>
                  <a:pt x="153" y="321"/>
                </a:cubicBezTo>
                <a:cubicBezTo>
                  <a:pt x="135" y="349"/>
                  <a:pt x="135" y="349"/>
                  <a:pt x="135" y="349"/>
                </a:cubicBezTo>
                <a:cubicBezTo>
                  <a:pt x="115" y="344"/>
                  <a:pt x="96" y="336"/>
                  <a:pt x="78" y="325"/>
                </a:cubicBezTo>
                <a:cubicBezTo>
                  <a:pt x="86" y="294"/>
                  <a:pt x="86" y="294"/>
                  <a:pt x="86" y="294"/>
                </a:cubicBezTo>
                <a:cubicBezTo>
                  <a:pt x="74" y="285"/>
                  <a:pt x="64" y="275"/>
                  <a:pt x="55" y="263"/>
                </a:cubicBezTo>
                <a:cubicBezTo>
                  <a:pt x="23" y="271"/>
                  <a:pt x="23" y="271"/>
                  <a:pt x="23" y="271"/>
                </a:cubicBezTo>
                <a:cubicBezTo>
                  <a:pt x="12" y="253"/>
                  <a:pt x="4" y="234"/>
                  <a:pt x="0" y="214"/>
                </a:cubicBezTo>
                <a:cubicBezTo>
                  <a:pt x="27" y="196"/>
                  <a:pt x="27" y="196"/>
                  <a:pt x="27" y="196"/>
                </a:cubicBezTo>
                <a:cubicBezTo>
                  <a:pt x="25" y="182"/>
                  <a:pt x="25" y="168"/>
                  <a:pt x="27" y="153"/>
                </a:cubicBezTo>
                <a:cubicBezTo>
                  <a:pt x="0" y="136"/>
                  <a:pt x="0" y="136"/>
                  <a:pt x="0" y="136"/>
                </a:cubicBezTo>
                <a:cubicBezTo>
                  <a:pt x="4" y="116"/>
                  <a:pt x="12" y="96"/>
                  <a:pt x="23" y="79"/>
                </a:cubicBezTo>
                <a:cubicBezTo>
                  <a:pt x="55" y="86"/>
                  <a:pt x="55" y="86"/>
                  <a:pt x="55" y="86"/>
                </a:cubicBezTo>
                <a:cubicBezTo>
                  <a:pt x="64" y="75"/>
                  <a:pt x="74" y="64"/>
                  <a:pt x="85" y="56"/>
                </a:cubicBezTo>
                <a:cubicBezTo>
                  <a:pt x="78" y="24"/>
                  <a:pt x="78" y="24"/>
                  <a:pt x="78" y="24"/>
                </a:cubicBezTo>
                <a:cubicBezTo>
                  <a:pt x="95" y="13"/>
                  <a:pt x="114" y="5"/>
                  <a:pt x="135" y="0"/>
                </a:cubicBezTo>
                <a:cubicBezTo>
                  <a:pt x="152" y="28"/>
                  <a:pt x="152" y="28"/>
                  <a:pt x="152" y="28"/>
                </a:cubicBezTo>
                <a:cubicBezTo>
                  <a:pt x="166" y="26"/>
                  <a:pt x="181" y="26"/>
                  <a:pt x="195" y="28"/>
                </a:cubicBezTo>
                <a:cubicBezTo>
                  <a:pt x="213" y="0"/>
                  <a:pt x="213" y="0"/>
                  <a:pt x="213" y="0"/>
                </a:cubicBezTo>
                <a:close/>
                <a:moveTo>
                  <a:pt x="217" y="71"/>
                </a:moveTo>
                <a:cubicBezTo>
                  <a:pt x="160" y="48"/>
                  <a:pt x="94" y="75"/>
                  <a:pt x="71" y="132"/>
                </a:cubicBezTo>
                <a:cubicBezTo>
                  <a:pt x="47" y="189"/>
                  <a:pt x="74" y="254"/>
                  <a:pt x="131" y="278"/>
                </a:cubicBezTo>
                <a:cubicBezTo>
                  <a:pt x="188" y="301"/>
                  <a:pt x="254" y="274"/>
                  <a:pt x="277" y="217"/>
                </a:cubicBezTo>
                <a:cubicBezTo>
                  <a:pt x="301" y="160"/>
                  <a:pt x="274" y="95"/>
                  <a:pt x="217" y="71"/>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8954040" y="-90584"/>
            <a:ext cx="3449354" cy="7017306"/>
          </a:xfrm>
          <a:prstGeom prst="rect">
            <a:avLst/>
          </a:prstGeom>
          <a:solidFill>
            <a:schemeClr val="tx2"/>
          </a:solidFill>
        </p:spPr>
        <p:txBody>
          <a:bodyPr wrap="square" rtlCol="0">
            <a:spAutoFit/>
          </a:bodyPr>
          <a:lstStyle/>
          <a:p>
            <a:pPr marL="285750" indent="-285750">
              <a:spcAft>
                <a:spcPts val="600"/>
              </a:spcAft>
              <a:buFont typeface="Arial" panose="020B0604020202020204" pitchFamily="34" charset="0"/>
              <a:buChar char="•"/>
            </a:pPr>
            <a:endParaRPr lang="en-US" dirty="0" smtClean="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smtClean="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sz="1000" dirty="0" smtClean="0">
              <a:solidFill>
                <a:schemeClr val="bg1"/>
              </a:solidFill>
            </a:endParaRPr>
          </a:p>
          <a:p>
            <a:pPr marL="285750" indent="-285750">
              <a:spcAft>
                <a:spcPts val="600"/>
              </a:spcAft>
              <a:buFont typeface="Arial" panose="020B0604020202020204" pitchFamily="34" charset="0"/>
              <a:buChar char="•"/>
            </a:pPr>
            <a:r>
              <a:rPr lang="en-US" dirty="0" smtClean="0">
                <a:solidFill>
                  <a:schemeClr val="bg1"/>
                </a:solidFill>
              </a:rPr>
              <a:t>70,000 S</a:t>
            </a:r>
            <a:r>
              <a:rPr lang="en-US" dirty="0">
                <a:solidFill>
                  <a:schemeClr val="bg1"/>
                </a:solidFill>
              </a:rPr>
              <a:t>q</a:t>
            </a:r>
            <a:r>
              <a:rPr lang="en-US" dirty="0" smtClean="0">
                <a:solidFill>
                  <a:schemeClr val="bg1"/>
                </a:solidFill>
              </a:rPr>
              <a:t>uare miles</a:t>
            </a:r>
          </a:p>
          <a:p>
            <a:pPr marL="285750" indent="-285750">
              <a:spcAft>
                <a:spcPts val="600"/>
              </a:spcAft>
              <a:buFont typeface="Arial" panose="020B0604020202020204" pitchFamily="34" charset="0"/>
              <a:buChar char="•"/>
            </a:pPr>
            <a:r>
              <a:rPr lang="en-US" dirty="0" smtClean="0">
                <a:solidFill>
                  <a:schemeClr val="bg1"/>
                </a:solidFill>
              </a:rPr>
              <a:t>130,200 Customers</a:t>
            </a:r>
          </a:p>
          <a:p>
            <a:pPr marL="285750" indent="-285750">
              <a:spcAft>
                <a:spcPts val="600"/>
              </a:spcAft>
              <a:buFont typeface="Arial" panose="020B0604020202020204" pitchFamily="34" charset="0"/>
              <a:buChar char="•"/>
            </a:pPr>
            <a:r>
              <a:rPr lang="en-US" dirty="0" smtClean="0">
                <a:solidFill>
                  <a:schemeClr val="bg1"/>
                </a:solidFill>
              </a:rPr>
              <a:t>422 Communities</a:t>
            </a:r>
          </a:p>
          <a:p>
            <a:pPr marL="285750" indent="-285750">
              <a:spcAft>
                <a:spcPts val="600"/>
              </a:spcAft>
              <a:buFont typeface="Arial" panose="020B0604020202020204" pitchFamily="34" charset="0"/>
              <a:buChar char="•"/>
            </a:pPr>
            <a:r>
              <a:rPr lang="en-US" dirty="0" smtClean="0">
                <a:solidFill>
                  <a:schemeClr val="bg1"/>
                </a:solidFill>
              </a:rPr>
              <a:t>Avg. population about 400</a:t>
            </a:r>
          </a:p>
          <a:p>
            <a:pPr marL="285750" indent="-285750">
              <a:spcAft>
                <a:spcPts val="600"/>
              </a:spcAft>
              <a:buFont typeface="Arial" panose="020B0604020202020204" pitchFamily="34" charset="0"/>
              <a:buChar char="•"/>
            </a:pPr>
            <a:r>
              <a:rPr lang="en-US" dirty="0" smtClean="0">
                <a:solidFill>
                  <a:schemeClr val="bg1"/>
                </a:solidFill>
              </a:rPr>
              <a:t>785 Employees</a:t>
            </a:r>
          </a:p>
          <a:p>
            <a:pPr marL="742950" lvl="1" indent="-285750">
              <a:spcAft>
                <a:spcPts val="600"/>
              </a:spcAft>
              <a:buFont typeface="Arial" panose="020B0604020202020204" pitchFamily="34" charset="0"/>
              <a:buChar char="•"/>
            </a:pPr>
            <a:r>
              <a:rPr lang="en-US" dirty="0" smtClean="0">
                <a:solidFill>
                  <a:schemeClr val="bg1"/>
                </a:solidFill>
              </a:rPr>
              <a:t>495 Minnesota</a:t>
            </a:r>
          </a:p>
          <a:p>
            <a:pPr marL="742950" lvl="1" indent="-285750">
              <a:spcAft>
                <a:spcPts val="600"/>
              </a:spcAft>
              <a:buFont typeface="Arial" panose="020B0604020202020204" pitchFamily="34" charset="0"/>
              <a:buChar char="•"/>
            </a:pPr>
            <a:r>
              <a:rPr lang="en-US" dirty="0" smtClean="0">
                <a:solidFill>
                  <a:schemeClr val="bg1"/>
                </a:solidFill>
              </a:rPr>
              <a:t>200 North Dakota</a:t>
            </a:r>
          </a:p>
          <a:p>
            <a:pPr marL="742950" lvl="1" indent="-285750">
              <a:spcAft>
                <a:spcPts val="600"/>
              </a:spcAft>
              <a:buFont typeface="Arial" panose="020B0604020202020204" pitchFamily="34" charset="0"/>
              <a:buChar char="•"/>
            </a:pPr>
            <a:r>
              <a:rPr lang="en-US" dirty="0" smtClean="0">
                <a:solidFill>
                  <a:schemeClr val="bg1"/>
                </a:solidFill>
              </a:rPr>
              <a:t>  90 South Dakota</a:t>
            </a:r>
          </a:p>
          <a:p>
            <a:pPr marL="285750" indent="-285750">
              <a:spcAft>
                <a:spcPts val="600"/>
              </a:spcAft>
              <a:buFont typeface="Arial" panose="020B0604020202020204" pitchFamily="34" charset="0"/>
              <a:buChar char="•"/>
            </a:pPr>
            <a:r>
              <a:rPr lang="en-US" dirty="0" smtClean="0">
                <a:solidFill>
                  <a:schemeClr val="bg1"/>
                </a:solidFill>
              </a:rPr>
              <a:t>About 800 MW owned generation</a:t>
            </a:r>
          </a:p>
          <a:p>
            <a:pPr marL="285750" indent="-285750">
              <a:spcAft>
                <a:spcPts val="600"/>
              </a:spcAft>
              <a:buFont typeface="Arial" panose="020B0604020202020204" pitchFamily="34" charset="0"/>
              <a:buChar char="•"/>
            </a:pPr>
            <a:r>
              <a:rPr lang="en-US" dirty="0" smtClean="0">
                <a:solidFill>
                  <a:schemeClr val="bg1"/>
                </a:solidFill>
              </a:rPr>
              <a:t>About 245 MW wind generation</a:t>
            </a:r>
          </a:p>
          <a:p>
            <a:pPr marL="285750" indent="-285750">
              <a:spcAft>
                <a:spcPts val="600"/>
              </a:spcAft>
              <a:buFont typeface="Arial" panose="020B0604020202020204" pitchFamily="34" charset="0"/>
              <a:buChar char="•"/>
            </a:pPr>
            <a:r>
              <a:rPr lang="en-US" dirty="0" smtClean="0">
                <a:solidFill>
                  <a:schemeClr val="bg1"/>
                </a:solidFill>
              </a:rPr>
              <a:t>About 5,400 miles of transmission lines</a:t>
            </a:r>
          </a:p>
          <a:p>
            <a:pPr lvl="1"/>
            <a:endParaRPr lang="en-US" dirty="0"/>
          </a:p>
          <a:p>
            <a:pPr lvl="1"/>
            <a:endParaRPr lang="en-US" dirty="0"/>
          </a:p>
        </p:txBody>
      </p:sp>
      <p:sp>
        <p:nvSpPr>
          <p:cNvPr id="4" name="Rectangle 3"/>
          <p:cNvSpPr/>
          <p:nvPr/>
        </p:nvSpPr>
        <p:spPr>
          <a:xfrm>
            <a:off x="8432365" y="884288"/>
            <a:ext cx="3396343" cy="618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289862" y="884289"/>
            <a:ext cx="3396343" cy="579528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idx="4294967295"/>
          </p:nvPr>
        </p:nvSpPr>
        <p:spPr>
          <a:xfrm>
            <a:off x="9055510" y="718822"/>
            <a:ext cx="3018506" cy="679450"/>
          </a:xfrm>
        </p:spPr>
        <p:txBody>
          <a:bodyPr>
            <a:noAutofit/>
          </a:bodyPr>
          <a:lstStyle/>
          <a:p>
            <a:pPr algn="ctr"/>
            <a:r>
              <a:rPr lang="en-US" sz="2800" dirty="0" smtClean="0"/>
              <a:t>Service area</a:t>
            </a:r>
            <a:endParaRPr lang="en-US" sz="2800" dirty="0"/>
          </a:p>
        </p:txBody>
      </p:sp>
      <p:sp>
        <p:nvSpPr>
          <p:cNvPr id="7" name="Slide Number Placeholder 6"/>
          <p:cNvSpPr>
            <a:spLocks noGrp="1"/>
          </p:cNvSpPr>
          <p:nvPr>
            <p:ph type="sldNum" sz="quarter" idx="12"/>
          </p:nvPr>
        </p:nvSpPr>
        <p:spPr/>
        <p:txBody>
          <a:bodyPr/>
          <a:lstStyle/>
          <a:p>
            <a:r>
              <a:rPr lang="en-US" dirty="0" smtClean="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33948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noFill/>
          <a:ln/>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dirty="0" smtClean="0">
                <a:ea typeface="ＭＳ Ｐゴシック" pitchFamily="-108" charset="-128"/>
              </a:rPr>
              <a:t>Forward Looking Attachment O</a:t>
            </a:r>
          </a:p>
        </p:txBody>
      </p:sp>
      <p:sp>
        <p:nvSpPr>
          <p:cNvPr id="2" name="Slide Number Placeholder 1"/>
          <p:cNvSpPr>
            <a:spLocks noGrp="1"/>
          </p:cNvSpPr>
          <p:nvPr>
            <p:ph type="sldNum" sz="quarter" idx="10"/>
          </p:nvPr>
        </p:nvSpPr>
        <p:spPr/>
        <p:txBody>
          <a:bodyPr/>
          <a:lstStyle/>
          <a:p>
            <a:fld id="{5BBC370A-8FCE-4E0A-B91F-B6805B5F6B9B}" type="slidenum">
              <a:rPr lang="en-US" smtClean="0"/>
              <a:pPr/>
              <a:t>6</a:t>
            </a:fld>
            <a:endParaRPr lang="en-US" dirty="0"/>
          </a:p>
        </p:txBody>
      </p:sp>
      <p:sp>
        <p:nvSpPr>
          <p:cNvPr id="28674" name="Rectangle 2"/>
          <p:cNvSpPr>
            <a:spLocks noGrp="1" noChangeArrowheads="1"/>
          </p:cNvSpPr>
          <p:nvPr>
            <p:ph type="body" sz="quarter" idx="11"/>
          </p:nvPr>
        </p:nvSpPr>
        <p:spPr>
          <a:xfrm>
            <a:off x="475488" y="1600200"/>
            <a:ext cx="11247120" cy="2923877"/>
          </a:xfrm>
          <a:noFill/>
        </p:spPr>
        <p:txBody>
          <a:bodyPr>
            <a:spAutoFit/>
          </a:bodyPr>
          <a:lstStyle/>
          <a:p>
            <a:pPr marL="457200" lvl="1" indent="-457200">
              <a:spcBef>
                <a:spcPts val="1200"/>
              </a:spcBef>
              <a:buClr>
                <a:schemeClr val="accent2"/>
              </a:buClr>
            </a:pPr>
            <a:r>
              <a:rPr lang="en-US" sz="3200" dirty="0" smtClean="0">
                <a:solidFill>
                  <a:srgbClr val="000000"/>
                </a:solidFill>
                <a:ea typeface="ＭＳ Ｐゴシック" pitchFamily="-108" charset="-128"/>
              </a:rPr>
              <a:t>Forward Rate Requirements</a:t>
            </a:r>
          </a:p>
          <a:p>
            <a:pPr marL="457200" lvl="1" indent="-457200">
              <a:spcBef>
                <a:spcPts val="1200"/>
              </a:spcBef>
              <a:buClr>
                <a:schemeClr val="accent2"/>
              </a:buClr>
            </a:pPr>
            <a:r>
              <a:rPr lang="en-US" sz="3200" dirty="0" smtClean="0">
                <a:solidFill>
                  <a:srgbClr val="000000"/>
                </a:solidFill>
                <a:ea typeface="ＭＳ Ｐゴシック" pitchFamily="-108" charset="-128"/>
              </a:rPr>
              <a:t>Rate Base</a:t>
            </a:r>
          </a:p>
          <a:p>
            <a:pPr marL="457200" lvl="1" indent="-457200">
              <a:spcBef>
                <a:spcPts val="1200"/>
              </a:spcBef>
              <a:buClr>
                <a:schemeClr val="accent2"/>
              </a:buClr>
            </a:pPr>
            <a:r>
              <a:rPr lang="en-US" sz="3200" dirty="0" smtClean="0">
                <a:solidFill>
                  <a:srgbClr val="000000"/>
                </a:solidFill>
                <a:ea typeface="ＭＳ Ｐゴシック" pitchFamily="-108" charset="-128"/>
              </a:rPr>
              <a:t>Operating Expenses</a:t>
            </a:r>
          </a:p>
          <a:p>
            <a:pPr marL="457200" lvl="1" indent="-457200">
              <a:spcBef>
                <a:spcPts val="1200"/>
              </a:spcBef>
              <a:buClr>
                <a:schemeClr val="accent2"/>
              </a:buClr>
            </a:pPr>
            <a:r>
              <a:rPr lang="en-US" sz="3200" dirty="0" smtClean="0">
                <a:solidFill>
                  <a:schemeClr val="tx1"/>
                </a:solidFill>
                <a:ea typeface="ＭＳ Ｐゴシック" pitchFamily="-108" charset="-128"/>
              </a:rPr>
              <a:t>Revenue Requirement and Rate</a:t>
            </a:r>
          </a:p>
          <a:p>
            <a:pPr marL="457200" lvl="1" indent="-457200">
              <a:spcBef>
                <a:spcPts val="1200"/>
              </a:spcBef>
              <a:buClr>
                <a:schemeClr val="accent2"/>
              </a:buClr>
            </a:pPr>
            <a:r>
              <a:rPr lang="en-US" sz="3200" dirty="0" smtClean="0">
                <a:solidFill>
                  <a:srgbClr val="000000"/>
                </a:solidFill>
                <a:ea typeface="ＭＳ Ｐゴシック" pitchFamily="-108" charset="-128"/>
              </a:rPr>
              <a:t>Network Rate Summary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noFill/>
          <a:ln/>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dirty="0" smtClean="0">
                <a:latin typeface="+mn-lt"/>
                <a:ea typeface="ＭＳ Ｐゴシック" pitchFamily="-108" charset="-128"/>
              </a:rPr>
              <a:t>Forward Rate Requirements</a:t>
            </a:r>
          </a:p>
        </p:txBody>
      </p:sp>
      <p:sp>
        <p:nvSpPr>
          <p:cNvPr id="2" name="Slide Number Placeholder 1"/>
          <p:cNvSpPr>
            <a:spLocks noGrp="1"/>
          </p:cNvSpPr>
          <p:nvPr>
            <p:ph type="sldNum" sz="quarter" idx="10"/>
          </p:nvPr>
        </p:nvSpPr>
        <p:spPr/>
        <p:txBody>
          <a:bodyPr/>
          <a:lstStyle/>
          <a:p>
            <a:fld id="{5BBC370A-8FCE-4E0A-B91F-B6805B5F6B9B}" type="slidenum">
              <a:rPr lang="en-US" smtClean="0"/>
              <a:pPr/>
              <a:t>7</a:t>
            </a:fld>
            <a:endParaRPr lang="en-US" dirty="0"/>
          </a:p>
        </p:txBody>
      </p:sp>
      <p:sp>
        <p:nvSpPr>
          <p:cNvPr id="28674" name="Rectangle 2"/>
          <p:cNvSpPr>
            <a:spLocks noGrp="1" noChangeArrowheads="1"/>
          </p:cNvSpPr>
          <p:nvPr>
            <p:ph type="body" sz="quarter" idx="11"/>
          </p:nvPr>
        </p:nvSpPr>
        <p:spPr>
          <a:xfrm>
            <a:off x="475488" y="1600200"/>
            <a:ext cx="11247120" cy="3487108"/>
          </a:xfrm>
          <a:noFill/>
        </p:spPr>
        <p:txBody>
          <a:bodyPr>
            <a:spAutoFit/>
          </a:bodyPr>
          <a:lstStyle/>
          <a:p>
            <a:pPr marL="457200" lvl="1" indent="-457200">
              <a:buClr>
                <a:schemeClr val="accent2"/>
              </a:buClr>
            </a:pPr>
            <a:r>
              <a:rPr lang="en-US" sz="2600" dirty="0" smtClean="0">
                <a:solidFill>
                  <a:srgbClr val="000000"/>
                </a:solidFill>
                <a:ea typeface="ＭＳ Ｐゴシック" pitchFamily="-108" charset="-128"/>
              </a:rPr>
              <a:t>By June 1 of each year, Otter Tail will post on OASIS all information regarding any Attachment O True-up Adjustments for the prior year</a:t>
            </a:r>
            <a:r>
              <a:rPr lang="en-US" sz="2600" dirty="0" smtClean="0">
                <a:solidFill>
                  <a:srgbClr val="000000"/>
                </a:solidFill>
                <a:ea typeface="ＭＳ Ｐゴシック" pitchFamily="-108" charset="-128"/>
              </a:rPr>
              <a:t>.</a:t>
            </a:r>
            <a:br>
              <a:rPr lang="en-US" sz="2600" dirty="0" smtClean="0">
                <a:solidFill>
                  <a:srgbClr val="000000"/>
                </a:solidFill>
                <a:ea typeface="ＭＳ Ｐゴシック" pitchFamily="-108" charset="-128"/>
              </a:rPr>
            </a:br>
            <a:endParaRPr lang="en-US" sz="2600" dirty="0" smtClean="0">
              <a:solidFill>
                <a:srgbClr val="000000"/>
              </a:solidFill>
              <a:ea typeface="ＭＳ Ｐゴシック" pitchFamily="-108" charset="-128"/>
            </a:endParaRPr>
          </a:p>
          <a:p>
            <a:pPr marL="457200" lvl="1" indent="-457200">
              <a:buClr>
                <a:schemeClr val="accent2"/>
              </a:buClr>
            </a:pPr>
            <a:r>
              <a:rPr lang="en-US" sz="2600" dirty="0" smtClean="0">
                <a:solidFill>
                  <a:srgbClr val="000000"/>
                </a:solidFill>
                <a:ea typeface="ＭＳ Ｐゴシック" pitchFamily="-108" charset="-128"/>
              </a:rPr>
              <a:t>By </a:t>
            </a:r>
            <a:r>
              <a:rPr lang="en-US" sz="2600" dirty="0" smtClean="0">
                <a:solidFill>
                  <a:srgbClr val="000000"/>
                </a:solidFill>
                <a:ea typeface="ＭＳ Ｐゴシック" pitchFamily="-108" charset="-128"/>
              </a:rPr>
              <a:t>September 1 each year, Otter Tail will post on OASIS its projected Net Revenue Requirement including the True-Up Adjustment and load for the following year, and associated work papers</a:t>
            </a:r>
            <a:r>
              <a:rPr lang="en-US" sz="2600" dirty="0" smtClean="0">
                <a:solidFill>
                  <a:srgbClr val="000000"/>
                </a:solidFill>
                <a:ea typeface="ＭＳ Ｐゴシック" pitchFamily="-108" charset="-128"/>
              </a:rPr>
              <a:t>.</a:t>
            </a:r>
            <a:br>
              <a:rPr lang="en-US" sz="2600" dirty="0" smtClean="0">
                <a:solidFill>
                  <a:srgbClr val="000000"/>
                </a:solidFill>
                <a:ea typeface="ＭＳ Ｐゴシック" pitchFamily="-108" charset="-128"/>
              </a:rPr>
            </a:br>
            <a:endParaRPr lang="en-US" sz="2600" dirty="0" smtClean="0">
              <a:solidFill>
                <a:srgbClr val="000000"/>
              </a:solidFill>
              <a:ea typeface="ＭＳ Ｐゴシック" pitchFamily="-108" charset="-128"/>
            </a:endParaRPr>
          </a:p>
          <a:p>
            <a:pPr marL="457200" lvl="1" indent="-457200">
              <a:buClr>
                <a:schemeClr val="accent2"/>
              </a:buClr>
            </a:pPr>
            <a:r>
              <a:rPr lang="en-US" sz="2600" dirty="0" smtClean="0">
                <a:solidFill>
                  <a:srgbClr val="000000"/>
                </a:solidFill>
                <a:ea typeface="ＭＳ Ｐゴシック" pitchFamily="-108" charset="-128"/>
              </a:rPr>
              <a:t>Otter Tail will hold a customer meeting by October 31 each year to explain its formula rate input projections and cost detail.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RATE BASE</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710017879"/>
              </p:ext>
            </p:extLst>
          </p:nvPr>
        </p:nvGraphicFramePr>
        <p:xfrm>
          <a:off x="330200" y="736599"/>
          <a:ext cx="11290300" cy="5489677"/>
        </p:xfrm>
        <a:graphic>
          <a:graphicData uri="http://schemas.openxmlformats.org/drawingml/2006/table">
            <a:tbl>
              <a:tblPr firstRow="1" bandRow="1">
                <a:tableStyleId>{21E4AEA4-8DFA-4A89-87EB-49C32662AFE0}</a:tableStyleId>
              </a:tblPr>
              <a:tblGrid>
                <a:gridCol w="2270953"/>
                <a:gridCol w="1306673"/>
                <a:gridCol w="1244766"/>
                <a:gridCol w="1251206"/>
                <a:gridCol w="1232380"/>
                <a:gridCol w="3984322"/>
              </a:tblGrid>
              <a:tr h="533140">
                <a:tc>
                  <a:txBody>
                    <a:bodyPr/>
                    <a:lstStyle/>
                    <a:p>
                      <a:pPr algn="ctr" fontAlgn="ctr"/>
                      <a:r>
                        <a:rPr lang="en-US" sz="1300" u="none" strike="noStrike" dirty="0" smtClean="0"/>
                        <a:t>Rate Base Item</a:t>
                      </a:r>
                      <a:endParaRPr lang="en-US" sz="1300" b="1" i="0" u="none" strike="noStrike" dirty="0">
                        <a:solidFill>
                          <a:srgbClr val="000000"/>
                        </a:solidFill>
                        <a:latin typeface="Calibri"/>
                      </a:endParaRPr>
                    </a:p>
                  </a:txBody>
                  <a:tcPr marL="0" marR="0" marT="0" marB="0" anchor="ctr"/>
                </a:tc>
                <a:tc>
                  <a:txBody>
                    <a:bodyPr/>
                    <a:lstStyle/>
                    <a:p>
                      <a:pPr algn="ctr" fontAlgn="ctr"/>
                      <a:r>
                        <a:rPr lang="en-US" sz="1300" u="none" strike="noStrike" dirty="0" smtClean="0"/>
                        <a:t>2016 </a:t>
                      </a:r>
                    </a:p>
                    <a:p>
                      <a:pPr algn="ctr" fontAlgn="ctr"/>
                      <a:r>
                        <a:rPr lang="en-US" sz="1300" u="none" strike="noStrike" dirty="0" smtClean="0"/>
                        <a:t>Projected</a:t>
                      </a:r>
                      <a:endParaRPr lang="en-US" sz="1300" b="1" i="0" u="none" strike="noStrike" dirty="0">
                        <a:solidFill>
                          <a:srgbClr val="000000"/>
                        </a:solidFill>
                        <a:latin typeface="Calibri"/>
                      </a:endParaRPr>
                    </a:p>
                  </a:txBody>
                  <a:tcPr marL="0" marR="0" marT="0" marB="0" anchor="ctr"/>
                </a:tc>
                <a:tc>
                  <a:txBody>
                    <a:bodyPr/>
                    <a:lstStyle/>
                    <a:p>
                      <a:pPr algn="ctr" fontAlgn="ctr"/>
                      <a:r>
                        <a:rPr lang="en-US" sz="1300" u="none" strike="noStrike" dirty="0" smtClean="0"/>
                        <a:t>2015</a:t>
                      </a:r>
                      <a:r>
                        <a:rPr lang="en-US" sz="1300" u="none" strike="noStrike" baseline="0" dirty="0" smtClean="0"/>
                        <a:t> </a:t>
                      </a:r>
                    </a:p>
                    <a:p>
                      <a:pPr algn="ctr" fontAlgn="ctr"/>
                      <a:r>
                        <a:rPr lang="en-US" sz="1300" u="none" strike="noStrike" dirty="0" smtClean="0"/>
                        <a:t>Projected</a:t>
                      </a:r>
                      <a:endParaRPr lang="en-US" sz="1300" b="1" i="0" u="none" strike="noStrike" dirty="0">
                        <a:solidFill>
                          <a:srgbClr val="000000"/>
                        </a:solidFill>
                        <a:latin typeface="Calibri"/>
                      </a:endParaRPr>
                    </a:p>
                  </a:txBody>
                  <a:tcPr marL="0" marR="0" marT="0" marB="0" anchor="ctr"/>
                </a:tc>
                <a:tc>
                  <a:txBody>
                    <a:bodyPr/>
                    <a:lstStyle/>
                    <a:p>
                      <a:pPr algn="ctr" fontAlgn="ctr"/>
                      <a:r>
                        <a:rPr lang="en-US" sz="1300" u="none" strike="noStrike" dirty="0" smtClean="0"/>
                        <a:t>$ Change</a:t>
                      </a:r>
                      <a:endParaRPr lang="en-US" sz="1300" b="1" i="0" u="none" strike="noStrike" dirty="0">
                        <a:solidFill>
                          <a:srgbClr val="000000"/>
                        </a:solidFill>
                        <a:latin typeface="Calibri"/>
                      </a:endParaRPr>
                    </a:p>
                  </a:txBody>
                  <a:tcPr marL="0" marR="0" marT="0" marB="0" anchor="ctr"/>
                </a:tc>
                <a:tc>
                  <a:txBody>
                    <a:bodyPr/>
                    <a:lstStyle/>
                    <a:p>
                      <a:pPr algn="ctr" fontAlgn="ctr"/>
                      <a:r>
                        <a:rPr lang="en-US" sz="1300" u="none" strike="noStrike" dirty="0" smtClean="0"/>
                        <a:t>% Change</a:t>
                      </a:r>
                      <a:endParaRPr lang="en-US" sz="1300" b="1" i="0" u="none" strike="noStrike" dirty="0">
                        <a:solidFill>
                          <a:srgbClr val="000000"/>
                        </a:solidFill>
                        <a:latin typeface="Calibri"/>
                      </a:endParaRPr>
                    </a:p>
                  </a:txBody>
                  <a:tcPr marL="0" marR="0" marT="0" marB="0" anchor="ctr"/>
                </a:tc>
                <a:tc>
                  <a:txBody>
                    <a:bodyPr/>
                    <a:lstStyle/>
                    <a:p>
                      <a:pPr algn="ctr" fontAlgn="ctr"/>
                      <a:r>
                        <a:rPr lang="en-US" sz="1300" u="none" strike="noStrike" dirty="0"/>
                        <a:t>Explanation</a:t>
                      </a:r>
                      <a:endParaRPr lang="en-US" sz="1300" b="1" i="0" u="none" strike="noStrike" dirty="0">
                        <a:solidFill>
                          <a:srgbClr val="000000"/>
                        </a:solidFill>
                        <a:latin typeface="Calibri"/>
                      </a:endParaRPr>
                    </a:p>
                  </a:txBody>
                  <a:tcPr marL="0" marR="0" marT="0" marB="0" anchor="ctr"/>
                </a:tc>
              </a:tr>
              <a:tr h="645943">
                <a:tc>
                  <a:txBody>
                    <a:bodyPr/>
                    <a:lstStyle/>
                    <a:p>
                      <a:pPr algn="l" fontAlgn="ctr"/>
                      <a:r>
                        <a:rPr lang="en-US" sz="1300" b="1" i="0" u="none" strike="noStrike" dirty="0">
                          <a:solidFill>
                            <a:schemeClr val="tx1"/>
                          </a:solidFill>
                          <a:effectLst/>
                          <a:latin typeface="+mn-lt"/>
                        </a:rPr>
                        <a:t>Gross Plant in Service</a:t>
                      </a: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429,186,735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386,778,026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42,408,709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smtClean="0">
                          <a:solidFill>
                            <a:schemeClr val="tx1"/>
                          </a:solidFill>
                          <a:effectLst/>
                          <a:latin typeface="+mn-lt"/>
                        </a:rPr>
                        <a:t>11.0%</a:t>
                      </a:r>
                      <a:endParaRPr lang="en-US" sz="1200" b="0" i="0" u="none" strike="noStrike" dirty="0">
                        <a:solidFill>
                          <a:schemeClr val="tx1"/>
                        </a:solidFill>
                        <a:effectLst/>
                        <a:latin typeface="+mn-lt"/>
                      </a:endParaRPr>
                    </a:p>
                  </a:txBody>
                  <a:tcPr marL="12700" marR="12700" marT="9525" marB="0" anchor="ctr"/>
                </a:tc>
                <a:tc>
                  <a:txBody>
                    <a:bodyPr/>
                    <a:lstStyle/>
                    <a:p>
                      <a:pPr algn="l" fontAlgn="ctr"/>
                      <a:r>
                        <a:rPr lang="en-US" sz="1200" b="0" i="0" u="none" strike="noStrike" dirty="0">
                          <a:solidFill>
                            <a:srgbClr val="000000"/>
                          </a:solidFill>
                          <a:effectLst/>
                          <a:latin typeface="+mn-lt"/>
                        </a:rPr>
                        <a:t>The increase </a:t>
                      </a:r>
                      <a:r>
                        <a:rPr lang="en-US" sz="1200" b="0" i="0" u="none" strike="noStrike" dirty="0" smtClean="0">
                          <a:solidFill>
                            <a:srgbClr val="000000"/>
                          </a:solidFill>
                          <a:effectLst/>
                          <a:latin typeface="+mn-lt"/>
                        </a:rPr>
                        <a:t>is</a:t>
                      </a:r>
                      <a:r>
                        <a:rPr lang="en-US" sz="1200" b="0" i="0" u="none" strike="noStrike" baseline="0" dirty="0" smtClean="0">
                          <a:solidFill>
                            <a:srgbClr val="000000"/>
                          </a:solidFill>
                          <a:effectLst/>
                          <a:latin typeface="+mn-lt"/>
                        </a:rPr>
                        <a:t> primarily due to NERC work, Brookings being finished and other system improvements. </a:t>
                      </a:r>
                      <a:r>
                        <a:rPr lang="en-US" sz="1200" b="0" i="0" u="none" strike="noStrike" dirty="0" smtClean="0">
                          <a:solidFill>
                            <a:srgbClr val="000000"/>
                          </a:solidFill>
                          <a:effectLst/>
                          <a:latin typeface="+mn-lt"/>
                        </a:rPr>
                        <a:t> </a:t>
                      </a:r>
                      <a:endParaRPr lang="en-US" sz="1200" b="0" i="0" u="none" strike="noStrike" dirty="0">
                        <a:solidFill>
                          <a:srgbClr val="000000"/>
                        </a:solidFill>
                        <a:effectLst/>
                        <a:latin typeface="+mn-lt"/>
                      </a:endParaRPr>
                    </a:p>
                  </a:txBody>
                  <a:tcPr marL="12700" marR="12700" marT="9525" marB="0" anchor="ctr"/>
                </a:tc>
              </a:tr>
              <a:tr h="640080">
                <a:tc>
                  <a:txBody>
                    <a:bodyPr/>
                    <a:lstStyle/>
                    <a:p>
                      <a:pPr algn="l" fontAlgn="ctr"/>
                      <a:r>
                        <a:rPr lang="en-US" sz="1300" b="1" i="0" u="none" strike="noStrike" dirty="0">
                          <a:solidFill>
                            <a:schemeClr val="tx1"/>
                          </a:solidFill>
                          <a:effectLst/>
                          <a:latin typeface="+mn-lt"/>
                        </a:rPr>
                        <a:t>Accumulated Depreciation</a:t>
                      </a: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118,546,386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112,631,484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5,914,902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smtClean="0">
                          <a:solidFill>
                            <a:schemeClr val="tx1"/>
                          </a:solidFill>
                          <a:effectLst/>
                          <a:latin typeface="+mn-lt"/>
                        </a:rPr>
                        <a:t>5.3%</a:t>
                      </a:r>
                      <a:endParaRPr lang="en-US" sz="1200" b="0" i="0" u="none" strike="noStrike" dirty="0">
                        <a:solidFill>
                          <a:schemeClr val="tx1"/>
                        </a:solidFill>
                        <a:effectLst/>
                        <a:latin typeface="+mn-lt"/>
                      </a:endParaRPr>
                    </a:p>
                  </a:txBody>
                  <a:tcPr marL="12700" marR="12700" marT="9525" marB="0" anchor="ctr"/>
                </a:tc>
                <a:tc>
                  <a:txBody>
                    <a:bodyPr/>
                    <a:lstStyle/>
                    <a:p>
                      <a:pPr algn="l" fontAlgn="ctr"/>
                      <a:r>
                        <a:rPr lang="en-US" sz="1200" b="0" i="0" u="none" strike="noStrike" dirty="0" smtClean="0">
                          <a:solidFill>
                            <a:srgbClr val="000000"/>
                          </a:solidFill>
                          <a:effectLst/>
                          <a:latin typeface="+mn-lt"/>
                        </a:rPr>
                        <a:t>The increase</a:t>
                      </a:r>
                      <a:r>
                        <a:rPr lang="en-US" sz="1200" b="0" i="0" u="none" strike="noStrike" baseline="0" dirty="0" smtClean="0">
                          <a:solidFill>
                            <a:srgbClr val="000000"/>
                          </a:solidFill>
                          <a:effectLst/>
                          <a:latin typeface="+mn-lt"/>
                        </a:rPr>
                        <a:t> is primarily due to Fargo Phase III and the remainder of Brookings in service all of 2016. </a:t>
                      </a:r>
                      <a:endParaRPr lang="en-US" sz="1200" b="0" i="0" u="none" strike="noStrike" dirty="0">
                        <a:solidFill>
                          <a:srgbClr val="000000"/>
                        </a:solidFill>
                        <a:effectLst/>
                        <a:latin typeface="+mn-lt"/>
                      </a:endParaRPr>
                    </a:p>
                  </a:txBody>
                  <a:tcPr marL="12700" marR="12700" marT="9525" marB="0" anchor="ctr"/>
                </a:tc>
              </a:tr>
              <a:tr h="544316">
                <a:tc>
                  <a:txBody>
                    <a:bodyPr/>
                    <a:lstStyle/>
                    <a:p>
                      <a:pPr algn="l" fontAlgn="b"/>
                      <a:r>
                        <a:rPr lang="en-US" sz="1300" b="1" i="0" u="none" strike="noStrike" dirty="0">
                          <a:solidFill>
                            <a:schemeClr val="tx1"/>
                          </a:solidFill>
                          <a:effectLst/>
                          <a:latin typeface="+mn-lt"/>
                        </a:rPr>
                        <a:t>Net Plant in Service</a:t>
                      </a: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310,640,349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274,146,542</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36,493,807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smtClean="0">
                          <a:solidFill>
                            <a:schemeClr val="tx1"/>
                          </a:solidFill>
                          <a:effectLst/>
                          <a:latin typeface="+mn-lt"/>
                        </a:rPr>
                        <a:t>13.3</a:t>
                      </a:r>
                      <a:r>
                        <a:rPr lang="en-US" sz="1200" b="0" i="0" u="none" strike="noStrike" dirty="0">
                          <a:solidFill>
                            <a:schemeClr val="tx1"/>
                          </a:solidFill>
                          <a:effectLst/>
                          <a:latin typeface="+mn-lt"/>
                        </a:rPr>
                        <a:t>%</a:t>
                      </a:r>
                    </a:p>
                  </a:txBody>
                  <a:tcPr marL="12700" marR="12700" marT="9525" marB="0" anchor="ctr"/>
                </a:tc>
                <a:tc>
                  <a:txBody>
                    <a:bodyPr/>
                    <a:lstStyle/>
                    <a:p>
                      <a:pPr algn="l" fontAlgn="ctr"/>
                      <a:r>
                        <a:rPr lang="en-US" sz="1200" b="0" i="0" u="none" strike="noStrike" dirty="0">
                          <a:solidFill>
                            <a:srgbClr val="000000"/>
                          </a:solidFill>
                          <a:effectLst/>
                          <a:latin typeface="+mn-lt"/>
                        </a:rPr>
                        <a:t>= Gross Plant - A/D</a:t>
                      </a:r>
                    </a:p>
                  </a:txBody>
                  <a:tcPr marL="12700" marR="12700" marT="9525" marB="0" anchor="ctr"/>
                </a:tc>
              </a:tr>
              <a:tr h="640080">
                <a:tc>
                  <a:txBody>
                    <a:bodyPr/>
                    <a:lstStyle/>
                    <a:p>
                      <a:pPr algn="l" fontAlgn="ctr"/>
                      <a:r>
                        <a:rPr lang="en-US" sz="1300" b="1" i="0" u="none" strike="noStrike" dirty="0">
                          <a:solidFill>
                            <a:schemeClr val="tx1"/>
                          </a:solidFill>
                          <a:effectLst/>
                          <a:latin typeface="+mn-lt"/>
                        </a:rPr>
                        <a:t>Adjustments to Rate Base</a:t>
                      </a: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(62,249,278)</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(62,362,196)</a:t>
                      </a:r>
                      <a:endParaRPr lang="en-US" sz="1200" b="0" i="0" u="none" strike="noStrike" dirty="0">
                        <a:solidFill>
                          <a:schemeClr val="tx1"/>
                        </a:solidFill>
                        <a:effectLst/>
                        <a:latin typeface="+mn-lt"/>
                      </a:endParaRPr>
                    </a:p>
                  </a:txBody>
                  <a:tcPr marL="12700" marR="12700"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mn-lt"/>
                        </a:rPr>
                        <a:t> $             112,</a:t>
                      </a:r>
                      <a:r>
                        <a:rPr lang="en-US" sz="1200" b="0" i="0" u="none" strike="noStrike" baseline="0" dirty="0" smtClean="0">
                          <a:solidFill>
                            <a:schemeClr val="tx1"/>
                          </a:solidFill>
                          <a:effectLst/>
                          <a:latin typeface="+mn-lt"/>
                        </a:rPr>
                        <a:t>918</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smtClean="0">
                          <a:solidFill>
                            <a:schemeClr val="tx1"/>
                          </a:solidFill>
                          <a:effectLst/>
                          <a:latin typeface="+mn-lt"/>
                        </a:rPr>
                        <a:t>(0.2%)</a:t>
                      </a:r>
                      <a:endParaRPr lang="en-US" sz="1200" b="0" i="0" u="none" strike="noStrike" dirty="0">
                        <a:solidFill>
                          <a:schemeClr val="tx1"/>
                        </a:solidFill>
                        <a:effectLst/>
                        <a:latin typeface="+mn-lt"/>
                      </a:endParaRPr>
                    </a:p>
                  </a:txBody>
                  <a:tcPr marL="12700" marR="12700" marT="9525" marB="0" anchor="ctr"/>
                </a:tc>
                <a:tc>
                  <a:txBody>
                    <a:bodyPr/>
                    <a:lstStyle/>
                    <a:p>
                      <a:pPr algn="l" fontAlgn="ctr"/>
                      <a:endParaRPr lang="en-US" sz="1200" b="0" i="0" u="none" strike="noStrike" dirty="0">
                        <a:solidFill>
                          <a:srgbClr val="000000"/>
                        </a:solidFill>
                        <a:effectLst/>
                        <a:latin typeface="+mn-lt"/>
                      </a:endParaRPr>
                    </a:p>
                  </a:txBody>
                  <a:tcPr marL="12700" marR="12700" marT="9525" marB="0" anchor="ctr"/>
                </a:tc>
              </a:tr>
              <a:tr h="645943">
                <a:tc>
                  <a:txBody>
                    <a:bodyPr/>
                    <a:lstStyle/>
                    <a:p>
                      <a:pPr algn="l" fontAlgn="b"/>
                      <a:r>
                        <a:rPr lang="en-US" sz="1300" b="1" i="0" u="none" strike="noStrike" dirty="0">
                          <a:solidFill>
                            <a:schemeClr val="tx1"/>
                          </a:solidFill>
                          <a:effectLst/>
                          <a:latin typeface="+mn-lt"/>
                        </a:rPr>
                        <a:t>CWIP for CON Projects</a:t>
                      </a: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69,953,095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40,886,235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a:t>
                      </a:r>
                      <a:r>
                        <a:rPr lang="en-US" sz="1200" b="0" i="0" u="none" strike="noStrike" dirty="0" smtClean="0">
                          <a:solidFill>
                            <a:schemeClr val="tx1"/>
                          </a:solidFill>
                          <a:effectLst/>
                          <a:latin typeface="+mn-lt"/>
                        </a:rPr>
                        <a:t>$       29,066,860</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smtClean="0">
                          <a:solidFill>
                            <a:schemeClr val="tx1"/>
                          </a:solidFill>
                          <a:effectLst/>
                          <a:latin typeface="+mn-lt"/>
                        </a:rPr>
                        <a:t>71.1%</a:t>
                      </a:r>
                      <a:endParaRPr lang="en-US" sz="1200" b="0" i="0" u="none" strike="noStrike" dirty="0">
                        <a:solidFill>
                          <a:schemeClr val="tx1"/>
                        </a:solidFill>
                        <a:effectLst/>
                        <a:latin typeface="+mn-lt"/>
                      </a:endParaRPr>
                    </a:p>
                  </a:txBody>
                  <a:tcPr marL="12700" marR="12700" marT="9525" marB="0" anchor="ctr"/>
                </a:tc>
                <a:tc>
                  <a:txBody>
                    <a:bodyPr/>
                    <a:lstStyle/>
                    <a:p>
                      <a:pPr algn="l" fontAlgn="ctr"/>
                      <a:r>
                        <a:rPr lang="en-US" sz="1200" b="0" i="0" u="none" strike="noStrike" dirty="0" smtClean="0">
                          <a:solidFill>
                            <a:srgbClr val="000000"/>
                          </a:solidFill>
                          <a:effectLst/>
                          <a:latin typeface="+mn-lt"/>
                        </a:rPr>
                        <a:t>Upcoming construction of Brookings to Big Stone and Big Stone to Ellendale;</a:t>
                      </a:r>
                      <a:r>
                        <a:rPr lang="en-US" sz="1200" b="0" i="0" u="none" strike="noStrike" baseline="0" dirty="0" smtClean="0">
                          <a:solidFill>
                            <a:srgbClr val="000000"/>
                          </a:solidFill>
                          <a:effectLst/>
                          <a:latin typeface="+mn-lt"/>
                        </a:rPr>
                        <a:t> both are classified as MVP projects. </a:t>
                      </a:r>
                      <a:endParaRPr lang="en-US" sz="1200" b="0" i="0" u="none" strike="noStrike" dirty="0">
                        <a:solidFill>
                          <a:srgbClr val="000000"/>
                        </a:solidFill>
                        <a:effectLst/>
                        <a:latin typeface="+mn-lt"/>
                      </a:endParaRPr>
                    </a:p>
                  </a:txBody>
                  <a:tcPr marL="12700" marR="12700" marT="9525" marB="0" anchor="ctr"/>
                </a:tc>
              </a:tr>
              <a:tr h="640080">
                <a:tc>
                  <a:txBody>
                    <a:bodyPr/>
                    <a:lstStyle/>
                    <a:p>
                      <a:pPr algn="l" fontAlgn="b"/>
                      <a:r>
                        <a:rPr lang="en-US" sz="1300" b="1" i="0" u="none" strike="noStrike" dirty="0">
                          <a:solidFill>
                            <a:schemeClr val="tx1"/>
                          </a:solidFill>
                          <a:effectLst/>
                          <a:latin typeface="+mn-lt"/>
                        </a:rPr>
                        <a:t>Land Held for Future Use</a:t>
                      </a: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9,038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smtClean="0">
                          <a:solidFill>
                            <a:schemeClr val="tx1"/>
                          </a:solidFill>
                          <a:effectLst/>
                          <a:latin typeface="+mn-lt"/>
                        </a:rPr>
                        <a:t>$                 9,038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smtClean="0">
                          <a:solidFill>
                            <a:schemeClr val="tx1"/>
                          </a:solidFill>
                          <a:effectLst/>
                          <a:latin typeface="+mn-lt"/>
                        </a:rPr>
                        <a:t>$ </a:t>
                      </a:r>
                      <a:r>
                        <a:rPr lang="en-US" sz="1200" b="0" i="0" u="none" strike="noStrike" baseline="0" dirty="0" smtClean="0">
                          <a:solidFill>
                            <a:schemeClr val="tx1"/>
                          </a:solidFill>
                          <a:effectLst/>
                          <a:latin typeface="+mn-lt"/>
                        </a:rPr>
                        <a:t>          </a:t>
                      </a:r>
                      <a:r>
                        <a:rPr lang="en-US" sz="1200" b="0" i="0" u="none" strike="noStrike" dirty="0" smtClean="0">
                          <a:solidFill>
                            <a:schemeClr val="tx1"/>
                          </a:solidFill>
                          <a:effectLst/>
                          <a:latin typeface="+mn-lt"/>
                        </a:rPr>
                        <a:t>              -   </a:t>
                      </a:r>
                      <a:r>
                        <a:rPr lang="en-US" sz="1200" b="0" i="0" u="none" strike="noStrike" baseline="0" dirty="0" smtClean="0">
                          <a:solidFill>
                            <a:schemeClr val="tx1"/>
                          </a:solidFill>
                          <a:effectLst/>
                          <a:latin typeface="+mn-lt"/>
                        </a:rPr>
                        <a:t>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0.0%</a:t>
                      </a:r>
                    </a:p>
                  </a:txBody>
                  <a:tcPr marL="12700" marR="12700" marT="9525" marB="0" anchor="ctr"/>
                </a:tc>
                <a:tc>
                  <a:txBody>
                    <a:bodyPr/>
                    <a:lstStyle/>
                    <a:p>
                      <a:pPr algn="l" fontAlgn="ctr"/>
                      <a:r>
                        <a:rPr lang="en-US" sz="1200" b="0" i="0" u="none" strike="noStrike" dirty="0">
                          <a:solidFill>
                            <a:srgbClr val="000000"/>
                          </a:solidFill>
                          <a:effectLst/>
                          <a:latin typeface="+mn-lt"/>
                        </a:rPr>
                        <a:t> </a:t>
                      </a:r>
                    </a:p>
                  </a:txBody>
                  <a:tcPr marL="12700" marR="12700" marT="9525" marB="0" anchor="ctr"/>
                </a:tc>
              </a:tr>
              <a:tr h="560015">
                <a:tc>
                  <a:txBody>
                    <a:bodyPr/>
                    <a:lstStyle/>
                    <a:p>
                      <a:pPr algn="l" fontAlgn="ctr"/>
                      <a:r>
                        <a:rPr lang="en-US" sz="1300" b="1" i="0" u="none" strike="noStrike" dirty="0">
                          <a:solidFill>
                            <a:schemeClr val="tx1"/>
                          </a:solidFill>
                          <a:effectLst/>
                          <a:latin typeface="+mn-lt"/>
                        </a:rPr>
                        <a:t>Working Capital</a:t>
                      </a: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6,995,332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5,894,170 </a:t>
                      </a:r>
                      <a:endParaRPr lang="en-US" sz="1200" b="0" i="0" u="none" strike="noStrike" dirty="0">
                        <a:solidFill>
                          <a:schemeClr val="tx1"/>
                        </a:solidFill>
                        <a:effectLst/>
                        <a:latin typeface="+mn-lt"/>
                      </a:endParaRPr>
                    </a:p>
                  </a:txBody>
                  <a:tcPr marL="12700" marR="12700"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mn-lt"/>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mn-lt"/>
                        </a:rPr>
                        <a:t>$          1,101,162 </a:t>
                      </a:r>
                    </a:p>
                    <a:p>
                      <a:pPr algn="ctr" fontAlgn="ct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smtClean="0">
                          <a:solidFill>
                            <a:schemeClr val="tx1"/>
                          </a:solidFill>
                          <a:effectLst/>
                          <a:latin typeface="+mn-lt"/>
                        </a:rPr>
                        <a:t>18.7%</a:t>
                      </a:r>
                      <a:endParaRPr lang="en-US" sz="1200" b="0" i="0" u="none" strike="noStrike" dirty="0">
                        <a:solidFill>
                          <a:schemeClr val="tx1"/>
                        </a:solidFill>
                        <a:effectLst/>
                        <a:latin typeface="+mn-lt"/>
                      </a:endParaRPr>
                    </a:p>
                  </a:txBody>
                  <a:tcPr marL="12700" marR="12700" marT="9525" marB="0" anchor="ctr"/>
                </a:tc>
                <a:tc>
                  <a:txBody>
                    <a:bodyPr/>
                    <a:lstStyle/>
                    <a:p>
                      <a:pPr algn="l" fontAlgn="ctr"/>
                      <a:r>
                        <a:rPr lang="en-US" sz="1200" b="0" i="0" u="none" strike="noStrike" dirty="0" smtClean="0">
                          <a:solidFill>
                            <a:srgbClr val="000000"/>
                          </a:solidFill>
                          <a:effectLst/>
                          <a:latin typeface="+mn-lt"/>
                        </a:rPr>
                        <a:t>Higher</a:t>
                      </a:r>
                      <a:r>
                        <a:rPr lang="en-US" sz="1200" b="0" i="0" u="none" strike="noStrike" baseline="0" dirty="0" smtClean="0">
                          <a:solidFill>
                            <a:srgbClr val="000000"/>
                          </a:solidFill>
                          <a:effectLst/>
                          <a:latin typeface="+mn-lt"/>
                        </a:rPr>
                        <a:t> CWC related to higher O&amp;Ms. </a:t>
                      </a:r>
                      <a:endParaRPr lang="en-US" sz="1200" b="0" i="0" u="none" strike="noStrike" dirty="0">
                        <a:solidFill>
                          <a:srgbClr val="000000"/>
                        </a:solidFill>
                        <a:effectLst/>
                        <a:latin typeface="+mn-lt"/>
                      </a:endParaRPr>
                    </a:p>
                  </a:txBody>
                  <a:tcPr marL="12700" marR="12700" marT="9525" marB="0" anchor="ctr"/>
                </a:tc>
              </a:tr>
              <a:tr h="640080">
                <a:tc>
                  <a:txBody>
                    <a:bodyPr/>
                    <a:lstStyle/>
                    <a:p>
                      <a:pPr algn="l" fontAlgn="b"/>
                      <a:r>
                        <a:rPr lang="en-US" sz="1300" b="1" i="0" u="none" strike="noStrike" dirty="0" smtClean="0">
                          <a:solidFill>
                            <a:schemeClr val="tx1"/>
                          </a:solidFill>
                          <a:effectLst/>
                          <a:latin typeface="+mn-lt"/>
                        </a:rPr>
                        <a:t>Rate Base</a:t>
                      </a:r>
                      <a:endParaRPr lang="en-US" sz="1300" b="1"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325,348,536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258,573,789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a:solidFill>
                            <a:schemeClr val="tx1"/>
                          </a:solidFill>
                          <a:effectLst/>
                          <a:latin typeface="+mn-lt"/>
                        </a:rPr>
                        <a:t> $      </a:t>
                      </a:r>
                      <a:r>
                        <a:rPr lang="en-US" sz="1200" b="0" i="0" u="none" strike="noStrike" dirty="0" smtClean="0">
                          <a:solidFill>
                            <a:schemeClr val="tx1"/>
                          </a:solidFill>
                          <a:effectLst/>
                          <a:latin typeface="+mn-lt"/>
                        </a:rPr>
                        <a:t> 66,774,747 </a:t>
                      </a:r>
                      <a:endParaRPr lang="en-US" sz="1200" b="0" i="0" u="none" strike="noStrike" dirty="0">
                        <a:solidFill>
                          <a:schemeClr val="tx1"/>
                        </a:solidFill>
                        <a:effectLst/>
                        <a:latin typeface="+mn-lt"/>
                      </a:endParaRPr>
                    </a:p>
                  </a:txBody>
                  <a:tcPr marL="12700" marR="12700" marT="9525" marB="0" anchor="ctr"/>
                </a:tc>
                <a:tc>
                  <a:txBody>
                    <a:bodyPr/>
                    <a:lstStyle/>
                    <a:p>
                      <a:pPr algn="ctr" fontAlgn="ctr"/>
                      <a:r>
                        <a:rPr lang="en-US" sz="1200" b="0" i="0" u="none" strike="noStrike" dirty="0" smtClean="0">
                          <a:solidFill>
                            <a:schemeClr val="tx1"/>
                          </a:solidFill>
                          <a:effectLst/>
                          <a:latin typeface="+mn-lt"/>
                        </a:rPr>
                        <a:t>25.8%</a:t>
                      </a:r>
                      <a:endParaRPr lang="en-US" sz="1200" b="0" i="0" u="none" strike="noStrike" dirty="0">
                        <a:solidFill>
                          <a:schemeClr val="tx1"/>
                        </a:solidFill>
                        <a:effectLst/>
                        <a:latin typeface="+mn-lt"/>
                      </a:endParaRPr>
                    </a:p>
                  </a:txBody>
                  <a:tcPr marL="12700" marR="12700" marT="9525" marB="0" anchor="ctr"/>
                </a:tc>
                <a:tc>
                  <a:txBody>
                    <a:bodyPr/>
                    <a:lstStyle/>
                    <a:p>
                      <a:pPr algn="l" fontAlgn="ctr"/>
                      <a:r>
                        <a:rPr lang="en-US" sz="1200" b="0" i="0" u="none" strike="noStrike" dirty="0">
                          <a:solidFill>
                            <a:srgbClr val="000000"/>
                          </a:solidFill>
                          <a:effectLst/>
                          <a:latin typeface="+mn-lt"/>
                        </a:rPr>
                        <a:t>= Net Plant + Adj + CWIP + Land + Working </a:t>
                      </a:r>
                      <a:r>
                        <a:rPr lang="en-US" sz="1200" b="0" i="0" u="none" strike="noStrike" dirty="0" smtClean="0">
                          <a:solidFill>
                            <a:srgbClr val="000000"/>
                          </a:solidFill>
                          <a:effectLst/>
                          <a:latin typeface="+mn-lt"/>
                        </a:rPr>
                        <a:t>Capital</a:t>
                      </a:r>
                      <a:endParaRPr lang="en-US" sz="1200" b="0" i="0" u="none" strike="noStrike" dirty="0">
                        <a:solidFill>
                          <a:srgbClr val="000000"/>
                        </a:solidFill>
                        <a:effectLst/>
                        <a:latin typeface="+mn-lt"/>
                      </a:endParaRPr>
                    </a:p>
                  </a:txBody>
                  <a:tcPr marL="12700" marR="12700" marT="9525" marB="0" anchor="ctr"/>
                </a:tc>
              </a:tr>
            </a:tbl>
          </a:graphicData>
        </a:graphic>
      </p:graphicFrame>
      <p:sp>
        <p:nvSpPr>
          <p:cNvPr id="5" name="TextBox 4"/>
          <p:cNvSpPr txBox="1"/>
          <p:nvPr/>
        </p:nvSpPr>
        <p:spPr>
          <a:xfrm>
            <a:off x="310293" y="6320331"/>
            <a:ext cx="7152640" cy="276999"/>
          </a:xfrm>
          <a:prstGeom prst="rect">
            <a:avLst/>
          </a:prstGeom>
          <a:noFill/>
        </p:spPr>
        <p:txBody>
          <a:bodyPr wrap="square" rtlCol="0">
            <a:spAutoFit/>
          </a:bodyPr>
          <a:lstStyle/>
          <a:p>
            <a:r>
              <a:rPr lang="en-US" sz="1200" b="1" dirty="0" smtClean="0"/>
              <a:t>Note: </a:t>
            </a:r>
            <a:r>
              <a:rPr lang="en-US" sz="1200" dirty="0" smtClean="0"/>
              <a:t>The above numbers are Transmission only</a:t>
            </a:r>
            <a:endParaRPr lang="en-US" sz="1200" b="1" dirty="0"/>
          </a:p>
        </p:txBody>
      </p:sp>
      <p:sp>
        <p:nvSpPr>
          <p:cNvPr id="6" name="Slide Number Placeholder 6"/>
          <p:cNvSpPr>
            <a:spLocks noGrp="1"/>
          </p:cNvSpPr>
          <p:nvPr>
            <p:ph type="sldNum" sz="quarter" idx="4294967295"/>
          </p:nvPr>
        </p:nvSpPr>
        <p:spPr>
          <a:xfrm>
            <a:off x="11353800" y="6320331"/>
            <a:ext cx="636588" cy="428812"/>
          </a:xfrm>
          <a:prstGeom prst="rect">
            <a:avLst/>
          </a:prstGeom>
        </p:spPr>
        <p:txBody>
          <a:bodyPr/>
          <a:lstStyle/>
          <a:p>
            <a:r>
              <a:rPr lang="en-US" sz="1200" dirty="0" smtClean="0"/>
              <a:t>        8</a:t>
            </a:r>
            <a:endParaRPr lang="en-US" sz="1200" dirty="0"/>
          </a:p>
        </p:txBody>
      </p:sp>
    </p:spTree>
    <p:custDataLst>
      <p:tags r:id="rId1"/>
    </p:custDataLst>
    <p:extLst>
      <p:ext uri="{BB962C8B-B14F-4D97-AF65-F5344CB8AC3E}">
        <p14:creationId xmlns:p14="http://schemas.microsoft.com/office/powerpoint/2010/main" val="2433519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noFill/>
          <a:ln/>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dirty="0" smtClean="0">
                <a:solidFill>
                  <a:schemeClr val="bg1"/>
                </a:solidFill>
                <a:latin typeface="+mn-lt"/>
                <a:ea typeface="ＭＳ Ｐゴシック" pitchFamily="-108" charset="-128"/>
              </a:rPr>
              <a:t>OPERATING EXPENSES</a:t>
            </a:r>
          </a:p>
        </p:txBody>
      </p:sp>
      <p:sp>
        <p:nvSpPr>
          <p:cNvPr id="7" name="Slide Number Placeholder 6"/>
          <p:cNvSpPr>
            <a:spLocks noGrp="1"/>
          </p:cNvSpPr>
          <p:nvPr>
            <p:ph type="sldNum" sz="quarter" idx="10"/>
          </p:nvPr>
        </p:nvSpPr>
        <p:spPr>
          <a:xfrm>
            <a:off x="11353800" y="6474219"/>
            <a:ext cx="636588" cy="383781"/>
          </a:xfrm>
        </p:spPr>
        <p:txBody>
          <a:bodyPr/>
          <a:lstStyle/>
          <a:p>
            <a:r>
              <a:rPr lang="en-US" dirty="0" smtClean="0"/>
              <a:t>9</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24187896"/>
              </p:ext>
            </p:extLst>
          </p:nvPr>
        </p:nvGraphicFramePr>
        <p:xfrm>
          <a:off x="310293" y="812799"/>
          <a:ext cx="11386406" cy="5397500"/>
        </p:xfrm>
        <a:graphic>
          <a:graphicData uri="http://schemas.openxmlformats.org/drawingml/2006/table">
            <a:tbl>
              <a:tblPr firstRow="1" firstCol="1">
                <a:tableStyleId>{6E25E649-3F16-4E02-A733-19D2CDBF48F0}</a:tableStyleId>
              </a:tblPr>
              <a:tblGrid>
                <a:gridCol w="1518507"/>
                <a:gridCol w="1569144"/>
                <a:gridCol w="1605856"/>
                <a:gridCol w="1447800"/>
                <a:gridCol w="1168400"/>
                <a:gridCol w="4076699"/>
              </a:tblGrid>
              <a:tr h="621150">
                <a:tc>
                  <a:txBody>
                    <a:bodyPr/>
                    <a:lstStyle/>
                    <a:p>
                      <a:pPr algn="ctr" fontAlgn="ctr"/>
                      <a:r>
                        <a:rPr lang="en-US" sz="1300" u="none" strike="noStrike" dirty="0" smtClean="0"/>
                        <a:t>Expense</a:t>
                      </a:r>
                    </a:p>
                    <a:p>
                      <a:pPr algn="ctr" fontAlgn="ctr"/>
                      <a:r>
                        <a:rPr lang="en-US" sz="1300" u="none" strike="noStrike" dirty="0" smtClean="0"/>
                        <a:t> </a:t>
                      </a:r>
                      <a:r>
                        <a:rPr lang="en-US" sz="1300" u="none" strike="noStrike" dirty="0"/>
                        <a:t>Item</a:t>
                      </a:r>
                      <a:endParaRPr lang="en-US" sz="130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300" u="none" strike="noStrike" dirty="0" smtClean="0"/>
                        <a:t>2016 </a:t>
                      </a:r>
                    </a:p>
                    <a:p>
                      <a:pPr algn="ctr" fontAlgn="ctr"/>
                      <a:r>
                        <a:rPr lang="en-US" sz="1300" u="none" strike="noStrike" dirty="0" smtClean="0"/>
                        <a:t>Projected</a:t>
                      </a:r>
                      <a:endParaRPr lang="en-US" sz="130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300" u="none" strike="noStrike" dirty="0" smtClean="0"/>
                        <a:t>2015</a:t>
                      </a:r>
                      <a:r>
                        <a:rPr lang="en-US" sz="1300" u="none" strike="noStrike" baseline="0" dirty="0" smtClean="0"/>
                        <a:t> </a:t>
                      </a:r>
                      <a:endParaRPr lang="en-US" sz="1300" u="none" strike="noStrike" dirty="0" smtClean="0"/>
                    </a:p>
                    <a:p>
                      <a:pPr algn="ctr" fontAlgn="ctr"/>
                      <a:r>
                        <a:rPr lang="en-US" sz="1300" u="none" strike="noStrike" dirty="0" smtClean="0"/>
                        <a:t>Projected</a:t>
                      </a:r>
                      <a:endParaRPr lang="en-US" sz="130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300" u="none" strike="noStrike" dirty="0"/>
                        <a:t>$ Change</a:t>
                      </a:r>
                      <a:endParaRPr lang="en-US" sz="130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300" u="none" strike="noStrike" dirty="0"/>
                        <a:t>% Change</a:t>
                      </a:r>
                      <a:endParaRPr lang="en-US" sz="130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300" u="none" strike="noStrike" dirty="0"/>
                        <a:t>Explanation</a:t>
                      </a:r>
                      <a:endParaRPr lang="en-US" sz="1300" b="1" i="0" u="none" strike="noStrike" dirty="0">
                        <a:solidFill>
                          <a:srgbClr val="000000"/>
                        </a:solidFill>
                        <a:latin typeface="+mn-lt"/>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r>
              <a:tr h="955270">
                <a:tc>
                  <a:txBody>
                    <a:bodyPr/>
                    <a:lstStyle/>
                    <a:p>
                      <a:pPr algn="ctr" fontAlgn="ctr"/>
                      <a:r>
                        <a:rPr lang="en-US" sz="1300" b="1" i="0" u="none" strike="noStrike" dirty="0">
                          <a:solidFill>
                            <a:schemeClr val="tx1"/>
                          </a:solidFill>
                          <a:effectLst/>
                          <a:latin typeface="+mn-lt"/>
                        </a:rPr>
                        <a:t>O&amp;M</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r" fontAlgn="ctr"/>
                      <a:r>
                        <a:rPr lang="en-US" sz="1300" b="0" i="0" u="none" strike="noStrike" dirty="0" smtClean="0">
                          <a:solidFill>
                            <a:schemeClr val="tx1"/>
                          </a:solidFill>
                          <a:effectLst/>
                          <a:latin typeface="+mn-lt"/>
                        </a:rPr>
                        <a:t>$           16,746,015</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r" fontAlgn="ctr"/>
                      <a:r>
                        <a:rPr lang="en-US" sz="1300" b="0" i="0" u="none" strike="noStrike" dirty="0" smtClean="0">
                          <a:solidFill>
                            <a:schemeClr val="tx1"/>
                          </a:solidFill>
                          <a:effectLst/>
                          <a:latin typeface="+mn-lt"/>
                        </a:rPr>
                        <a:t>$           14,024,094</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r" fontAlgn="ctr"/>
                      <a:r>
                        <a:rPr lang="en-US" sz="1300" b="0" i="0" u="none" strike="noStrike" dirty="0" smtClean="0">
                          <a:solidFill>
                            <a:schemeClr val="tx1"/>
                          </a:solidFill>
                          <a:effectLst/>
                          <a:latin typeface="+mn-lt"/>
                        </a:rPr>
                        <a:t>$          2,721,921</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300" b="0" i="0" u="none" strike="noStrike" dirty="0" smtClean="0">
                          <a:solidFill>
                            <a:schemeClr val="tx1"/>
                          </a:solidFill>
                          <a:effectLst/>
                          <a:latin typeface="+mn-lt"/>
                        </a:rPr>
                        <a:t>19.4%</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300" b="0" i="0" u="none" strike="noStrike" dirty="0" smtClean="0">
                          <a:solidFill>
                            <a:srgbClr val="000000"/>
                          </a:solidFill>
                          <a:effectLst/>
                          <a:latin typeface="+mn-lt"/>
                        </a:rPr>
                        <a:t>The increase is mainly due to higher Schedule 26 and 26A expenses. </a:t>
                      </a:r>
                      <a:endParaRPr lang="en-US" sz="130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955270">
                <a:tc>
                  <a:txBody>
                    <a:bodyPr/>
                    <a:lstStyle/>
                    <a:p>
                      <a:pPr algn="ctr" fontAlgn="ctr"/>
                      <a:r>
                        <a:rPr lang="en-US" sz="1300" b="1" i="0" u="none" strike="noStrike" dirty="0">
                          <a:solidFill>
                            <a:schemeClr val="tx1"/>
                          </a:solidFill>
                          <a:effectLst/>
                          <a:latin typeface="+mn-lt"/>
                        </a:rPr>
                        <a:t>Depreciation Expense</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r" fontAlgn="ctr"/>
                      <a:r>
                        <a:rPr lang="en-US" sz="1300" b="0" i="0" u="none" strike="noStrike" dirty="0" smtClean="0">
                          <a:solidFill>
                            <a:schemeClr val="tx1"/>
                          </a:solidFill>
                          <a:effectLst/>
                          <a:latin typeface="+mn-lt"/>
                        </a:rPr>
                        <a:t>$             7,875,761</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r" fontAlgn="ctr"/>
                      <a:r>
                        <a:rPr lang="en-US" sz="1300" b="0" i="0" u="none" strike="noStrike" dirty="0" smtClean="0">
                          <a:solidFill>
                            <a:schemeClr val="tx1"/>
                          </a:solidFill>
                          <a:effectLst/>
                          <a:latin typeface="+mn-lt"/>
                        </a:rPr>
                        <a:t>$             7,140,892</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r" fontAlgn="ctr"/>
                      <a:r>
                        <a:rPr lang="en-US" sz="1300" b="0" i="0" u="none" strike="noStrike" dirty="0" smtClean="0">
                          <a:solidFill>
                            <a:schemeClr val="tx1"/>
                          </a:solidFill>
                          <a:effectLst/>
                          <a:latin typeface="+mn-lt"/>
                        </a:rPr>
                        <a:t>$             734,869</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300" b="0" i="0" u="none" strike="noStrike" dirty="0" smtClean="0">
                          <a:solidFill>
                            <a:schemeClr val="tx1"/>
                          </a:solidFill>
                          <a:effectLst/>
                          <a:latin typeface="+mn-lt"/>
                        </a:rPr>
                        <a:t>10.3%</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b"/>
                      <a:r>
                        <a:rPr lang="en-US" sz="1300" b="0" i="0" u="none" strike="noStrike" dirty="0" smtClean="0">
                          <a:solidFill>
                            <a:srgbClr val="000000"/>
                          </a:solidFill>
                          <a:effectLst/>
                          <a:latin typeface="+mn-lt"/>
                        </a:rPr>
                        <a:t>More plant is in service</a:t>
                      </a:r>
                      <a:r>
                        <a:rPr lang="en-US" sz="1300" b="0" i="0" u="none" strike="noStrike" baseline="0" dirty="0" smtClean="0">
                          <a:solidFill>
                            <a:srgbClr val="000000"/>
                          </a:solidFill>
                          <a:effectLst/>
                          <a:latin typeface="+mn-lt"/>
                        </a:rPr>
                        <a:t> with the energization of Fargo III and remainder of Brookings. </a:t>
                      </a:r>
                      <a:endParaRPr lang="en-US" sz="130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955270">
                <a:tc>
                  <a:txBody>
                    <a:bodyPr/>
                    <a:lstStyle/>
                    <a:p>
                      <a:pPr algn="ctr" fontAlgn="ctr"/>
                      <a:r>
                        <a:rPr lang="en-US" sz="1300" b="1" i="0" u="none" strike="noStrike" dirty="0">
                          <a:solidFill>
                            <a:schemeClr val="tx1"/>
                          </a:solidFill>
                          <a:effectLst/>
                          <a:latin typeface="+mn-lt"/>
                        </a:rPr>
                        <a:t>Taxes Other than Income</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r" fontAlgn="ctr"/>
                      <a:r>
                        <a:rPr lang="en-US" sz="1300" b="0" i="0" u="none" strike="noStrike" dirty="0" smtClean="0">
                          <a:solidFill>
                            <a:schemeClr val="tx1"/>
                          </a:solidFill>
                          <a:effectLst/>
                          <a:latin typeface="+mn-lt"/>
                        </a:rPr>
                        <a:t>$             3,358,563</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r" fontAlgn="ctr"/>
                      <a:r>
                        <a:rPr lang="en-US" sz="1300" b="0" i="0" u="none" strike="noStrike" dirty="0" smtClean="0">
                          <a:solidFill>
                            <a:schemeClr val="tx1"/>
                          </a:solidFill>
                          <a:effectLst/>
                          <a:latin typeface="+mn-lt"/>
                        </a:rPr>
                        <a:t>$             3,133,563</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r" fontAlgn="ctr"/>
                      <a:r>
                        <a:rPr lang="en-US" sz="1300" b="0" i="0" u="none" strike="noStrike" dirty="0" smtClean="0">
                          <a:solidFill>
                            <a:schemeClr val="tx1"/>
                          </a:solidFill>
                          <a:effectLst/>
                          <a:latin typeface="+mn-lt"/>
                        </a:rPr>
                        <a:t>$             225,000</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ctr"/>
                      <a:r>
                        <a:rPr lang="en-US" sz="1300" b="0" i="0" u="none" strike="noStrike" dirty="0" smtClean="0">
                          <a:solidFill>
                            <a:schemeClr val="tx1"/>
                          </a:solidFill>
                          <a:effectLst/>
                          <a:latin typeface="+mn-lt"/>
                        </a:rPr>
                        <a:t>7.2%</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300" b="0" i="0" u="none" strike="noStrike" dirty="0" smtClean="0">
                          <a:solidFill>
                            <a:srgbClr val="000000"/>
                          </a:solidFill>
                          <a:effectLst/>
                          <a:latin typeface="+mn-lt"/>
                        </a:rPr>
                        <a:t>An increase in Total Company Property Tax Expense as a result of higher assessed values. </a:t>
                      </a:r>
                      <a:endParaRPr lang="en-US" sz="130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r h="955270">
                <a:tc>
                  <a:txBody>
                    <a:bodyPr/>
                    <a:lstStyle/>
                    <a:p>
                      <a:pPr algn="ctr" fontAlgn="ctr"/>
                      <a:r>
                        <a:rPr lang="en-US" sz="1300" b="1" i="0" u="none" strike="noStrike" dirty="0">
                          <a:solidFill>
                            <a:schemeClr val="tx1"/>
                          </a:solidFill>
                          <a:effectLst/>
                          <a:latin typeface="+mn-lt"/>
                        </a:rPr>
                        <a:t>Income </a:t>
                      </a:r>
                      <a:r>
                        <a:rPr lang="en-US" sz="1300" b="1" i="0" u="none" strike="noStrike" dirty="0" smtClean="0">
                          <a:solidFill>
                            <a:schemeClr val="tx1"/>
                          </a:solidFill>
                          <a:effectLst/>
                          <a:latin typeface="+mn-lt"/>
                        </a:rPr>
                        <a:t> Taxes</a:t>
                      </a:r>
                      <a:endParaRPr lang="en-US" sz="1300" b="1" i="0" u="none" strike="noStrike" dirty="0">
                        <a:solidFill>
                          <a:schemeClr val="tx1"/>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r" fontAlgn="ctr"/>
                      <a:r>
                        <a:rPr lang="en-US" sz="1300" b="0" i="0" u="none" strike="noStrike" dirty="0" smtClean="0">
                          <a:solidFill>
                            <a:schemeClr val="tx1"/>
                          </a:solidFill>
                          <a:effectLst/>
                          <a:latin typeface="+mn-lt"/>
                        </a:rPr>
                        <a:t>$           11,938,039</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r" fontAlgn="ctr"/>
                      <a:r>
                        <a:rPr lang="en-US" sz="1300" b="0" i="0" u="none" strike="noStrike" dirty="0" smtClean="0">
                          <a:solidFill>
                            <a:schemeClr val="tx1"/>
                          </a:solidFill>
                          <a:effectLst/>
                          <a:latin typeface="+mn-lt"/>
                        </a:rPr>
                        <a:t>$             9,822,603</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r" fontAlgn="ctr"/>
                      <a:r>
                        <a:rPr lang="en-US" sz="1300" b="0" i="0" u="none" strike="noStrike" dirty="0" smtClean="0">
                          <a:solidFill>
                            <a:schemeClr val="tx1"/>
                          </a:solidFill>
                          <a:effectLst/>
                          <a:latin typeface="+mn-lt"/>
                        </a:rPr>
                        <a:t>$          2,115,436</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ctr" fontAlgn="ctr"/>
                      <a:r>
                        <a:rPr lang="en-US" sz="1300" b="0" i="0" u="none" strike="noStrike" dirty="0" smtClean="0">
                          <a:solidFill>
                            <a:schemeClr val="tx1"/>
                          </a:solidFill>
                          <a:effectLst/>
                          <a:latin typeface="+mn-lt"/>
                        </a:rPr>
                        <a:t>21.5%</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c>
                  <a:txBody>
                    <a:bodyPr/>
                    <a:lstStyle/>
                    <a:p>
                      <a:pPr algn="l" fontAlgn="b"/>
                      <a:r>
                        <a:rPr lang="en-US" sz="1300" b="0" i="0" u="none" strike="noStrike" dirty="0" smtClean="0">
                          <a:solidFill>
                            <a:srgbClr val="000000"/>
                          </a:solidFill>
                          <a:effectLst/>
                          <a:latin typeface="+mn-lt"/>
                        </a:rPr>
                        <a:t>Higher rate base results in a higher return and subsequently more income tax expense. </a:t>
                      </a:r>
                      <a:endParaRPr lang="en-US" sz="1300" b="0" i="0" u="none" strike="noStrike" dirty="0">
                        <a:solidFill>
                          <a:srgbClr val="000000"/>
                        </a:solidFill>
                        <a:effectLst/>
                        <a:latin typeface="+mn-lt"/>
                      </a:endParaRP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AF3"/>
                    </a:solidFill>
                  </a:tcPr>
                </a:tc>
              </a:tr>
              <a:tr h="955270">
                <a:tc>
                  <a:txBody>
                    <a:bodyPr/>
                    <a:lstStyle/>
                    <a:p>
                      <a:pPr algn="ctr" fontAlgn="b"/>
                      <a:r>
                        <a:rPr lang="en-US" sz="1300" b="1" i="0" u="none" strike="noStrike" dirty="0">
                          <a:solidFill>
                            <a:schemeClr val="tx1"/>
                          </a:solidFill>
                          <a:effectLst/>
                          <a:latin typeface="+mn-lt"/>
                        </a:rPr>
                        <a:t>Operating Expense</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r" fontAlgn="b"/>
                      <a:r>
                        <a:rPr lang="en-US" sz="1300" b="0" i="0" u="none" strike="noStrike" dirty="0" smtClean="0">
                          <a:solidFill>
                            <a:srgbClr val="000000"/>
                          </a:solidFill>
                          <a:effectLst/>
                          <a:latin typeface="+mn-lt"/>
                        </a:rPr>
                        <a:t>$           39,918,378</a:t>
                      </a:r>
                      <a:endParaRPr lang="en-US" sz="1300" b="0" i="0" u="none" strike="noStrike" dirty="0">
                        <a:solidFill>
                          <a:srgbClr val="000000"/>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r" fontAlgn="b"/>
                      <a:r>
                        <a:rPr lang="en-US" sz="1300" b="0" i="0" u="none" strike="noStrike" dirty="0" smtClean="0">
                          <a:solidFill>
                            <a:srgbClr val="000000"/>
                          </a:solidFill>
                          <a:effectLst/>
                          <a:latin typeface="+mn-lt"/>
                        </a:rPr>
                        <a:t>$           34,121,152 </a:t>
                      </a:r>
                      <a:endParaRPr lang="en-US" sz="1300" b="0" i="0" u="none" strike="noStrike" dirty="0">
                        <a:solidFill>
                          <a:srgbClr val="000000"/>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r" fontAlgn="b"/>
                      <a:r>
                        <a:rPr lang="en-US" sz="1300" b="0" i="0" u="none" strike="noStrike" dirty="0" smtClean="0">
                          <a:solidFill>
                            <a:schemeClr val="tx1"/>
                          </a:solidFill>
                          <a:effectLst/>
                          <a:latin typeface="+mn-lt"/>
                        </a:rPr>
                        <a:t>$</a:t>
                      </a:r>
                      <a:r>
                        <a:rPr lang="en-US" sz="1300" b="0" i="0" u="none" strike="noStrike" baseline="0" dirty="0" smtClean="0">
                          <a:solidFill>
                            <a:schemeClr val="tx1"/>
                          </a:solidFill>
                          <a:effectLst/>
                          <a:latin typeface="+mn-lt"/>
                        </a:rPr>
                        <a:t>          </a:t>
                      </a:r>
                      <a:r>
                        <a:rPr lang="en-US" sz="1300" b="0" i="0" u="none" strike="noStrike" dirty="0" smtClean="0">
                          <a:solidFill>
                            <a:schemeClr val="tx1"/>
                          </a:solidFill>
                          <a:effectLst/>
                          <a:latin typeface="+mn-lt"/>
                        </a:rPr>
                        <a:t>5,797,226</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ctr" fontAlgn="b"/>
                      <a:r>
                        <a:rPr lang="en-US" sz="1300" b="0" i="0" u="none" strike="noStrike" dirty="0" smtClean="0">
                          <a:solidFill>
                            <a:schemeClr val="tx1"/>
                          </a:solidFill>
                          <a:effectLst/>
                          <a:latin typeface="+mn-lt"/>
                        </a:rPr>
                        <a:t>17.0%</a:t>
                      </a:r>
                      <a:endParaRPr lang="en-US" sz="1300" b="0" i="0" u="none" strike="noStrike" dirty="0">
                        <a:solidFill>
                          <a:schemeClr val="tx1"/>
                        </a:solidFill>
                        <a:effectLst/>
                        <a:latin typeface="+mn-lt"/>
                      </a:endParaRPr>
                    </a:p>
                  </a:txBody>
                  <a:tcPr marL="12192" marR="121920" marT="9144"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c>
                  <a:txBody>
                    <a:bodyPr/>
                    <a:lstStyle/>
                    <a:p>
                      <a:pPr algn="l" fontAlgn="b"/>
                      <a:r>
                        <a:rPr lang="en-US" sz="1300" b="0" i="0" u="none" strike="noStrike" dirty="0">
                          <a:solidFill>
                            <a:srgbClr val="000000"/>
                          </a:solidFill>
                          <a:effectLst/>
                          <a:latin typeface="+mn-lt"/>
                        </a:rPr>
                        <a:t>= O&amp;M + A&amp;G + Depreciation + Taxes</a:t>
                      </a:r>
                    </a:p>
                  </a:txBody>
                  <a:tcPr marL="12700" marR="127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D2E6"/>
                    </a:solidFill>
                  </a:tcPr>
                </a:tc>
              </a:tr>
            </a:tbl>
          </a:graphicData>
        </a:graphic>
      </p:graphicFrame>
      <p:sp>
        <p:nvSpPr>
          <p:cNvPr id="8" name="TextBox 7"/>
          <p:cNvSpPr txBox="1"/>
          <p:nvPr/>
        </p:nvSpPr>
        <p:spPr>
          <a:xfrm>
            <a:off x="310293" y="6320331"/>
            <a:ext cx="7152640" cy="276999"/>
          </a:xfrm>
          <a:prstGeom prst="rect">
            <a:avLst/>
          </a:prstGeom>
          <a:noFill/>
        </p:spPr>
        <p:txBody>
          <a:bodyPr wrap="square" rtlCol="0">
            <a:spAutoFit/>
          </a:bodyPr>
          <a:lstStyle/>
          <a:p>
            <a:r>
              <a:rPr lang="en-US" sz="1200" b="1" dirty="0" smtClean="0"/>
              <a:t>Note: </a:t>
            </a:r>
            <a:r>
              <a:rPr lang="en-US" sz="1200" dirty="0" smtClean="0"/>
              <a:t>The above numbers are Transmission only</a:t>
            </a:r>
            <a:endParaRPr lang="en-US" sz="1200" b="1" dirty="0"/>
          </a:p>
        </p:txBody>
      </p:sp>
    </p:spTree>
    <p:extLst>
      <p:ext uri="{BB962C8B-B14F-4D97-AF65-F5344CB8AC3E}">
        <p14:creationId xmlns:p14="http://schemas.microsoft.com/office/powerpoint/2010/main" val="10254732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tter Tail Power Company PowerPoint Template_3">
  <a:themeElements>
    <a:clrScheme name="Otter Tail Power 2014">
      <a:dk1>
        <a:srgbClr val="000000"/>
      </a:dk1>
      <a:lt1>
        <a:srgbClr val="FFFFFF"/>
      </a:lt1>
      <a:dk2>
        <a:srgbClr val="005DB9"/>
      </a:dk2>
      <a:lt2>
        <a:srgbClr val="FFFFFF"/>
      </a:lt2>
      <a:accent1>
        <a:srgbClr val="626A70"/>
      </a:accent1>
      <a:accent2>
        <a:srgbClr val="005DB9"/>
      </a:accent2>
      <a:accent3>
        <a:srgbClr val="FF7500"/>
      </a:accent3>
      <a:accent4>
        <a:srgbClr val="FFB900"/>
      </a:accent4>
      <a:accent5>
        <a:srgbClr val="59C500"/>
      </a:accent5>
      <a:accent6>
        <a:srgbClr val="00C6A8"/>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tter Tail Power Company PowerPoint Template_3.potx" id="{2B27E332-70EE-4E74-93DC-A89CF99941E0}" vid="{A92421A8-44AD-4E50-9C62-C777EB279FAE}"/>
    </a:ext>
  </a:extLst>
</a:theme>
</file>

<file path=ppt/theme/theme2.xml><?xml version="1.0" encoding="utf-8"?>
<a:theme xmlns:a="http://schemas.openxmlformats.org/drawingml/2006/main" name="Otter Tail Power Company White Slide Master">
  <a:themeElements>
    <a:clrScheme name="Otter Tail Power 2014">
      <a:dk1>
        <a:srgbClr val="000000"/>
      </a:dk1>
      <a:lt1>
        <a:srgbClr val="FFFFFF"/>
      </a:lt1>
      <a:dk2>
        <a:srgbClr val="005DB9"/>
      </a:dk2>
      <a:lt2>
        <a:srgbClr val="FFFFFF"/>
      </a:lt2>
      <a:accent1>
        <a:srgbClr val="626A70"/>
      </a:accent1>
      <a:accent2>
        <a:srgbClr val="005DB9"/>
      </a:accent2>
      <a:accent3>
        <a:srgbClr val="FF7500"/>
      </a:accent3>
      <a:accent4>
        <a:srgbClr val="FFB900"/>
      </a:accent4>
      <a:accent5>
        <a:srgbClr val="59C500"/>
      </a:accent5>
      <a:accent6>
        <a:srgbClr val="00C6A8"/>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tter Tail Power Company PowerPoint Template_3.potx" id="{2B27E332-70EE-4E74-93DC-A89CF99941E0}" vid="{C6847DB7-FC69-4F91-B38C-64C269C1B1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712579a-9e52-4fef-8933-5b88d38e7978">3AD37ZCFSR7C-112-4165</_dlc_DocId>
    <_dlc_DocIdUrl xmlns="9712579a-9e52-4fef-8933-5b88d38e7978">
      <Url>http://teamnet.otpco.com/_layouts/15/DocIdRedir.aspx?ID=3AD37ZCFSR7C-112-4165</Url>
      <Description>3AD37ZCFSR7C-112-4165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B04981248DEF44DAC317DB3E42C5027" ma:contentTypeVersion="0" ma:contentTypeDescription="Create a new document." ma:contentTypeScope="" ma:versionID="7a96e6031c82cdefab818c976d740a9e">
  <xsd:schema xmlns:xsd="http://www.w3.org/2001/XMLSchema" xmlns:xs="http://www.w3.org/2001/XMLSchema" xmlns:p="http://schemas.microsoft.com/office/2006/metadata/properties" xmlns:ns2="9712579a-9e52-4fef-8933-5b88d38e7978" targetNamespace="http://schemas.microsoft.com/office/2006/metadata/properties" ma:root="true" ma:fieldsID="e5aa3f8c27930ddfd8e388da1f310c55" ns2:_="">
    <xsd:import namespace="9712579a-9e52-4fef-8933-5b88d38e797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2579a-9e52-4fef-8933-5b88d38e797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972C10-5347-4A7F-9A0C-6570EB86BDF3}">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 ds:uri="http://purl.org/dc/elements/1.1/"/>
    <ds:schemaRef ds:uri="http://schemas.openxmlformats.org/package/2006/metadata/core-properties"/>
    <ds:schemaRef ds:uri="9712579a-9e52-4fef-8933-5b88d38e7978"/>
    <ds:schemaRef ds:uri="http://purl.org/dc/terms/"/>
  </ds:schemaRefs>
</ds:datastoreItem>
</file>

<file path=customXml/itemProps2.xml><?xml version="1.0" encoding="utf-8"?>
<ds:datastoreItem xmlns:ds="http://schemas.openxmlformats.org/officeDocument/2006/customXml" ds:itemID="{CB04A052-D073-482E-B16E-05BD94D3D014}">
  <ds:schemaRefs>
    <ds:schemaRef ds:uri="http://schemas.microsoft.com/sharepoint/v3/contenttype/forms"/>
  </ds:schemaRefs>
</ds:datastoreItem>
</file>

<file path=customXml/itemProps3.xml><?xml version="1.0" encoding="utf-8"?>
<ds:datastoreItem xmlns:ds="http://schemas.openxmlformats.org/officeDocument/2006/customXml" ds:itemID="{30033EEB-B8FA-4041-A195-D19C2A2D53E2}">
  <ds:schemaRefs>
    <ds:schemaRef ds:uri="http://schemas.microsoft.com/sharepoint/events"/>
  </ds:schemaRefs>
</ds:datastoreItem>
</file>

<file path=customXml/itemProps4.xml><?xml version="1.0" encoding="utf-8"?>
<ds:datastoreItem xmlns:ds="http://schemas.openxmlformats.org/officeDocument/2006/customXml" ds:itemID="{D21D0E49-072F-44F8-A57E-F7CCEC6A3B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2579a-9e52-4fef-8933-5b88d38e7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Otter Tail Power Company PowerPoint Template_3</Template>
  <TotalTime>922</TotalTime>
  <Words>1765</Words>
  <Application>Microsoft Office PowerPoint</Application>
  <PresentationFormat>Custom</PresentationFormat>
  <Paragraphs>453</Paragraphs>
  <Slides>20</Slides>
  <Notes>16</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Otter Tail Power Company PowerPoint Template_3</vt:lpstr>
      <vt:lpstr>Otter Tail Power Company White Slide Master</vt:lpstr>
      <vt:lpstr>2016 Attachment O Customer Meeting  </vt:lpstr>
      <vt:lpstr>Agenda</vt:lpstr>
      <vt:lpstr>Legal Disclosure</vt:lpstr>
      <vt:lpstr>Meeting Purpose</vt:lpstr>
      <vt:lpstr>Service area</vt:lpstr>
      <vt:lpstr>Forward Looking Attachment O</vt:lpstr>
      <vt:lpstr>Forward Rate Requirements</vt:lpstr>
      <vt:lpstr>RATE BASE</vt:lpstr>
      <vt:lpstr>OPERATING EXPENSES</vt:lpstr>
      <vt:lpstr>REVENUE REQUIREMENT AND RATE</vt:lpstr>
      <vt:lpstr> Rate Summary</vt:lpstr>
      <vt:lpstr>TOTAL TRANSMISSION REVENUE REQUIREMENT BREAKDOWN</vt:lpstr>
      <vt:lpstr>2016 Transmission Projects</vt:lpstr>
      <vt:lpstr>ATTACHMENT O CAPITAL PROJECTS:  TRANSMISSION LINE PROJECTS &gt; $200K</vt:lpstr>
      <vt:lpstr>ATTACHMENT O CAPITAL PROJECTS:  TRANSMISSION LINE PROJECTS &gt; $200K</vt:lpstr>
      <vt:lpstr>ATTACHMENT O CAPITAL PROJECTS:  TRANSMISSION LINE PROJECTS &gt; $200K</vt:lpstr>
      <vt:lpstr>ATTACHMENTS GG AND MM CAPITAL PROJECTS:  TRANSMISSION LINE PROJECTS &gt; $200K</vt:lpstr>
      <vt:lpstr>Budget Risks</vt:lpstr>
      <vt:lpstr>Pending updates to formula template</vt:lpstr>
      <vt:lpstr>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Overview - (hidden)</dc:title>
  <dc:creator>Hoff, Stephanie</dc:creator>
  <cp:lastModifiedBy>Hebert, Stacie</cp:lastModifiedBy>
  <cp:revision>76</cp:revision>
  <cp:lastPrinted>2015-10-28T23:17:23Z</cp:lastPrinted>
  <dcterms:created xsi:type="dcterms:W3CDTF">2014-12-05T15:22:50Z</dcterms:created>
  <dcterms:modified xsi:type="dcterms:W3CDTF">2015-10-29T00:05:33Z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0x0101008B04981248DEF44DAC317DB3E42C5027</vt:lpwstr>
  </property>
  <property fmtid="{D5CDD505-2E9C-101B-9397-08002B2CF9AE}" pid="3" name="_dlc_DocIdItemGuid">
    <vt:lpwstr>e77f256c-47ab-41f2-b629-063f74aae0ac</vt:lpwstr>
  </property>
  <property fmtid="{D5CDD505-2E9C-101B-9397-08002B2CF9AE}" pid="4" name="ArticulateGUID">
    <vt:lpwstr>76FC1E68-BD57-4398-9D22-7A09FE99A62F</vt:lpwstr>
  </property>
  <property fmtid="{D5CDD505-2E9C-101B-9397-08002B2CF9AE}" pid="5" name="ArticulatePath">
    <vt:lpwstr>http://teamnet.otpco.com/Communication/PowerPointTemplates/External%20presentation%20template</vt:lpwstr>
  </property>
</Properties>
</file>