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57" r:id="rId4"/>
    <p:sldId id="273" r:id="rId5"/>
    <p:sldId id="258" r:id="rId6"/>
    <p:sldId id="259" r:id="rId7"/>
    <p:sldId id="279" r:id="rId8"/>
    <p:sldId id="283" r:id="rId9"/>
    <p:sldId id="261" r:id="rId10"/>
    <p:sldId id="280" r:id="rId11"/>
    <p:sldId id="262" r:id="rId12"/>
    <p:sldId id="278" r:id="rId13"/>
    <p:sldId id="265" r:id="rId14"/>
    <p:sldId id="281" r:id="rId15"/>
    <p:sldId id="269" r:id="rId16"/>
    <p:sldId id="282" r:id="rId17"/>
    <p:sldId id="277" r:id="rId18"/>
    <p:sldId id="271" r:id="rId19"/>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FF0000"/>
    <a:srgbClr val="FFFF00"/>
    <a:srgbClr val="66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2664" y="-7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253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253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4A9FCEF-40BF-4E27-9D71-2857B46514F3}" type="slidenum">
              <a:rPr lang="en-US" altLang="en-US"/>
              <a:pPr/>
              <a:t>‹#›</a:t>
            </a:fld>
            <a:endParaRPr lang="en-US" altLang="en-US"/>
          </a:p>
        </p:txBody>
      </p:sp>
    </p:spTree>
    <p:extLst>
      <p:ext uri="{BB962C8B-B14F-4D97-AF65-F5344CB8AC3E}">
        <p14:creationId xmlns:p14="http://schemas.microsoft.com/office/powerpoint/2010/main" val="144149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D1C03D-4F7C-41CB-AF30-755087599CC8}" type="slidenum">
              <a:rPr lang="en-US" altLang="en-US"/>
              <a:pPr/>
              <a:t>5</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CF28D83-C5D2-4E7B-8AE8-C3F60A539293}" type="slidenum">
              <a:rPr lang="en-US" altLang="en-US"/>
              <a:pPr/>
              <a:t>‹#›</a:t>
            </a:fld>
            <a:endParaRPr lang="en-US" altLang="en-US"/>
          </a:p>
        </p:txBody>
      </p:sp>
    </p:spTree>
    <p:extLst>
      <p:ext uri="{BB962C8B-B14F-4D97-AF65-F5344CB8AC3E}">
        <p14:creationId xmlns:p14="http://schemas.microsoft.com/office/powerpoint/2010/main" val="188123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8868E0-EDA4-460C-8A51-47E08F4BEF19}" type="slidenum">
              <a:rPr lang="en-US" altLang="en-US"/>
              <a:pPr/>
              <a:t>‹#›</a:t>
            </a:fld>
            <a:endParaRPr lang="en-US" altLang="en-US"/>
          </a:p>
        </p:txBody>
      </p:sp>
    </p:spTree>
    <p:extLst>
      <p:ext uri="{BB962C8B-B14F-4D97-AF65-F5344CB8AC3E}">
        <p14:creationId xmlns:p14="http://schemas.microsoft.com/office/powerpoint/2010/main" val="159293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6F27D6-A6A0-4112-8D1E-513BF38BF847}" type="slidenum">
              <a:rPr lang="en-US" altLang="en-US"/>
              <a:pPr/>
              <a:t>‹#›</a:t>
            </a:fld>
            <a:endParaRPr lang="en-US" altLang="en-US"/>
          </a:p>
        </p:txBody>
      </p:sp>
    </p:spTree>
    <p:extLst>
      <p:ext uri="{BB962C8B-B14F-4D97-AF65-F5344CB8AC3E}">
        <p14:creationId xmlns:p14="http://schemas.microsoft.com/office/powerpoint/2010/main" val="386422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B63F98-9781-4F50-8978-413567BE16C1}" type="slidenum">
              <a:rPr lang="en-US" altLang="en-US"/>
              <a:pPr/>
              <a:t>‹#›</a:t>
            </a:fld>
            <a:endParaRPr lang="en-US" altLang="en-US"/>
          </a:p>
        </p:txBody>
      </p:sp>
    </p:spTree>
    <p:extLst>
      <p:ext uri="{BB962C8B-B14F-4D97-AF65-F5344CB8AC3E}">
        <p14:creationId xmlns:p14="http://schemas.microsoft.com/office/powerpoint/2010/main" val="232460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DBA839-A0B6-46D7-8ABF-5A9FC5B893C6}" type="slidenum">
              <a:rPr lang="en-US" altLang="en-US"/>
              <a:pPr/>
              <a:t>‹#›</a:t>
            </a:fld>
            <a:endParaRPr lang="en-US" altLang="en-US"/>
          </a:p>
        </p:txBody>
      </p:sp>
    </p:spTree>
    <p:extLst>
      <p:ext uri="{BB962C8B-B14F-4D97-AF65-F5344CB8AC3E}">
        <p14:creationId xmlns:p14="http://schemas.microsoft.com/office/powerpoint/2010/main" val="255180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B89FE-6B80-4537-B0E7-113C03E7BD08}" type="slidenum">
              <a:rPr lang="en-US" altLang="en-US"/>
              <a:pPr/>
              <a:t>‹#›</a:t>
            </a:fld>
            <a:endParaRPr lang="en-US" altLang="en-US"/>
          </a:p>
        </p:txBody>
      </p:sp>
    </p:spTree>
    <p:extLst>
      <p:ext uri="{BB962C8B-B14F-4D97-AF65-F5344CB8AC3E}">
        <p14:creationId xmlns:p14="http://schemas.microsoft.com/office/powerpoint/2010/main" val="3405676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98E0619-EC81-4527-A77B-9C1F2A923420}" type="slidenum">
              <a:rPr lang="en-US" altLang="en-US"/>
              <a:pPr/>
              <a:t>‹#›</a:t>
            </a:fld>
            <a:endParaRPr lang="en-US" altLang="en-US"/>
          </a:p>
        </p:txBody>
      </p:sp>
    </p:spTree>
    <p:extLst>
      <p:ext uri="{BB962C8B-B14F-4D97-AF65-F5344CB8AC3E}">
        <p14:creationId xmlns:p14="http://schemas.microsoft.com/office/powerpoint/2010/main" val="103987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8F57AE4-7090-4026-8692-9D3EF279B07C}" type="slidenum">
              <a:rPr lang="en-US" altLang="en-US"/>
              <a:pPr/>
              <a:t>‹#›</a:t>
            </a:fld>
            <a:endParaRPr lang="en-US" altLang="en-US"/>
          </a:p>
        </p:txBody>
      </p:sp>
    </p:spTree>
    <p:extLst>
      <p:ext uri="{BB962C8B-B14F-4D97-AF65-F5344CB8AC3E}">
        <p14:creationId xmlns:p14="http://schemas.microsoft.com/office/powerpoint/2010/main" val="130887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4B554C0-3039-46C7-9577-8EE2C5933577}" type="slidenum">
              <a:rPr lang="en-US" altLang="en-US"/>
              <a:pPr/>
              <a:t>‹#›</a:t>
            </a:fld>
            <a:endParaRPr lang="en-US" altLang="en-US"/>
          </a:p>
        </p:txBody>
      </p:sp>
    </p:spTree>
    <p:extLst>
      <p:ext uri="{BB962C8B-B14F-4D97-AF65-F5344CB8AC3E}">
        <p14:creationId xmlns:p14="http://schemas.microsoft.com/office/powerpoint/2010/main" val="181996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9FEE7F1-5658-4EC2-8BDF-43D81466FDE3}" type="slidenum">
              <a:rPr lang="en-US" altLang="en-US"/>
              <a:pPr/>
              <a:t>‹#›</a:t>
            </a:fld>
            <a:endParaRPr lang="en-US" altLang="en-US"/>
          </a:p>
        </p:txBody>
      </p:sp>
    </p:spTree>
    <p:extLst>
      <p:ext uri="{BB962C8B-B14F-4D97-AF65-F5344CB8AC3E}">
        <p14:creationId xmlns:p14="http://schemas.microsoft.com/office/powerpoint/2010/main" val="156037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AF12F79-7082-4513-8023-A099A2861BE3}" type="slidenum">
              <a:rPr lang="en-US" altLang="en-US"/>
              <a:pPr/>
              <a:t>‹#›</a:t>
            </a:fld>
            <a:endParaRPr lang="en-US" altLang="en-US"/>
          </a:p>
        </p:txBody>
      </p:sp>
    </p:spTree>
    <p:extLst>
      <p:ext uri="{BB962C8B-B14F-4D97-AF65-F5344CB8AC3E}">
        <p14:creationId xmlns:p14="http://schemas.microsoft.com/office/powerpoint/2010/main" val="3916630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99FF"/>
            </a:gs>
            <a:gs pos="50000">
              <a:srgbClr val="6699FF">
                <a:gamma/>
                <a:tint val="22353"/>
                <a:invGamma/>
              </a:srgbClr>
            </a:gs>
            <a:gs pos="100000">
              <a:srgbClr val="6699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C28F5E7-822E-4458-A4C4-8250FFF4D7B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C471C88-9467-40C4-8EC9-1FE4EFC6DA49}" type="slidenum">
              <a:rPr lang="en-US" altLang="en-US"/>
              <a:pPr/>
              <a:t>1</a:t>
            </a:fld>
            <a:endParaRPr lang="en-US" altLang="en-US"/>
          </a:p>
        </p:txBody>
      </p:sp>
      <p:sp>
        <p:nvSpPr>
          <p:cNvPr id="2050" name="Rectangle 2"/>
          <p:cNvSpPr>
            <a:spLocks noGrp="1" noChangeArrowheads="1"/>
          </p:cNvSpPr>
          <p:nvPr>
            <p:ph type="ctrTitle"/>
          </p:nvPr>
        </p:nvSpPr>
        <p:spPr>
          <a:xfrm>
            <a:off x="1676400" y="1905000"/>
            <a:ext cx="5943600" cy="1371600"/>
          </a:xfrm>
        </p:spPr>
        <p:txBody>
          <a:bodyPr/>
          <a:lstStyle/>
          <a:p>
            <a:r>
              <a:rPr lang="en-US" altLang="en-US" sz="2000"/>
              <a:t>Northern States Power Companies</a:t>
            </a:r>
            <a:br>
              <a:rPr lang="en-US" altLang="en-US" sz="2000"/>
            </a:br>
            <a:r>
              <a:rPr lang="en-US" altLang="en-US" sz="2000"/>
              <a:t>(NSP-MN &amp; NSP-WI)</a:t>
            </a:r>
          </a:p>
        </p:txBody>
      </p:sp>
      <p:sp>
        <p:nvSpPr>
          <p:cNvPr id="2051" name="Rectangle 3"/>
          <p:cNvSpPr>
            <a:spLocks noGrp="1" noChangeArrowheads="1"/>
          </p:cNvSpPr>
          <p:nvPr>
            <p:ph type="subTitle" idx="1"/>
          </p:nvPr>
        </p:nvSpPr>
        <p:spPr>
          <a:xfrm>
            <a:off x="1143000" y="3124200"/>
            <a:ext cx="6934200" cy="2133600"/>
          </a:xfrm>
        </p:spPr>
        <p:txBody>
          <a:bodyPr/>
          <a:lstStyle/>
          <a:p>
            <a:pPr>
              <a:lnSpc>
                <a:spcPct val="80000"/>
              </a:lnSpc>
            </a:pPr>
            <a:r>
              <a:rPr lang="en-US" altLang="en-US" sz="2400" b="1" dirty="0"/>
              <a:t>Transmission Customer Meeting</a:t>
            </a:r>
          </a:p>
          <a:p>
            <a:pPr>
              <a:lnSpc>
                <a:spcPct val="80000"/>
              </a:lnSpc>
            </a:pPr>
            <a:endParaRPr lang="en-US" altLang="en-US" sz="2000" dirty="0"/>
          </a:p>
          <a:p>
            <a:pPr>
              <a:lnSpc>
                <a:spcPct val="80000"/>
              </a:lnSpc>
            </a:pPr>
            <a:endParaRPr lang="en-US" altLang="en-US" sz="1800" u="sng" dirty="0"/>
          </a:p>
          <a:p>
            <a:pPr>
              <a:lnSpc>
                <a:spcPct val="80000"/>
              </a:lnSpc>
            </a:pPr>
            <a:endParaRPr lang="en-US" altLang="en-US" sz="1800" u="sng" dirty="0"/>
          </a:p>
          <a:p>
            <a:pPr>
              <a:lnSpc>
                <a:spcPct val="80000"/>
              </a:lnSpc>
            </a:pPr>
            <a:r>
              <a:rPr lang="en-US" altLang="en-US" sz="1800" u="sng" dirty="0" smtClean="0"/>
              <a:t>June 30, 2015</a:t>
            </a:r>
            <a:endParaRPr lang="en-US" altLang="en-US" sz="1800" u="sng" dirty="0"/>
          </a:p>
          <a:p>
            <a:pPr>
              <a:lnSpc>
                <a:spcPct val="80000"/>
              </a:lnSpc>
            </a:pPr>
            <a:endParaRPr lang="en-US" altLang="en-US" sz="2000" dirty="0"/>
          </a:p>
          <a:p>
            <a:pPr>
              <a:lnSpc>
                <a:spcPct val="80000"/>
              </a:lnSpc>
            </a:pPr>
            <a:r>
              <a:rPr lang="en-US" altLang="en-US" sz="1800" dirty="0"/>
              <a:t>Rate Discussion: Attachment O Actual Costs </a:t>
            </a:r>
            <a:r>
              <a:rPr lang="en-US" altLang="en-US" sz="1800" dirty="0" smtClean="0"/>
              <a:t>2014</a:t>
            </a:r>
            <a:endParaRPr lang="en-US" altLang="en-US" sz="1800" dirty="0"/>
          </a:p>
        </p:txBody>
      </p:sp>
      <p:pic>
        <p:nvPicPr>
          <p:cNvPr id="2056" name="Picture 1" descr="XL.Tag.Vert.485.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609600"/>
            <a:ext cx="4267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F8D1CDC2-F720-4F7C-8885-12F52AB739F4}" type="slidenum">
              <a:rPr lang="en-US" altLang="en-US"/>
              <a:pPr/>
              <a:t>10</a:t>
            </a:fld>
            <a:endParaRPr lang="en-US" altLang="en-US"/>
          </a:p>
        </p:txBody>
      </p:sp>
      <p:sp>
        <p:nvSpPr>
          <p:cNvPr id="32770" name="Text Box 2"/>
          <p:cNvSpPr txBox="1">
            <a:spLocks noChangeArrowheads="1"/>
          </p:cNvSpPr>
          <p:nvPr/>
        </p:nvSpPr>
        <p:spPr bwMode="auto">
          <a:xfrm>
            <a:off x="914400" y="914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Budget Revenue Requirement to </a:t>
            </a:r>
            <a:r>
              <a:rPr lang="en-US" altLang="en-US" sz="2400" dirty="0" smtClean="0"/>
              <a:t>2014 </a:t>
            </a:r>
            <a:r>
              <a:rPr lang="en-US" altLang="en-US" sz="2400" dirty="0"/>
              <a:t>Actual Revenue Requirement</a:t>
            </a:r>
          </a:p>
        </p:txBody>
      </p:sp>
      <p:sp>
        <p:nvSpPr>
          <p:cNvPr id="32771" name="Text Box 3"/>
          <p:cNvSpPr txBox="1">
            <a:spLocks noChangeArrowheads="1"/>
          </p:cNvSpPr>
          <p:nvPr/>
        </p:nvSpPr>
        <p:spPr bwMode="auto">
          <a:xfrm>
            <a:off x="1219200" y="2133600"/>
            <a:ext cx="6840334"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666699"/>
                </a:solidFill>
              </a:rPr>
              <a:t>Budgeted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322.3M</a:t>
            </a:r>
            <a:endParaRPr lang="en-US" altLang="en-US" dirty="0">
              <a:solidFill>
                <a:srgbClr val="666699"/>
              </a:solidFill>
            </a:endParaRPr>
          </a:p>
          <a:p>
            <a:r>
              <a:rPr lang="en-US" altLang="en-US" sz="1600" dirty="0"/>
              <a:t>    </a:t>
            </a:r>
          </a:p>
          <a:p>
            <a:r>
              <a:rPr lang="en-US" altLang="en-US" dirty="0"/>
              <a:t>Cost Deviations for </a:t>
            </a:r>
            <a:r>
              <a:rPr lang="en-US" altLang="en-US" dirty="0" smtClean="0"/>
              <a:t>2014:</a:t>
            </a:r>
            <a:endParaRPr lang="en-US" altLang="en-US" dirty="0"/>
          </a:p>
          <a:p>
            <a:r>
              <a:rPr lang="en-US" altLang="en-US" sz="1400" dirty="0"/>
              <a:t>    </a:t>
            </a:r>
          </a:p>
          <a:p>
            <a:r>
              <a:rPr lang="en-US" altLang="en-US" dirty="0"/>
              <a:t>      </a:t>
            </a:r>
            <a:r>
              <a:rPr lang="en-US" altLang="en-US" dirty="0">
                <a:solidFill>
                  <a:srgbClr val="666699"/>
                </a:solidFill>
              </a:rPr>
              <a:t>Under run in Operating Costs			$ (</a:t>
            </a:r>
            <a:r>
              <a:rPr lang="en-US" altLang="en-US" dirty="0" smtClean="0">
                <a:solidFill>
                  <a:srgbClr val="666699"/>
                </a:solidFill>
              </a:rPr>
              <a:t>17.0M</a:t>
            </a:r>
            <a:r>
              <a:rPr lang="en-US" altLang="en-US" dirty="0">
                <a:solidFill>
                  <a:srgbClr val="666699"/>
                </a:solidFill>
              </a:rPr>
              <a:t>)</a:t>
            </a:r>
          </a:p>
          <a:p>
            <a:r>
              <a:rPr lang="en-US" altLang="en-US" sz="1400" dirty="0"/>
              <a:t>     </a:t>
            </a:r>
          </a:p>
          <a:p>
            <a:r>
              <a:rPr lang="en-US" altLang="en-US" dirty="0"/>
              <a:t>      </a:t>
            </a:r>
            <a:r>
              <a:rPr lang="en-US" altLang="en-US" b="1" dirty="0"/>
              <a:t>Lower Return Requirement			$   </a:t>
            </a:r>
            <a:r>
              <a:rPr lang="en-US" altLang="en-US" b="1" dirty="0" smtClean="0"/>
              <a:t>(1.3M</a:t>
            </a:r>
            <a:r>
              <a:rPr lang="en-US" altLang="en-US" b="1" dirty="0"/>
              <a:t>)</a:t>
            </a:r>
          </a:p>
          <a:p>
            <a:endParaRPr lang="en-US" altLang="en-US" b="1" dirty="0"/>
          </a:p>
          <a:p>
            <a:r>
              <a:rPr lang="en-US" altLang="en-US" dirty="0"/>
              <a:t>      </a:t>
            </a:r>
            <a:r>
              <a:rPr lang="en-US" altLang="en-US" dirty="0">
                <a:solidFill>
                  <a:srgbClr val="666699"/>
                </a:solidFill>
              </a:rPr>
              <a:t>Higher Revenue Credits			$   </a:t>
            </a:r>
            <a:r>
              <a:rPr lang="en-US" altLang="en-US" dirty="0" smtClean="0">
                <a:solidFill>
                  <a:srgbClr val="666699"/>
                </a:solidFill>
              </a:rPr>
              <a:t>(2.9M</a:t>
            </a:r>
            <a:r>
              <a:rPr lang="en-US" altLang="en-US" dirty="0">
                <a:solidFill>
                  <a:srgbClr val="666699"/>
                </a:solidFill>
              </a:rPr>
              <a:t>)</a:t>
            </a:r>
          </a:p>
          <a:p>
            <a:endParaRPr lang="en-US" altLang="en-US" dirty="0">
              <a:solidFill>
                <a:srgbClr val="666699"/>
              </a:solidFill>
            </a:endParaRPr>
          </a:p>
          <a:p>
            <a:r>
              <a:rPr lang="en-US" altLang="en-US" dirty="0">
                <a:solidFill>
                  <a:srgbClr val="666699"/>
                </a:solidFill>
              </a:rPr>
              <a:t>      Lower Attachment GG &amp; MM Credits	     	$    </a:t>
            </a:r>
            <a:r>
              <a:rPr lang="en-US" altLang="en-US" dirty="0" smtClean="0">
                <a:solidFill>
                  <a:srgbClr val="666699"/>
                </a:solidFill>
              </a:rPr>
              <a:t>2.3M</a:t>
            </a:r>
            <a:endParaRPr lang="en-US" altLang="en-US" dirty="0">
              <a:solidFill>
                <a:srgbClr val="666699"/>
              </a:solidFill>
            </a:endParaRPr>
          </a:p>
          <a:p>
            <a:endParaRPr lang="en-US" altLang="en-US" sz="1000" u="sng" dirty="0">
              <a:solidFill>
                <a:srgbClr val="666699"/>
              </a:solidFill>
            </a:endParaRPr>
          </a:p>
          <a:p>
            <a:endParaRPr lang="en-US" altLang="en-US" sz="800" u="sng" dirty="0">
              <a:solidFill>
                <a:srgbClr val="666699"/>
              </a:solidFill>
            </a:endParaRPr>
          </a:p>
          <a:p>
            <a:r>
              <a:rPr lang="en-US" altLang="en-US" dirty="0">
                <a:solidFill>
                  <a:srgbClr val="666699"/>
                </a:solidFill>
              </a:rPr>
              <a:t>Actual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303.4M</a:t>
            </a:r>
            <a:endParaRPr lang="en-US" altLang="en-US" dirty="0">
              <a:solidFill>
                <a:srgbClr val="666699"/>
              </a:solidFill>
            </a:endParaRPr>
          </a:p>
          <a:p>
            <a:r>
              <a:rPr lang="en-US" altLang="en-US" sz="900" dirty="0"/>
              <a:t>						</a:t>
            </a:r>
          </a:p>
        </p:txBody>
      </p:sp>
      <p:sp>
        <p:nvSpPr>
          <p:cNvPr id="32772" name="Line 4"/>
          <p:cNvSpPr>
            <a:spLocks noChangeShapeType="1"/>
          </p:cNvSpPr>
          <p:nvPr/>
        </p:nvSpPr>
        <p:spPr bwMode="auto">
          <a:xfrm>
            <a:off x="6705600" y="52578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773" name="Group 5"/>
          <p:cNvGrpSpPr>
            <a:grpSpLocks/>
          </p:cNvGrpSpPr>
          <p:nvPr/>
        </p:nvGrpSpPr>
        <p:grpSpPr bwMode="auto">
          <a:xfrm>
            <a:off x="6705600" y="5638800"/>
            <a:ext cx="990600" cy="76200"/>
            <a:chOff x="4080" y="3216"/>
            <a:chExt cx="528" cy="48"/>
          </a:xfrm>
        </p:grpSpPr>
        <p:sp>
          <p:nvSpPr>
            <p:cNvPr id="32774" name="Line 6"/>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Line 7"/>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2776"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5C66A5F9-955D-499B-8FA4-B64F3E784DDB}" type="slidenum">
              <a:rPr lang="en-US" altLang="en-US"/>
              <a:pPr/>
              <a:t>11</a:t>
            </a:fld>
            <a:endParaRPr lang="en-US" altLang="en-US"/>
          </a:p>
        </p:txBody>
      </p:sp>
      <p:sp>
        <p:nvSpPr>
          <p:cNvPr id="6353" name="Text Box 209"/>
          <p:cNvSpPr txBox="1">
            <a:spLocks noChangeArrowheads="1"/>
          </p:cNvSpPr>
          <p:nvPr/>
        </p:nvSpPr>
        <p:spPr bwMode="auto">
          <a:xfrm>
            <a:off x="3048000" y="1219200"/>
            <a:ext cx="3084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t>Change in Rate Base</a:t>
            </a:r>
          </a:p>
        </p:txBody>
      </p:sp>
      <p:sp>
        <p:nvSpPr>
          <p:cNvPr id="6354" name="Text Box 210"/>
          <p:cNvSpPr txBox="1">
            <a:spLocks noChangeArrowheads="1"/>
          </p:cNvSpPr>
          <p:nvPr/>
        </p:nvSpPr>
        <p:spPr bwMode="auto">
          <a:xfrm>
            <a:off x="762000" y="1981200"/>
            <a:ext cx="7620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Total Budgeted Rate Base – </a:t>
            </a:r>
            <a:r>
              <a:rPr lang="en-US" altLang="en-US" dirty="0" smtClean="0"/>
              <a:t>2014</a:t>
            </a:r>
            <a:r>
              <a:rPr lang="en-US" altLang="en-US" dirty="0"/>
              <a:t>	</a:t>
            </a:r>
            <a:r>
              <a:rPr lang="en-US" altLang="en-US" sz="1600" dirty="0"/>
              <a:t>		      </a:t>
            </a:r>
            <a:r>
              <a:rPr lang="en-US" altLang="en-US" dirty="0" smtClean="0"/>
              <a:t>$2,114.3M</a:t>
            </a:r>
            <a:r>
              <a:rPr lang="en-US" altLang="en-US" sz="1600" dirty="0"/>
              <a:t>	</a:t>
            </a:r>
          </a:p>
          <a:p>
            <a:endParaRPr lang="en-US" altLang="en-US" sz="1600" dirty="0"/>
          </a:p>
          <a:p>
            <a:r>
              <a:rPr lang="en-US" altLang="en-US" dirty="0" smtClean="0"/>
              <a:t>Higher </a:t>
            </a:r>
            <a:r>
              <a:rPr lang="en-US" altLang="en-US" dirty="0"/>
              <a:t>Average Net plant in service	</a:t>
            </a:r>
            <a:r>
              <a:rPr lang="en-US" altLang="en-US" sz="1600" dirty="0"/>
              <a:t>	</a:t>
            </a:r>
            <a:r>
              <a:rPr lang="en-US" altLang="en-US" dirty="0"/>
              <a:t>$  </a:t>
            </a:r>
            <a:r>
              <a:rPr lang="en-US" altLang="en-US" dirty="0" smtClean="0"/>
              <a:t>    8.0M</a:t>
            </a:r>
            <a:endParaRPr lang="en-US" altLang="en-US" dirty="0"/>
          </a:p>
          <a:p>
            <a:r>
              <a:rPr lang="en-US" altLang="en-US" sz="800" dirty="0"/>
              <a:t> </a:t>
            </a:r>
          </a:p>
          <a:p>
            <a:r>
              <a:rPr lang="en-US" altLang="en-US" dirty="0" smtClean="0"/>
              <a:t>Higher </a:t>
            </a:r>
            <a:r>
              <a:rPr lang="en-US" altLang="en-US" dirty="0"/>
              <a:t>Average CWIP</a:t>
            </a:r>
            <a:r>
              <a:rPr lang="en-US" altLang="en-US" sz="1600" dirty="0"/>
              <a:t>			</a:t>
            </a:r>
            <a:r>
              <a:rPr lang="en-US" altLang="en-US" dirty="0"/>
              <a:t>$  </a:t>
            </a:r>
            <a:r>
              <a:rPr lang="en-US" altLang="en-US" dirty="0" smtClean="0"/>
              <a:t>  16.6M</a:t>
            </a:r>
            <a:endParaRPr lang="en-US" altLang="en-US" dirty="0"/>
          </a:p>
          <a:p>
            <a:r>
              <a:rPr lang="en-US" altLang="en-US" sz="800" dirty="0"/>
              <a:t> </a:t>
            </a:r>
          </a:p>
          <a:p>
            <a:r>
              <a:rPr lang="en-US" altLang="en-US" dirty="0" smtClean="0"/>
              <a:t>Lower </a:t>
            </a:r>
            <a:r>
              <a:rPr lang="en-US" altLang="en-US" dirty="0"/>
              <a:t>accumulated deferred </a:t>
            </a:r>
            <a:r>
              <a:rPr lang="en-US" altLang="en-US" dirty="0" smtClean="0"/>
              <a:t>taxes   </a:t>
            </a:r>
            <a:r>
              <a:rPr lang="en-US" altLang="en-US" dirty="0"/>
              <a:t>	$ </a:t>
            </a:r>
            <a:r>
              <a:rPr lang="en-US" altLang="en-US" dirty="0" smtClean="0"/>
              <a:t>   26.6M</a:t>
            </a:r>
            <a:endParaRPr lang="en-US" altLang="en-US" dirty="0"/>
          </a:p>
          <a:p>
            <a:r>
              <a:rPr lang="en-US" altLang="en-US" sz="1000" dirty="0"/>
              <a:t>   (deducted from rate base)</a:t>
            </a:r>
          </a:p>
          <a:p>
            <a:endParaRPr lang="en-US" altLang="en-US" sz="400" dirty="0"/>
          </a:p>
          <a:p>
            <a:r>
              <a:rPr lang="en-US" altLang="en-US" dirty="0" smtClean="0"/>
              <a:t>Decrease in </a:t>
            </a:r>
            <a:r>
              <a:rPr lang="en-US" altLang="en-US" dirty="0"/>
              <a:t>other working capital</a:t>
            </a:r>
            <a:r>
              <a:rPr lang="en-US" altLang="en-US" sz="1600" dirty="0"/>
              <a:t>		</a:t>
            </a:r>
            <a:r>
              <a:rPr lang="en-US" altLang="en-US" dirty="0"/>
              <a:t>$</a:t>
            </a:r>
            <a:r>
              <a:rPr lang="en-US" altLang="en-US" sz="1600" dirty="0"/>
              <a:t>  </a:t>
            </a:r>
            <a:r>
              <a:rPr lang="en-US" altLang="en-US" sz="1600" dirty="0" smtClean="0"/>
              <a:t>   </a:t>
            </a:r>
            <a:r>
              <a:rPr lang="en-US" altLang="en-US" dirty="0" smtClean="0"/>
              <a:t>(0.6M)</a:t>
            </a:r>
            <a:endParaRPr lang="en-US" altLang="en-US" dirty="0"/>
          </a:p>
          <a:p>
            <a:r>
              <a:rPr lang="en-US" altLang="en-US" sz="1200" dirty="0"/>
              <a:t> </a:t>
            </a:r>
          </a:p>
          <a:p>
            <a:r>
              <a:rPr lang="en-US" altLang="en-US" dirty="0"/>
              <a:t>Net </a:t>
            </a:r>
            <a:r>
              <a:rPr lang="en-US" altLang="en-US" dirty="0" smtClean="0"/>
              <a:t>Increase </a:t>
            </a:r>
            <a:r>
              <a:rPr lang="en-US" altLang="en-US" dirty="0"/>
              <a:t>in rate base</a:t>
            </a:r>
            <a:r>
              <a:rPr lang="en-US" altLang="en-US" sz="1600" dirty="0"/>
              <a:t>				        </a:t>
            </a:r>
            <a:r>
              <a:rPr lang="en-US" altLang="en-US" dirty="0" smtClean="0"/>
              <a:t>$  50.6M</a:t>
            </a:r>
            <a:endParaRPr lang="en-US" altLang="en-US" dirty="0"/>
          </a:p>
          <a:p>
            <a:endParaRPr lang="en-US" altLang="en-US" sz="1600" dirty="0"/>
          </a:p>
          <a:p>
            <a:r>
              <a:rPr lang="en-US" altLang="en-US" dirty="0"/>
              <a:t>Total Actual Rate Base – </a:t>
            </a:r>
            <a:r>
              <a:rPr lang="en-US" altLang="en-US" dirty="0" smtClean="0"/>
              <a:t>2014</a:t>
            </a:r>
            <a:r>
              <a:rPr lang="en-US" altLang="en-US" sz="1600" dirty="0"/>
              <a:t>			     </a:t>
            </a:r>
            <a:r>
              <a:rPr lang="en-US" altLang="en-US" dirty="0" smtClean="0"/>
              <a:t>$2,164.9M</a:t>
            </a:r>
            <a:endParaRPr lang="en-US" altLang="en-US" dirty="0"/>
          </a:p>
          <a:p>
            <a:endParaRPr lang="en-US" altLang="en-US" sz="1600" dirty="0"/>
          </a:p>
        </p:txBody>
      </p:sp>
      <p:sp>
        <p:nvSpPr>
          <p:cNvPr id="6355" name="Line 211"/>
          <p:cNvSpPr>
            <a:spLocks noChangeShapeType="1"/>
          </p:cNvSpPr>
          <p:nvPr/>
        </p:nvSpPr>
        <p:spPr bwMode="auto">
          <a:xfrm>
            <a:off x="5410200" y="41148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8" name="Group 214"/>
          <p:cNvGrpSpPr>
            <a:grpSpLocks/>
          </p:cNvGrpSpPr>
          <p:nvPr/>
        </p:nvGrpSpPr>
        <p:grpSpPr bwMode="auto">
          <a:xfrm>
            <a:off x="6629400" y="5105400"/>
            <a:ext cx="1066800" cy="76200"/>
            <a:chOff x="3552" y="2688"/>
            <a:chExt cx="576" cy="48"/>
          </a:xfrm>
        </p:grpSpPr>
        <p:sp>
          <p:nvSpPr>
            <p:cNvPr id="6356" name="Line 212"/>
            <p:cNvSpPr>
              <a:spLocks noChangeShapeType="1"/>
            </p:cNvSpPr>
            <p:nvPr/>
          </p:nvSpPr>
          <p:spPr bwMode="auto">
            <a:xfrm>
              <a:off x="3552" y="2688"/>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7" name="Line 213"/>
            <p:cNvSpPr>
              <a:spLocks noChangeShapeType="1"/>
            </p:cNvSpPr>
            <p:nvPr/>
          </p:nvSpPr>
          <p:spPr bwMode="auto">
            <a:xfrm>
              <a:off x="3552" y="2736"/>
              <a:ext cx="576"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66" name="Line 222"/>
          <p:cNvSpPr>
            <a:spLocks noChangeShapeType="1"/>
          </p:cNvSpPr>
          <p:nvPr/>
        </p:nvSpPr>
        <p:spPr bwMode="auto">
          <a:xfrm>
            <a:off x="6629400" y="4572000"/>
            <a:ext cx="10668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368"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0"/>
            <a:ext cx="297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74" name="Text Box 230"/>
          <p:cNvSpPr txBox="1">
            <a:spLocks noChangeArrowheads="1"/>
          </p:cNvSpPr>
          <p:nvPr/>
        </p:nvSpPr>
        <p:spPr bwMode="auto">
          <a:xfrm>
            <a:off x="7146925" y="3160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fld id="{C4E40103-D540-4664-A19A-CD87FD1B0D87}" type="slidenum">
              <a:rPr lang="en-US" altLang="en-US"/>
              <a:pPr/>
              <a:t>12</a:t>
            </a:fld>
            <a:endParaRPr lang="en-US" altLang="en-US"/>
          </a:p>
        </p:txBody>
      </p:sp>
      <p:sp>
        <p:nvSpPr>
          <p:cNvPr id="27650" name="Text Box 2"/>
          <p:cNvSpPr txBox="1">
            <a:spLocks noChangeArrowheads="1"/>
          </p:cNvSpPr>
          <p:nvPr/>
        </p:nvSpPr>
        <p:spPr bwMode="auto">
          <a:xfrm>
            <a:off x="2743200" y="1295400"/>
            <a:ext cx="3660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t>Change in Cost of Capital</a:t>
            </a:r>
          </a:p>
        </p:txBody>
      </p:sp>
      <p:pic>
        <p:nvPicPr>
          <p:cNvPr id="27661"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0"/>
            <a:ext cx="297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3"/>
          <p:cNvSpPr txBox="1">
            <a:spLocks noChangeArrowheads="1"/>
          </p:cNvSpPr>
          <p:nvPr/>
        </p:nvSpPr>
        <p:spPr bwMode="auto">
          <a:xfrm>
            <a:off x="457200" y="2133600"/>
            <a:ext cx="7391400" cy="260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			        Weighted Cost of Capital </a:t>
            </a:r>
          </a:p>
          <a:p>
            <a:r>
              <a:rPr lang="en-US" altLang="en-US" sz="900" dirty="0"/>
              <a:t>	</a:t>
            </a:r>
          </a:p>
          <a:p>
            <a:r>
              <a:rPr lang="en-US" altLang="en-US" dirty="0"/>
              <a:t>			      </a:t>
            </a:r>
            <a:r>
              <a:rPr lang="en-US" altLang="en-US" dirty="0" smtClean="0"/>
              <a:t>2014A</a:t>
            </a:r>
            <a:r>
              <a:rPr lang="en-US" altLang="en-US" dirty="0"/>
              <a:t>		</a:t>
            </a:r>
            <a:r>
              <a:rPr lang="en-US" altLang="en-US" dirty="0" smtClean="0"/>
              <a:t>2014B</a:t>
            </a:r>
            <a:endParaRPr lang="en-US" altLang="en-US" dirty="0"/>
          </a:p>
          <a:p>
            <a:r>
              <a:rPr lang="en-US" altLang="en-US" dirty="0"/>
              <a:t>		            </a:t>
            </a:r>
            <a:r>
              <a:rPr lang="en-US" altLang="en-US" sz="1200" dirty="0"/>
              <a:t>D/E Ratio	 Cost *	         D/E Ratio     </a:t>
            </a:r>
            <a:r>
              <a:rPr lang="en-US" altLang="en-US" sz="1200" dirty="0" smtClean="0"/>
              <a:t>    </a:t>
            </a:r>
            <a:r>
              <a:rPr lang="en-US" altLang="en-US" sz="1200" dirty="0"/>
              <a:t>Cost *</a:t>
            </a:r>
          </a:p>
          <a:p>
            <a:r>
              <a:rPr lang="en-US" altLang="en-US" sz="800" dirty="0"/>
              <a:t>	</a:t>
            </a:r>
          </a:p>
          <a:p>
            <a:r>
              <a:rPr lang="en-US" altLang="en-US" dirty="0"/>
              <a:t>	LTD</a:t>
            </a:r>
            <a:r>
              <a:rPr lang="en-US" altLang="en-US" sz="1600" dirty="0"/>
              <a:t>	               </a:t>
            </a:r>
            <a:r>
              <a:rPr lang="en-US" altLang="en-US" dirty="0" smtClean="0"/>
              <a:t>46.89%</a:t>
            </a:r>
            <a:r>
              <a:rPr lang="en-US" altLang="en-US" dirty="0">
                <a:solidFill>
                  <a:srgbClr val="FF0000"/>
                </a:solidFill>
              </a:rPr>
              <a:t>	</a:t>
            </a:r>
            <a:r>
              <a:rPr lang="en-US" altLang="en-US" dirty="0" smtClean="0"/>
              <a:t>2.07%        </a:t>
            </a:r>
            <a:r>
              <a:rPr lang="en-US" altLang="en-US" dirty="0" smtClean="0">
                <a:solidFill>
                  <a:srgbClr val="FF0000"/>
                </a:solidFill>
              </a:rPr>
              <a:t>   </a:t>
            </a:r>
            <a:r>
              <a:rPr lang="en-US" altLang="en-US" dirty="0" smtClean="0"/>
              <a:t>46.82%     2.33%</a:t>
            </a:r>
            <a:endParaRPr lang="en-US" altLang="en-US" dirty="0"/>
          </a:p>
          <a:p>
            <a:r>
              <a:rPr lang="en-US" altLang="en-US" sz="1000" dirty="0"/>
              <a:t>                                                                     </a:t>
            </a:r>
            <a:r>
              <a:rPr lang="en-US" altLang="en-US" sz="800" dirty="0"/>
              <a:t>                                                                                                                                                                                           </a:t>
            </a:r>
          </a:p>
          <a:p>
            <a:r>
              <a:rPr lang="en-US" altLang="en-US" dirty="0"/>
              <a:t>	Equity</a:t>
            </a:r>
            <a:r>
              <a:rPr lang="en-US" altLang="en-US" dirty="0">
                <a:solidFill>
                  <a:srgbClr val="FF0000"/>
                </a:solidFill>
              </a:rPr>
              <a:t>	</a:t>
            </a:r>
            <a:r>
              <a:rPr lang="en-US" altLang="en-US" dirty="0" smtClean="0">
                <a:solidFill>
                  <a:srgbClr val="FF0000"/>
                </a:solidFill>
              </a:rPr>
              <a:t>             </a:t>
            </a:r>
            <a:r>
              <a:rPr lang="en-US" altLang="en-US" dirty="0" smtClean="0"/>
              <a:t>53.11%</a:t>
            </a:r>
            <a:r>
              <a:rPr lang="en-US" altLang="en-US" dirty="0">
                <a:solidFill>
                  <a:srgbClr val="FF0000"/>
                </a:solidFill>
              </a:rPr>
              <a:t>	</a:t>
            </a:r>
            <a:r>
              <a:rPr lang="en-US" altLang="en-US" dirty="0" smtClean="0"/>
              <a:t>6.57%</a:t>
            </a:r>
            <a:r>
              <a:rPr lang="en-US" altLang="en-US" dirty="0">
                <a:solidFill>
                  <a:srgbClr val="FF0000"/>
                </a:solidFill>
              </a:rPr>
              <a:t>	       </a:t>
            </a:r>
            <a:r>
              <a:rPr lang="en-US" altLang="en-US" dirty="0" smtClean="0"/>
              <a:t>53.18%     6.58%</a:t>
            </a:r>
            <a:endParaRPr lang="en-US" altLang="en-US" dirty="0"/>
          </a:p>
          <a:p>
            <a:r>
              <a:rPr lang="en-US" altLang="en-US" sz="1000" dirty="0"/>
              <a:t>                                                                                                                </a:t>
            </a:r>
          </a:p>
          <a:p>
            <a:r>
              <a:rPr lang="en-US" altLang="en-US" dirty="0">
                <a:solidFill>
                  <a:srgbClr val="FF0000"/>
                </a:solidFill>
              </a:rPr>
              <a:t>				</a:t>
            </a:r>
            <a:r>
              <a:rPr lang="en-US" altLang="en-US" dirty="0" smtClean="0"/>
              <a:t>8.64%</a:t>
            </a:r>
            <a:r>
              <a:rPr lang="en-US" altLang="en-US" dirty="0">
                <a:solidFill>
                  <a:srgbClr val="FF0000"/>
                </a:solidFill>
              </a:rPr>
              <a:t>	                      </a:t>
            </a:r>
            <a:r>
              <a:rPr lang="en-US" altLang="en-US" dirty="0" smtClean="0">
                <a:solidFill>
                  <a:srgbClr val="FF0000"/>
                </a:solidFill>
              </a:rPr>
              <a:t>  </a:t>
            </a:r>
            <a:r>
              <a:rPr lang="en-US" altLang="en-US" dirty="0" smtClean="0"/>
              <a:t>8.91%</a:t>
            </a:r>
            <a:endParaRPr lang="en-US" altLang="en-US" dirty="0"/>
          </a:p>
          <a:p>
            <a:endParaRPr lang="en-US" altLang="en-US" dirty="0"/>
          </a:p>
        </p:txBody>
      </p:sp>
      <p:sp>
        <p:nvSpPr>
          <p:cNvPr id="27652" name="Line 4"/>
          <p:cNvSpPr>
            <a:spLocks noChangeShapeType="1"/>
          </p:cNvSpPr>
          <p:nvPr/>
        </p:nvSpPr>
        <p:spPr bwMode="auto">
          <a:xfrm>
            <a:off x="4114800" y="39624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3" name="Line 5"/>
          <p:cNvSpPr>
            <a:spLocks noChangeShapeType="1"/>
          </p:cNvSpPr>
          <p:nvPr/>
        </p:nvSpPr>
        <p:spPr bwMode="auto">
          <a:xfrm>
            <a:off x="6553200" y="3962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2" name="Line 14"/>
          <p:cNvSpPr>
            <a:spLocks noChangeShapeType="1"/>
          </p:cNvSpPr>
          <p:nvPr/>
        </p:nvSpPr>
        <p:spPr bwMode="auto">
          <a:xfrm>
            <a:off x="3124200" y="28956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Line 15"/>
          <p:cNvSpPr>
            <a:spLocks noChangeShapeType="1"/>
          </p:cNvSpPr>
          <p:nvPr/>
        </p:nvSpPr>
        <p:spPr bwMode="auto">
          <a:xfrm>
            <a:off x="5410200" y="2895600"/>
            <a:ext cx="160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65" name="Group 17"/>
          <p:cNvGrpSpPr>
            <a:grpSpLocks/>
          </p:cNvGrpSpPr>
          <p:nvPr/>
        </p:nvGrpSpPr>
        <p:grpSpPr bwMode="auto">
          <a:xfrm>
            <a:off x="6477000" y="4419600"/>
            <a:ext cx="762000" cy="76200"/>
            <a:chOff x="4608" y="2400"/>
            <a:chExt cx="528" cy="48"/>
          </a:xfrm>
        </p:grpSpPr>
        <p:sp>
          <p:nvSpPr>
            <p:cNvPr id="27666" name="Line 18"/>
            <p:cNvSpPr>
              <a:spLocks noChangeShapeType="1"/>
            </p:cNvSpPr>
            <p:nvPr/>
          </p:nvSpPr>
          <p:spPr bwMode="auto">
            <a:xfrm>
              <a:off x="4608" y="2400"/>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Line 19"/>
            <p:cNvSpPr>
              <a:spLocks noChangeShapeType="1"/>
            </p:cNvSpPr>
            <p:nvPr/>
          </p:nvSpPr>
          <p:spPr bwMode="auto">
            <a:xfrm>
              <a:off x="4608" y="2448"/>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668" name="Group 20"/>
          <p:cNvGrpSpPr>
            <a:grpSpLocks/>
          </p:cNvGrpSpPr>
          <p:nvPr/>
        </p:nvGrpSpPr>
        <p:grpSpPr bwMode="auto">
          <a:xfrm>
            <a:off x="4114800" y="4419600"/>
            <a:ext cx="762000" cy="76200"/>
            <a:chOff x="4608" y="2400"/>
            <a:chExt cx="528" cy="48"/>
          </a:xfrm>
        </p:grpSpPr>
        <p:sp>
          <p:nvSpPr>
            <p:cNvPr id="27669" name="Line 21"/>
            <p:cNvSpPr>
              <a:spLocks noChangeShapeType="1"/>
            </p:cNvSpPr>
            <p:nvPr/>
          </p:nvSpPr>
          <p:spPr bwMode="auto">
            <a:xfrm>
              <a:off x="4608" y="2400"/>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0" name="Line 22"/>
            <p:cNvSpPr>
              <a:spLocks noChangeShapeType="1"/>
            </p:cNvSpPr>
            <p:nvPr/>
          </p:nvSpPr>
          <p:spPr bwMode="auto">
            <a:xfrm>
              <a:off x="4608" y="2448"/>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71" name="Text Box 23"/>
          <p:cNvSpPr txBox="1">
            <a:spLocks noChangeArrowheads="1"/>
          </p:cNvSpPr>
          <p:nvPr/>
        </p:nvSpPr>
        <p:spPr bwMode="auto">
          <a:xfrm>
            <a:off x="990600" y="6096000"/>
            <a:ext cx="3527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 * Actual calculation performed on whole numbers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fld id="{E0DA256B-BA89-40CB-A2F1-DC0045DEF85E}" type="slidenum">
              <a:rPr lang="en-US" altLang="en-US"/>
              <a:pPr/>
              <a:t>13</a:t>
            </a:fld>
            <a:endParaRPr lang="en-US" altLang="en-US"/>
          </a:p>
        </p:txBody>
      </p:sp>
      <p:sp>
        <p:nvSpPr>
          <p:cNvPr id="12290" name="Text Box 2"/>
          <p:cNvSpPr txBox="1">
            <a:spLocks noChangeArrowheads="1"/>
          </p:cNvSpPr>
          <p:nvPr/>
        </p:nvSpPr>
        <p:spPr bwMode="auto">
          <a:xfrm>
            <a:off x="1371600" y="1371600"/>
            <a:ext cx="63337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Reconciliation of Change in Return for </a:t>
            </a:r>
            <a:r>
              <a:rPr lang="en-US" altLang="en-US" sz="2400" dirty="0" smtClean="0"/>
              <a:t>2014</a:t>
            </a:r>
            <a:endParaRPr lang="en-US" altLang="en-US" sz="2400" dirty="0"/>
          </a:p>
        </p:txBody>
      </p:sp>
      <p:sp>
        <p:nvSpPr>
          <p:cNvPr id="12291" name="Text Box 3"/>
          <p:cNvSpPr txBox="1">
            <a:spLocks noChangeArrowheads="1"/>
          </p:cNvSpPr>
          <p:nvPr/>
        </p:nvSpPr>
        <p:spPr bwMode="auto">
          <a:xfrm>
            <a:off x="762000" y="2209800"/>
            <a:ext cx="779893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Change in Rate Base 	 	</a:t>
            </a:r>
            <a:r>
              <a:rPr lang="en-US" altLang="en-US" dirty="0" smtClean="0"/>
              <a:t>$ 50.6M </a:t>
            </a:r>
            <a:r>
              <a:rPr lang="en-US" altLang="en-US" dirty="0"/>
              <a:t>x </a:t>
            </a:r>
            <a:r>
              <a:rPr lang="en-US" altLang="en-US" dirty="0" smtClean="0"/>
              <a:t>8.64%</a:t>
            </a:r>
            <a:r>
              <a:rPr lang="en-US" altLang="en-US" dirty="0">
                <a:solidFill>
                  <a:srgbClr val="FF0000"/>
                </a:solidFill>
              </a:rPr>
              <a:t>		</a:t>
            </a:r>
            <a:r>
              <a:rPr lang="en-US" altLang="en-US" dirty="0"/>
              <a:t>$ </a:t>
            </a:r>
            <a:r>
              <a:rPr lang="en-US" altLang="en-US" dirty="0" smtClean="0"/>
              <a:t>  4.4M</a:t>
            </a:r>
            <a:endParaRPr lang="en-US" altLang="en-US" dirty="0"/>
          </a:p>
          <a:p>
            <a:endParaRPr lang="en-US" altLang="en-US" dirty="0"/>
          </a:p>
          <a:p>
            <a:r>
              <a:rPr lang="en-US" altLang="en-US" dirty="0"/>
              <a:t>PY Rate base x decrease in WCC	</a:t>
            </a:r>
            <a:r>
              <a:rPr lang="en-US" altLang="en-US" dirty="0" smtClean="0"/>
              <a:t>$2,114.3M </a:t>
            </a:r>
            <a:r>
              <a:rPr lang="en-US" altLang="en-US" dirty="0"/>
              <a:t>x (</a:t>
            </a:r>
            <a:r>
              <a:rPr lang="en-US" altLang="en-US" dirty="0" smtClean="0"/>
              <a:t>0.27)%</a:t>
            </a:r>
            <a:r>
              <a:rPr lang="en-US" altLang="en-US" dirty="0">
                <a:solidFill>
                  <a:srgbClr val="FF0000"/>
                </a:solidFill>
              </a:rPr>
              <a:t>	</a:t>
            </a:r>
            <a:r>
              <a:rPr lang="en-US" altLang="en-US" dirty="0"/>
              <a:t>$</a:t>
            </a:r>
            <a:r>
              <a:rPr lang="en-US" altLang="en-US" sz="1400" dirty="0"/>
              <a:t>  </a:t>
            </a:r>
            <a:r>
              <a:rPr lang="en-US" altLang="en-US" dirty="0" smtClean="0"/>
              <a:t>(5.7M</a:t>
            </a:r>
            <a:r>
              <a:rPr lang="en-US" altLang="en-US" dirty="0"/>
              <a:t>) </a:t>
            </a:r>
          </a:p>
          <a:p>
            <a:endParaRPr lang="en-US" altLang="en-US" dirty="0"/>
          </a:p>
          <a:p>
            <a:r>
              <a:rPr lang="en-US" altLang="en-US" dirty="0"/>
              <a:t>Net change in return 					$</a:t>
            </a:r>
            <a:r>
              <a:rPr lang="en-US" altLang="en-US" sz="1400" dirty="0"/>
              <a:t>  </a:t>
            </a:r>
            <a:r>
              <a:rPr lang="en-US" altLang="en-US" dirty="0" smtClean="0"/>
              <a:t>(1.3M</a:t>
            </a:r>
            <a:r>
              <a:rPr lang="en-US" altLang="en-US" dirty="0"/>
              <a:t>)  </a:t>
            </a:r>
          </a:p>
        </p:txBody>
      </p:sp>
      <p:grpSp>
        <p:nvGrpSpPr>
          <p:cNvPr id="12296" name="Group 8"/>
          <p:cNvGrpSpPr>
            <a:grpSpLocks/>
          </p:cNvGrpSpPr>
          <p:nvPr/>
        </p:nvGrpSpPr>
        <p:grpSpPr bwMode="auto">
          <a:xfrm>
            <a:off x="7358063" y="3657600"/>
            <a:ext cx="854075" cy="76200"/>
            <a:chOff x="4608" y="2400"/>
            <a:chExt cx="528" cy="48"/>
          </a:xfrm>
        </p:grpSpPr>
        <p:sp>
          <p:nvSpPr>
            <p:cNvPr id="12293" name="Line 5"/>
            <p:cNvSpPr>
              <a:spLocks noChangeShapeType="1"/>
            </p:cNvSpPr>
            <p:nvPr/>
          </p:nvSpPr>
          <p:spPr bwMode="auto">
            <a:xfrm>
              <a:off x="4608" y="2400"/>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Line 6"/>
            <p:cNvSpPr>
              <a:spLocks noChangeShapeType="1"/>
            </p:cNvSpPr>
            <p:nvPr/>
          </p:nvSpPr>
          <p:spPr bwMode="auto">
            <a:xfrm>
              <a:off x="4608" y="2448"/>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95" name="Line 7"/>
          <p:cNvSpPr>
            <a:spLocks noChangeShapeType="1"/>
          </p:cNvSpPr>
          <p:nvPr/>
        </p:nvSpPr>
        <p:spPr bwMode="auto">
          <a:xfrm>
            <a:off x="7358063" y="3276600"/>
            <a:ext cx="776287"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2299"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0"/>
            <a:ext cx="32766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Text Box 12"/>
          <p:cNvSpPr txBox="1">
            <a:spLocks noChangeArrowheads="1"/>
          </p:cNvSpPr>
          <p:nvPr/>
        </p:nvSpPr>
        <p:spPr bwMode="auto">
          <a:xfrm>
            <a:off x="914400" y="4495800"/>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t>Overall lower Return was a function of </a:t>
            </a:r>
            <a:r>
              <a:rPr lang="en-US" altLang="en-US" dirty="0" smtClean="0"/>
              <a:t>decreased </a:t>
            </a:r>
            <a:r>
              <a:rPr lang="en-US" altLang="en-US" dirty="0"/>
              <a:t>Weighted Cost of </a:t>
            </a:r>
            <a:r>
              <a:rPr lang="en-US" altLang="en-US" dirty="0" smtClean="0"/>
              <a:t>Capital partially offset by increased Rate Base</a:t>
            </a:r>
            <a:endParaRPr lang="en-U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6B2A536E-8F07-4F04-A0E0-4621B62C1A26}" type="slidenum">
              <a:rPr lang="en-US" altLang="en-US"/>
              <a:pPr/>
              <a:t>14</a:t>
            </a:fld>
            <a:endParaRPr lang="en-US" altLang="en-US"/>
          </a:p>
        </p:txBody>
      </p:sp>
      <p:sp>
        <p:nvSpPr>
          <p:cNvPr id="33794" name="Text Box 2"/>
          <p:cNvSpPr txBox="1">
            <a:spLocks noChangeArrowheads="1"/>
          </p:cNvSpPr>
          <p:nvPr/>
        </p:nvSpPr>
        <p:spPr bwMode="auto">
          <a:xfrm>
            <a:off x="914400" y="914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Budget Revenue Requirement to </a:t>
            </a:r>
            <a:r>
              <a:rPr lang="en-US" altLang="en-US" sz="2400" dirty="0" smtClean="0"/>
              <a:t>2014 </a:t>
            </a:r>
            <a:r>
              <a:rPr lang="en-US" altLang="en-US" sz="2400" dirty="0"/>
              <a:t>Actual Revenue Requirement</a:t>
            </a:r>
          </a:p>
        </p:txBody>
      </p:sp>
      <p:sp>
        <p:nvSpPr>
          <p:cNvPr id="33795" name="Text Box 3"/>
          <p:cNvSpPr txBox="1">
            <a:spLocks noChangeArrowheads="1"/>
          </p:cNvSpPr>
          <p:nvPr/>
        </p:nvSpPr>
        <p:spPr bwMode="auto">
          <a:xfrm>
            <a:off x="1143000" y="2133600"/>
            <a:ext cx="6840334"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666699"/>
                </a:solidFill>
              </a:rPr>
              <a:t>Budgeted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322.3M</a:t>
            </a:r>
            <a:endParaRPr lang="en-US" altLang="en-US" dirty="0">
              <a:solidFill>
                <a:srgbClr val="666699"/>
              </a:solidFill>
            </a:endParaRPr>
          </a:p>
          <a:p>
            <a:r>
              <a:rPr lang="en-US" altLang="en-US" sz="1600" dirty="0"/>
              <a:t>    </a:t>
            </a:r>
          </a:p>
          <a:p>
            <a:r>
              <a:rPr lang="en-US" altLang="en-US" dirty="0"/>
              <a:t>Cost Deviations for </a:t>
            </a:r>
            <a:r>
              <a:rPr lang="en-US" altLang="en-US" dirty="0" smtClean="0"/>
              <a:t>2014:</a:t>
            </a:r>
            <a:endParaRPr lang="en-US" altLang="en-US" dirty="0"/>
          </a:p>
          <a:p>
            <a:r>
              <a:rPr lang="en-US" altLang="en-US" sz="1400" dirty="0"/>
              <a:t>    </a:t>
            </a:r>
          </a:p>
          <a:p>
            <a:r>
              <a:rPr lang="en-US" altLang="en-US" dirty="0"/>
              <a:t>      </a:t>
            </a:r>
            <a:r>
              <a:rPr lang="en-US" altLang="en-US" dirty="0">
                <a:solidFill>
                  <a:srgbClr val="666699"/>
                </a:solidFill>
              </a:rPr>
              <a:t>Under run in Operating Costs			$ (</a:t>
            </a:r>
            <a:r>
              <a:rPr lang="en-US" altLang="en-US" dirty="0" smtClean="0">
                <a:solidFill>
                  <a:srgbClr val="666699"/>
                </a:solidFill>
              </a:rPr>
              <a:t>17.0M</a:t>
            </a:r>
            <a:r>
              <a:rPr lang="en-US" altLang="en-US" dirty="0">
                <a:solidFill>
                  <a:srgbClr val="666699"/>
                </a:solidFill>
              </a:rPr>
              <a:t>)</a:t>
            </a:r>
          </a:p>
          <a:p>
            <a:r>
              <a:rPr lang="en-US" altLang="en-US" sz="1400" dirty="0">
                <a:solidFill>
                  <a:srgbClr val="666699"/>
                </a:solidFill>
              </a:rPr>
              <a:t>     </a:t>
            </a:r>
          </a:p>
          <a:p>
            <a:r>
              <a:rPr lang="en-US" altLang="en-US" dirty="0">
                <a:solidFill>
                  <a:srgbClr val="666699"/>
                </a:solidFill>
              </a:rPr>
              <a:t>      Lower Return Requirement			$   </a:t>
            </a:r>
            <a:r>
              <a:rPr lang="en-US" altLang="en-US" dirty="0" smtClean="0">
                <a:solidFill>
                  <a:srgbClr val="666699"/>
                </a:solidFill>
              </a:rPr>
              <a:t>(1.3M</a:t>
            </a:r>
            <a:r>
              <a:rPr lang="en-US" altLang="en-US" dirty="0">
                <a:solidFill>
                  <a:srgbClr val="666699"/>
                </a:solidFill>
              </a:rPr>
              <a:t>)</a:t>
            </a:r>
          </a:p>
          <a:p>
            <a:endParaRPr lang="en-US" altLang="en-US" dirty="0">
              <a:solidFill>
                <a:srgbClr val="666699"/>
              </a:solidFill>
            </a:endParaRPr>
          </a:p>
          <a:p>
            <a:r>
              <a:rPr lang="en-US" altLang="en-US" dirty="0"/>
              <a:t>      </a:t>
            </a:r>
            <a:r>
              <a:rPr lang="en-US" altLang="en-US" b="1" dirty="0"/>
              <a:t>Higher Revenue Credits			$   </a:t>
            </a:r>
            <a:r>
              <a:rPr lang="en-US" altLang="en-US" b="1" dirty="0" smtClean="0"/>
              <a:t>(2.9M</a:t>
            </a:r>
            <a:r>
              <a:rPr lang="en-US" altLang="en-US" b="1" dirty="0"/>
              <a:t>)</a:t>
            </a:r>
          </a:p>
          <a:p>
            <a:endParaRPr lang="en-US" altLang="en-US" b="1" dirty="0"/>
          </a:p>
          <a:p>
            <a:r>
              <a:rPr lang="en-US" altLang="en-US" dirty="0"/>
              <a:t>      </a:t>
            </a:r>
            <a:r>
              <a:rPr lang="en-US" altLang="en-US" dirty="0">
                <a:solidFill>
                  <a:srgbClr val="666699"/>
                </a:solidFill>
              </a:rPr>
              <a:t>Lower Attachment GG &amp; MM Credits	     	$    </a:t>
            </a:r>
            <a:r>
              <a:rPr lang="en-US" altLang="en-US" dirty="0" smtClean="0">
                <a:solidFill>
                  <a:srgbClr val="666699"/>
                </a:solidFill>
              </a:rPr>
              <a:t>2</a:t>
            </a:r>
            <a:r>
              <a:rPr lang="en-US" altLang="en-US" dirty="0" smtClean="0">
                <a:solidFill>
                  <a:srgbClr val="666699"/>
                </a:solidFill>
              </a:rPr>
              <a:t>.3M</a:t>
            </a:r>
            <a:endParaRPr lang="en-US" altLang="en-US" dirty="0">
              <a:solidFill>
                <a:srgbClr val="666699"/>
              </a:solidFill>
            </a:endParaRPr>
          </a:p>
          <a:p>
            <a:endParaRPr lang="en-US" altLang="en-US" sz="1000" u="sng" dirty="0">
              <a:solidFill>
                <a:srgbClr val="666699"/>
              </a:solidFill>
            </a:endParaRPr>
          </a:p>
          <a:p>
            <a:endParaRPr lang="en-US" altLang="en-US" sz="800" u="sng" dirty="0">
              <a:solidFill>
                <a:srgbClr val="666699"/>
              </a:solidFill>
            </a:endParaRPr>
          </a:p>
          <a:p>
            <a:r>
              <a:rPr lang="en-US" altLang="en-US" dirty="0">
                <a:solidFill>
                  <a:srgbClr val="666699"/>
                </a:solidFill>
              </a:rPr>
              <a:t>Actual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303.4M</a:t>
            </a:r>
            <a:endParaRPr lang="en-US" altLang="en-US" dirty="0">
              <a:solidFill>
                <a:srgbClr val="666699"/>
              </a:solidFill>
            </a:endParaRPr>
          </a:p>
          <a:p>
            <a:r>
              <a:rPr lang="en-US" altLang="en-US" sz="900" dirty="0"/>
              <a:t>						</a:t>
            </a:r>
          </a:p>
        </p:txBody>
      </p:sp>
      <p:sp>
        <p:nvSpPr>
          <p:cNvPr id="33796" name="Line 4"/>
          <p:cNvSpPr>
            <a:spLocks noChangeShapeType="1"/>
          </p:cNvSpPr>
          <p:nvPr/>
        </p:nvSpPr>
        <p:spPr bwMode="auto">
          <a:xfrm>
            <a:off x="6705600" y="52578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797" name="Group 5"/>
          <p:cNvGrpSpPr>
            <a:grpSpLocks/>
          </p:cNvGrpSpPr>
          <p:nvPr/>
        </p:nvGrpSpPr>
        <p:grpSpPr bwMode="auto">
          <a:xfrm>
            <a:off x="6705600" y="5638800"/>
            <a:ext cx="990600" cy="76200"/>
            <a:chOff x="4080" y="3216"/>
            <a:chExt cx="528" cy="48"/>
          </a:xfrm>
        </p:grpSpPr>
        <p:sp>
          <p:nvSpPr>
            <p:cNvPr id="33798" name="Line 6"/>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Line 7"/>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3800"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fld id="{C1FAADD9-7CC7-4363-A4CE-C80CDD909D23}" type="slidenum">
              <a:rPr lang="en-US" altLang="en-US"/>
              <a:pPr/>
              <a:t>15</a:t>
            </a:fld>
            <a:endParaRPr lang="en-US" altLang="en-US"/>
          </a:p>
        </p:txBody>
      </p:sp>
      <p:sp>
        <p:nvSpPr>
          <p:cNvPr id="15362" name="Text Box 2"/>
          <p:cNvSpPr txBox="1">
            <a:spLocks noChangeArrowheads="1"/>
          </p:cNvSpPr>
          <p:nvPr/>
        </p:nvSpPr>
        <p:spPr bwMode="auto">
          <a:xfrm>
            <a:off x="2286000" y="1295400"/>
            <a:ext cx="4492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Change in Net Revenue Credits</a:t>
            </a:r>
          </a:p>
        </p:txBody>
      </p:sp>
      <p:sp>
        <p:nvSpPr>
          <p:cNvPr id="15363" name="Text Box 3"/>
          <p:cNvSpPr txBox="1">
            <a:spLocks noChangeArrowheads="1"/>
          </p:cNvSpPr>
          <p:nvPr/>
        </p:nvSpPr>
        <p:spPr bwMode="auto">
          <a:xfrm>
            <a:off x="914400" y="2133600"/>
            <a:ext cx="7499350" cy="198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Estimated Revenue Credits in </a:t>
            </a:r>
            <a:r>
              <a:rPr lang="en-US" altLang="en-US" dirty="0" smtClean="0"/>
              <a:t>2014 </a:t>
            </a:r>
            <a:r>
              <a:rPr lang="en-US" altLang="en-US" dirty="0"/>
              <a:t>Rate</a:t>
            </a:r>
            <a:r>
              <a:rPr lang="en-US" altLang="en-US" sz="1400" dirty="0"/>
              <a:t>		</a:t>
            </a:r>
            <a:r>
              <a:rPr lang="en-US" altLang="en-US" dirty="0"/>
              <a:t>          </a:t>
            </a:r>
            <a:r>
              <a:rPr lang="en-US" altLang="en-US" sz="2000" dirty="0"/>
              <a:t> </a:t>
            </a:r>
            <a:r>
              <a:rPr lang="en-US" altLang="en-US" dirty="0"/>
              <a:t>$(</a:t>
            </a:r>
            <a:r>
              <a:rPr lang="en-US" altLang="en-US" dirty="0" smtClean="0"/>
              <a:t>27.0M</a:t>
            </a:r>
            <a:r>
              <a:rPr lang="en-US" altLang="en-US" dirty="0"/>
              <a:t>)</a:t>
            </a:r>
          </a:p>
          <a:p>
            <a:r>
              <a:rPr lang="en-US" altLang="en-US" sz="1400" dirty="0"/>
              <a:t>  </a:t>
            </a:r>
          </a:p>
          <a:p>
            <a:r>
              <a:rPr lang="en-US" altLang="en-US" dirty="0"/>
              <a:t>Actual Revenue Credits in </a:t>
            </a:r>
            <a:r>
              <a:rPr lang="en-US" altLang="en-US" dirty="0" smtClean="0"/>
              <a:t>2014 </a:t>
            </a:r>
            <a:r>
              <a:rPr lang="en-US" altLang="en-US" dirty="0"/>
              <a:t>			           $(</a:t>
            </a:r>
            <a:r>
              <a:rPr lang="en-US" altLang="en-US" dirty="0" smtClean="0"/>
              <a:t>29.9M</a:t>
            </a:r>
            <a:r>
              <a:rPr lang="en-US" altLang="en-US" dirty="0"/>
              <a:t>)</a:t>
            </a:r>
          </a:p>
          <a:p>
            <a:endParaRPr lang="en-US" altLang="en-US" dirty="0"/>
          </a:p>
          <a:p>
            <a:r>
              <a:rPr lang="en-US" altLang="en-US" dirty="0"/>
              <a:t>Difference which decreased </a:t>
            </a:r>
            <a:r>
              <a:rPr lang="en-US" altLang="en-US" dirty="0" smtClean="0"/>
              <a:t>2014 </a:t>
            </a:r>
            <a:r>
              <a:rPr lang="en-US" altLang="en-US" dirty="0"/>
              <a:t>Revenue </a:t>
            </a:r>
            <a:r>
              <a:rPr lang="en-US" altLang="en-US" dirty="0" err="1"/>
              <a:t>Req</a:t>
            </a:r>
            <a:r>
              <a:rPr lang="en-US" altLang="en-US" dirty="0"/>
              <a:t>	           $ </a:t>
            </a:r>
            <a:r>
              <a:rPr lang="en-US" altLang="en-US" sz="1200" dirty="0"/>
              <a:t> </a:t>
            </a:r>
            <a:r>
              <a:rPr lang="en-US" altLang="en-US" dirty="0" smtClean="0"/>
              <a:t>(2.9M</a:t>
            </a:r>
            <a:r>
              <a:rPr lang="en-US" altLang="en-US" dirty="0"/>
              <a:t>) </a:t>
            </a:r>
          </a:p>
          <a:p>
            <a:endParaRPr lang="en-US" altLang="en-US" dirty="0">
              <a:solidFill>
                <a:srgbClr val="FF0000"/>
              </a:solidFill>
            </a:endParaRPr>
          </a:p>
          <a:p>
            <a:endParaRPr lang="en-US" altLang="en-US" dirty="0"/>
          </a:p>
        </p:txBody>
      </p:sp>
      <p:grpSp>
        <p:nvGrpSpPr>
          <p:cNvPr id="15364" name="Group 4"/>
          <p:cNvGrpSpPr>
            <a:grpSpLocks/>
          </p:cNvGrpSpPr>
          <p:nvPr/>
        </p:nvGrpSpPr>
        <p:grpSpPr bwMode="auto">
          <a:xfrm>
            <a:off x="7086600" y="3581400"/>
            <a:ext cx="990600" cy="76200"/>
            <a:chOff x="4080" y="3216"/>
            <a:chExt cx="528" cy="48"/>
          </a:xfrm>
        </p:grpSpPr>
        <p:sp>
          <p:nvSpPr>
            <p:cNvPr id="15365" name="Line 5"/>
            <p:cNvSpPr>
              <a:spLocks noChangeShapeType="1"/>
            </p:cNvSpPr>
            <p:nvPr/>
          </p:nvSpPr>
          <p:spPr bwMode="auto">
            <a:xfrm>
              <a:off x="4080" y="3216"/>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Line 6"/>
            <p:cNvSpPr>
              <a:spLocks noChangeShapeType="1"/>
            </p:cNvSpPr>
            <p:nvPr/>
          </p:nvSpPr>
          <p:spPr bwMode="auto">
            <a:xfrm>
              <a:off x="4080" y="3264"/>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372" name="Line 12"/>
          <p:cNvSpPr>
            <a:spLocks noChangeShapeType="1"/>
          </p:cNvSpPr>
          <p:nvPr/>
        </p:nvSpPr>
        <p:spPr bwMode="auto">
          <a:xfrm>
            <a:off x="7086600" y="32004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373"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0"/>
            <a:ext cx="320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4783881E-4AFB-4041-BE7D-529C530D2E16}" type="slidenum">
              <a:rPr lang="en-US" altLang="en-US"/>
              <a:pPr/>
              <a:t>16</a:t>
            </a:fld>
            <a:endParaRPr lang="en-US" altLang="en-US"/>
          </a:p>
        </p:txBody>
      </p:sp>
      <p:sp>
        <p:nvSpPr>
          <p:cNvPr id="34818" name="Text Box 2"/>
          <p:cNvSpPr txBox="1">
            <a:spLocks noChangeArrowheads="1"/>
          </p:cNvSpPr>
          <p:nvPr/>
        </p:nvSpPr>
        <p:spPr bwMode="auto">
          <a:xfrm>
            <a:off x="914400" y="914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Budget Revenue Requirement to </a:t>
            </a:r>
            <a:r>
              <a:rPr lang="en-US" altLang="en-US" sz="2400" dirty="0" smtClean="0"/>
              <a:t>2014 </a:t>
            </a:r>
            <a:r>
              <a:rPr lang="en-US" altLang="en-US" sz="2400" dirty="0"/>
              <a:t>Actual Revenue Requirement</a:t>
            </a:r>
          </a:p>
        </p:txBody>
      </p:sp>
      <p:sp>
        <p:nvSpPr>
          <p:cNvPr id="34819" name="Text Box 3"/>
          <p:cNvSpPr txBox="1">
            <a:spLocks noChangeArrowheads="1"/>
          </p:cNvSpPr>
          <p:nvPr/>
        </p:nvSpPr>
        <p:spPr bwMode="auto">
          <a:xfrm>
            <a:off x="1143000" y="2057400"/>
            <a:ext cx="6840334"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666699"/>
                </a:solidFill>
              </a:rPr>
              <a:t>Budgeted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322.3M</a:t>
            </a:r>
            <a:endParaRPr lang="en-US" altLang="en-US" dirty="0">
              <a:solidFill>
                <a:srgbClr val="666699"/>
              </a:solidFill>
            </a:endParaRPr>
          </a:p>
          <a:p>
            <a:r>
              <a:rPr lang="en-US" altLang="en-US" sz="1600" dirty="0"/>
              <a:t>    </a:t>
            </a:r>
          </a:p>
          <a:p>
            <a:r>
              <a:rPr lang="en-US" altLang="en-US" dirty="0"/>
              <a:t>Cost Deviations for </a:t>
            </a:r>
            <a:r>
              <a:rPr lang="en-US" altLang="en-US" dirty="0" smtClean="0"/>
              <a:t>2014:</a:t>
            </a:r>
            <a:endParaRPr lang="en-US" altLang="en-US" dirty="0"/>
          </a:p>
          <a:p>
            <a:r>
              <a:rPr lang="en-US" altLang="en-US" sz="1400" dirty="0"/>
              <a:t>    </a:t>
            </a:r>
          </a:p>
          <a:p>
            <a:r>
              <a:rPr lang="en-US" altLang="en-US" dirty="0"/>
              <a:t>      </a:t>
            </a:r>
            <a:r>
              <a:rPr lang="en-US" altLang="en-US" dirty="0">
                <a:solidFill>
                  <a:srgbClr val="666699"/>
                </a:solidFill>
              </a:rPr>
              <a:t>Under run in Operating Costs			$ (</a:t>
            </a:r>
            <a:r>
              <a:rPr lang="en-US" altLang="en-US" dirty="0" smtClean="0">
                <a:solidFill>
                  <a:srgbClr val="666699"/>
                </a:solidFill>
              </a:rPr>
              <a:t>17.0M</a:t>
            </a:r>
            <a:r>
              <a:rPr lang="en-US" altLang="en-US" dirty="0">
                <a:solidFill>
                  <a:srgbClr val="666699"/>
                </a:solidFill>
              </a:rPr>
              <a:t>)</a:t>
            </a:r>
          </a:p>
          <a:p>
            <a:r>
              <a:rPr lang="en-US" altLang="en-US" sz="1400" dirty="0">
                <a:solidFill>
                  <a:srgbClr val="666699"/>
                </a:solidFill>
              </a:rPr>
              <a:t>     </a:t>
            </a:r>
          </a:p>
          <a:p>
            <a:r>
              <a:rPr lang="en-US" altLang="en-US" dirty="0">
                <a:solidFill>
                  <a:srgbClr val="666699"/>
                </a:solidFill>
              </a:rPr>
              <a:t>      Lower Return Requirement			$   </a:t>
            </a:r>
            <a:r>
              <a:rPr lang="en-US" altLang="en-US" dirty="0" smtClean="0">
                <a:solidFill>
                  <a:srgbClr val="666699"/>
                </a:solidFill>
              </a:rPr>
              <a:t>(1.3M</a:t>
            </a:r>
            <a:r>
              <a:rPr lang="en-US" altLang="en-US" dirty="0">
                <a:solidFill>
                  <a:srgbClr val="666699"/>
                </a:solidFill>
              </a:rPr>
              <a:t>)</a:t>
            </a:r>
          </a:p>
          <a:p>
            <a:endParaRPr lang="en-US" altLang="en-US" dirty="0">
              <a:solidFill>
                <a:srgbClr val="666699"/>
              </a:solidFill>
            </a:endParaRPr>
          </a:p>
          <a:p>
            <a:r>
              <a:rPr lang="en-US" altLang="en-US" dirty="0">
                <a:solidFill>
                  <a:srgbClr val="666699"/>
                </a:solidFill>
              </a:rPr>
              <a:t>      Higher Revenue Credits			$   </a:t>
            </a:r>
            <a:r>
              <a:rPr lang="en-US" altLang="en-US" dirty="0" smtClean="0">
                <a:solidFill>
                  <a:srgbClr val="666699"/>
                </a:solidFill>
              </a:rPr>
              <a:t>(2.9M</a:t>
            </a:r>
            <a:r>
              <a:rPr lang="en-US" altLang="en-US" dirty="0">
                <a:solidFill>
                  <a:srgbClr val="666699"/>
                </a:solidFill>
              </a:rPr>
              <a:t>)</a:t>
            </a:r>
          </a:p>
          <a:p>
            <a:endParaRPr lang="en-US" altLang="en-US" dirty="0">
              <a:solidFill>
                <a:srgbClr val="666699"/>
              </a:solidFill>
            </a:endParaRPr>
          </a:p>
          <a:p>
            <a:r>
              <a:rPr lang="en-US" altLang="en-US" dirty="0"/>
              <a:t>      </a:t>
            </a:r>
            <a:r>
              <a:rPr lang="en-US" altLang="en-US" b="1" dirty="0"/>
              <a:t>Lower Attachment GG &amp; MM Credits </a:t>
            </a:r>
            <a:r>
              <a:rPr lang="en-US" altLang="en-US" b="1" dirty="0" smtClean="0"/>
              <a:t>    </a:t>
            </a:r>
            <a:r>
              <a:rPr lang="en-US" altLang="en-US" b="1" dirty="0"/>
              <a:t>	$    </a:t>
            </a:r>
            <a:r>
              <a:rPr lang="en-US" altLang="en-US" b="1" dirty="0" smtClean="0"/>
              <a:t>2.3M</a:t>
            </a:r>
            <a:endParaRPr lang="en-US" altLang="en-US" b="1" dirty="0"/>
          </a:p>
          <a:p>
            <a:endParaRPr lang="en-US" altLang="en-US" sz="1000" u="sng" dirty="0"/>
          </a:p>
          <a:p>
            <a:endParaRPr lang="en-US" altLang="en-US" sz="800" u="sng" dirty="0"/>
          </a:p>
          <a:p>
            <a:r>
              <a:rPr lang="en-US" altLang="en-US" dirty="0">
                <a:solidFill>
                  <a:srgbClr val="666699"/>
                </a:solidFill>
              </a:rPr>
              <a:t>Actual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303.4M</a:t>
            </a:r>
            <a:endParaRPr lang="en-US" altLang="en-US" dirty="0">
              <a:solidFill>
                <a:srgbClr val="666699"/>
              </a:solidFill>
            </a:endParaRPr>
          </a:p>
          <a:p>
            <a:r>
              <a:rPr lang="en-US" altLang="en-US" sz="900" dirty="0"/>
              <a:t>						</a:t>
            </a:r>
          </a:p>
        </p:txBody>
      </p:sp>
      <p:sp>
        <p:nvSpPr>
          <p:cNvPr id="34820" name="Line 4"/>
          <p:cNvSpPr>
            <a:spLocks noChangeShapeType="1"/>
          </p:cNvSpPr>
          <p:nvPr/>
        </p:nvSpPr>
        <p:spPr bwMode="auto">
          <a:xfrm>
            <a:off x="6629400" y="51816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4821" name="Group 5"/>
          <p:cNvGrpSpPr>
            <a:grpSpLocks/>
          </p:cNvGrpSpPr>
          <p:nvPr/>
        </p:nvGrpSpPr>
        <p:grpSpPr bwMode="auto">
          <a:xfrm>
            <a:off x="6629400" y="5562600"/>
            <a:ext cx="990600" cy="76200"/>
            <a:chOff x="4080" y="3216"/>
            <a:chExt cx="528" cy="48"/>
          </a:xfrm>
        </p:grpSpPr>
        <p:sp>
          <p:nvSpPr>
            <p:cNvPr id="34822" name="Line 6"/>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3" name="Line 7"/>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4824"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fld id="{5C782066-CD8C-40D8-B1C0-C373DA834E7D}" type="slidenum">
              <a:rPr lang="en-US" altLang="en-US"/>
              <a:pPr/>
              <a:t>17</a:t>
            </a:fld>
            <a:endParaRPr lang="en-US" altLang="en-US"/>
          </a:p>
        </p:txBody>
      </p:sp>
      <p:pic>
        <p:nvPicPr>
          <p:cNvPr id="25604"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0"/>
            <a:ext cx="33528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Text Box 8"/>
          <p:cNvSpPr txBox="1">
            <a:spLocks noChangeArrowheads="1"/>
          </p:cNvSpPr>
          <p:nvPr/>
        </p:nvSpPr>
        <p:spPr bwMode="auto">
          <a:xfrm>
            <a:off x="609600" y="533400"/>
            <a:ext cx="5314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Components of Attachment GG &amp; MM</a:t>
            </a:r>
          </a:p>
        </p:txBody>
      </p:sp>
      <p:sp>
        <p:nvSpPr>
          <p:cNvPr id="25609" name="Text Box 9"/>
          <p:cNvSpPr txBox="1">
            <a:spLocks noChangeArrowheads="1"/>
          </p:cNvSpPr>
          <p:nvPr/>
        </p:nvSpPr>
        <p:spPr bwMode="auto">
          <a:xfrm>
            <a:off x="685800" y="1524000"/>
            <a:ext cx="8229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Rev </a:t>
            </a:r>
            <a:r>
              <a:rPr lang="en-US" altLang="en-US" dirty="0" err="1"/>
              <a:t>Req</a:t>
            </a:r>
            <a:r>
              <a:rPr lang="en-US" altLang="en-US" dirty="0"/>
              <a:t> Budget for </a:t>
            </a:r>
            <a:r>
              <a:rPr lang="en-US" altLang="en-US" dirty="0" smtClean="0"/>
              <a:t>2014</a:t>
            </a:r>
            <a:r>
              <a:rPr lang="en-US" altLang="en-US" dirty="0"/>
              <a:t>	</a:t>
            </a:r>
            <a:r>
              <a:rPr lang="en-US" altLang="en-US" dirty="0">
                <a:solidFill>
                  <a:srgbClr val="FF0000"/>
                </a:solidFill>
              </a:rPr>
              <a:t>	</a:t>
            </a:r>
            <a:r>
              <a:rPr lang="en-US" altLang="en-US" dirty="0"/>
              <a:t>$ </a:t>
            </a:r>
            <a:r>
              <a:rPr lang="en-US" altLang="en-US" dirty="0" smtClean="0"/>
              <a:t>60.5M</a:t>
            </a:r>
            <a:r>
              <a:rPr lang="en-US" altLang="en-US" dirty="0" smtClean="0">
                <a:solidFill>
                  <a:srgbClr val="FF0000"/>
                </a:solidFill>
              </a:rPr>
              <a:t>                      </a:t>
            </a:r>
            <a:r>
              <a:rPr lang="en-US" altLang="en-US" dirty="0"/>
              <a:t>$ </a:t>
            </a:r>
            <a:r>
              <a:rPr lang="en-US" altLang="en-US" dirty="0" smtClean="0"/>
              <a:t>52.2M</a:t>
            </a:r>
            <a:endParaRPr lang="en-US" altLang="en-US" dirty="0"/>
          </a:p>
          <a:p>
            <a:endParaRPr lang="en-US" altLang="en-US" dirty="0"/>
          </a:p>
          <a:p>
            <a:r>
              <a:rPr lang="en-US" altLang="en-US" dirty="0"/>
              <a:t>Operating expenses </a:t>
            </a:r>
            <a:r>
              <a:rPr lang="en-US" altLang="en-US" sz="900" dirty="0"/>
              <a:t>(1)</a:t>
            </a:r>
            <a:r>
              <a:rPr lang="en-US" altLang="en-US" dirty="0"/>
              <a:t>	$  </a:t>
            </a:r>
            <a:r>
              <a:rPr lang="en-US" altLang="en-US" dirty="0" smtClean="0"/>
              <a:t>(0.9M</a:t>
            </a:r>
            <a:r>
              <a:rPr lang="en-US" altLang="en-US" dirty="0" smtClean="0"/>
              <a:t>)</a:t>
            </a:r>
            <a:r>
              <a:rPr lang="en-US" altLang="en-US" dirty="0">
                <a:solidFill>
                  <a:srgbClr val="FF0000"/>
                </a:solidFill>
              </a:rPr>
              <a:t>	      </a:t>
            </a:r>
            <a:r>
              <a:rPr lang="en-US" altLang="en-US" dirty="0"/>
              <a:t>$  </a:t>
            </a:r>
            <a:r>
              <a:rPr lang="en-US" altLang="en-US" dirty="0" smtClean="0"/>
              <a:t>(</a:t>
            </a:r>
            <a:r>
              <a:rPr lang="en-US" altLang="en-US" dirty="0" smtClean="0"/>
              <a:t>0.5M</a:t>
            </a:r>
            <a:r>
              <a:rPr lang="en-US" altLang="en-US" dirty="0" smtClean="0"/>
              <a:t>)</a:t>
            </a:r>
            <a:endParaRPr lang="en-US" altLang="en-US" dirty="0"/>
          </a:p>
          <a:p>
            <a:pPr lvl="2"/>
            <a:endParaRPr lang="en-US" altLang="en-US" sz="800" dirty="0"/>
          </a:p>
          <a:p>
            <a:r>
              <a:rPr lang="en-US" altLang="en-US" dirty="0"/>
              <a:t>Depreciation expense</a:t>
            </a:r>
            <a:r>
              <a:rPr lang="en-US" altLang="en-US" dirty="0">
                <a:solidFill>
                  <a:srgbClr val="FF0000"/>
                </a:solidFill>
              </a:rPr>
              <a:t>	</a:t>
            </a:r>
            <a:r>
              <a:rPr lang="en-US" altLang="en-US" dirty="0"/>
              <a:t>$  </a:t>
            </a:r>
            <a:r>
              <a:rPr lang="en-US" altLang="en-US" dirty="0" smtClean="0"/>
              <a:t>(</a:t>
            </a:r>
            <a:r>
              <a:rPr lang="en-US" altLang="en-US" dirty="0" smtClean="0"/>
              <a:t>0.0M</a:t>
            </a:r>
            <a:r>
              <a:rPr lang="en-US" altLang="en-US" dirty="0" smtClean="0"/>
              <a:t>) </a:t>
            </a:r>
            <a:r>
              <a:rPr lang="en-US" altLang="en-US" dirty="0">
                <a:solidFill>
                  <a:srgbClr val="FF0000"/>
                </a:solidFill>
              </a:rPr>
              <a:t>	      </a:t>
            </a:r>
            <a:r>
              <a:rPr lang="en-US" altLang="en-US" dirty="0"/>
              <a:t>$  </a:t>
            </a:r>
            <a:r>
              <a:rPr lang="en-US" altLang="en-US" dirty="0" smtClean="0"/>
              <a:t> 0.0M </a:t>
            </a:r>
            <a:endParaRPr lang="en-US" altLang="en-US" dirty="0"/>
          </a:p>
          <a:p>
            <a:r>
              <a:rPr lang="en-US" altLang="en-US" sz="800" dirty="0">
                <a:solidFill>
                  <a:srgbClr val="FF0000"/>
                </a:solidFill>
              </a:rPr>
              <a:t>	</a:t>
            </a:r>
          </a:p>
          <a:p>
            <a:r>
              <a:rPr lang="en-US" altLang="en-US" dirty="0"/>
              <a:t>Taxes other	</a:t>
            </a:r>
            <a:r>
              <a:rPr lang="en-US" altLang="en-US" dirty="0">
                <a:solidFill>
                  <a:srgbClr val="FF0000"/>
                </a:solidFill>
              </a:rPr>
              <a:t>	</a:t>
            </a:r>
            <a:r>
              <a:rPr lang="en-US" altLang="en-US" dirty="0"/>
              <a:t>$  </a:t>
            </a:r>
            <a:r>
              <a:rPr lang="en-US" altLang="en-US" dirty="0" smtClean="0"/>
              <a:t>(</a:t>
            </a:r>
            <a:r>
              <a:rPr lang="en-US" altLang="en-US" dirty="0" smtClean="0"/>
              <a:t>0.5M</a:t>
            </a:r>
            <a:r>
              <a:rPr lang="en-US" altLang="en-US" dirty="0" smtClean="0"/>
              <a:t>)</a:t>
            </a:r>
            <a:r>
              <a:rPr lang="en-US" altLang="en-US" dirty="0">
                <a:solidFill>
                  <a:srgbClr val="FF0000"/>
                </a:solidFill>
              </a:rPr>
              <a:t>	      </a:t>
            </a:r>
            <a:r>
              <a:rPr lang="en-US" altLang="en-US" dirty="0"/>
              <a:t>$  </a:t>
            </a:r>
            <a:r>
              <a:rPr lang="en-US" altLang="en-US" dirty="0" smtClean="0"/>
              <a:t>(</a:t>
            </a:r>
            <a:r>
              <a:rPr lang="en-US" altLang="en-US" dirty="0" smtClean="0"/>
              <a:t>0.4M</a:t>
            </a:r>
            <a:r>
              <a:rPr lang="en-US" altLang="en-US" dirty="0" smtClean="0"/>
              <a:t>)</a:t>
            </a:r>
            <a:endParaRPr lang="en-US" altLang="en-US" dirty="0"/>
          </a:p>
          <a:p>
            <a:r>
              <a:rPr lang="en-US" altLang="en-US" sz="800" dirty="0">
                <a:solidFill>
                  <a:srgbClr val="FF0000"/>
                </a:solidFill>
              </a:rPr>
              <a:t>	</a:t>
            </a:r>
          </a:p>
          <a:p>
            <a:r>
              <a:rPr lang="en-US" altLang="en-US" dirty="0"/>
              <a:t>Income taxes</a:t>
            </a:r>
            <a:r>
              <a:rPr lang="en-US" altLang="en-US" dirty="0">
                <a:solidFill>
                  <a:srgbClr val="FF0000"/>
                </a:solidFill>
              </a:rPr>
              <a:t>		</a:t>
            </a:r>
            <a:r>
              <a:rPr lang="en-US" altLang="en-US" dirty="0"/>
              <a:t>$ </a:t>
            </a:r>
            <a:r>
              <a:rPr lang="en-US" altLang="en-US" sz="800" dirty="0"/>
              <a:t>  </a:t>
            </a:r>
            <a:r>
              <a:rPr lang="en-US" altLang="en-US" dirty="0"/>
              <a:t> </a:t>
            </a:r>
            <a:r>
              <a:rPr lang="en-US" altLang="en-US" dirty="0" smtClean="0"/>
              <a:t>0.2M</a:t>
            </a:r>
            <a:r>
              <a:rPr lang="en-US" altLang="en-US" dirty="0">
                <a:solidFill>
                  <a:srgbClr val="FF0000"/>
                </a:solidFill>
              </a:rPr>
              <a:t>		      </a:t>
            </a:r>
            <a:r>
              <a:rPr lang="en-US" altLang="en-US" dirty="0"/>
              <a:t>$  </a:t>
            </a:r>
            <a:r>
              <a:rPr lang="en-US" altLang="en-US" dirty="0" smtClean="0"/>
              <a:t> 0.4M</a:t>
            </a:r>
            <a:endParaRPr lang="en-US" altLang="en-US" dirty="0"/>
          </a:p>
          <a:p>
            <a:r>
              <a:rPr lang="en-US" altLang="en-US" sz="800" dirty="0">
                <a:solidFill>
                  <a:srgbClr val="FF0000"/>
                </a:solidFill>
              </a:rPr>
              <a:t>	</a:t>
            </a:r>
          </a:p>
          <a:p>
            <a:r>
              <a:rPr lang="en-US" altLang="en-US" dirty="0"/>
              <a:t>Return 	</a:t>
            </a:r>
            <a:r>
              <a:rPr lang="en-US" altLang="en-US" dirty="0">
                <a:solidFill>
                  <a:srgbClr val="FF0000"/>
                </a:solidFill>
              </a:rPr>
              <a:t>		</a:t>
            </a:r>
            <a:r>
              <a:rPr lang="en-US" altLang="en-US" dirty="0"/>
              <a:t>$ </a:t>
            </a:r>
            <a:r>
              <a:rPr lang="en-US" altLang="en-US" dirty="0" smtClean="0"/>
              <a:t> </a:t>
            </a:r>
            <a:r>
              <a:rPr lang="en-US" altLang="en-US" dirty="0" smtClean="0"/>
              <a:t>(0.5M</a:t>
            </a:r>
            <a:r>
              <a:rPr lang="en-US" altLang="en-US" dirty="0" smtClean="0"/>
              <a:t>)</a:t>
            </a:r>
            <a:r>
              <a:rPr lang="en-US" altLang="en-US" dirty="0">
                <a:solidFill>
                  <a:srgbClr val="FF0000"/>
                </a:solidFill>
              </a:rPr>
              <a:t>	      </a:t>
            </a:r>
            <a:r>
              <a:rPr lang="en-US" altLang="en-US" dirty="0" smtClean="0"/>
              <a:t>$  </a:t>
            </a:r>
            <a:r>
              <a:rPr lang="en-US" altLang="en-US" dirty="0" smtClean="0"/>
              <a:t>(</a:t>
            </a:r>
            <a:r>
              <a:rPr lang="en-US" altLang="en-US" dirty="0"/>
              <a:t>0</a:t>
            </a:r>
            <a:r>
              <a:rPr lang="en-US" altLang="en-US" dirty="0" smtClean="0"/>
              <a:t>.1M</a:t>
            </a:r>
            <a:r>
              <a:rPr lang="en-US" altLang="en-US" dirty="0" smtClean="0"/>
              <a:t>)</a:t>
            </a:r>
            <a:endParaRPr lang="en-US" altLang="en-US" dirty="0"/>
          </a:p>
          <a:p>
            <a:r>
              <a:rPr lang="en-US" altLang="en-US" sz="800" dirty="0">
                <a:solidFill>
                  <a:srgbClr val="FF0000"/>
                </a:solidFill>
              </a:rPr>
              <a:t>	</a:t>
            </a:r>
          </a:p>
          <a:p>
            <a:r>
              <a:rPr lang="en-US" altLang="en-US" dirty="0"/>
              <a:t>Rev </a:t>
            </a:r>
            <a:r>
              <a:rPr lang="en-US" altLang="en-US" dirty="0" err="1"/>
              <a:t>Req</a:t>
            </a:r>
            <a:r>
              <a:rPr lang="en-US" altLang="en-US" dirty="0"/>
              <a:t> Actual </a:t>
            </a:r>
            <a:r>
              <a:rPr lang="en-US" altLang="en-US" dirty="0" smtClean="0"/>
              <a:t>2014 </a:t>
            </a:r>
            <a:r>
              <a:rPr lang="en-US" altLang="en-US" dirty="0"/>
              <a:t>	</a:t>
            </a:r>
            <a:r>
              <a:rPr lang="en-US" altLang="en-US" dirty="0">
                <a:solidFill>
                  <a:srgbClr val="FF0000"/>
                </a:solidFill>
              </a:rPr>
              <a:t>	</a:t>
            </a:r>
            <a:r>
              <a:rPr lang="en-US" altLang="en-US" dirty="0"/>
              <a:t>$ </a:t>
            </a:r>
            <a:r>
              <a:rPr lang="en-US" altLang="en-US" dirty="0" smtClean="0"/>
              <a:t>58.8M                </a:t>
            </a:r>
            <a:r>
              <a:rPr lang="en-US" altLang="en-US" sz="2400" dirty="0" smtClean="0"/>
              <a:t>      </a:t>
            </a:r>
            <a:r>
              <a:rPr lang="en-US" altLang="en-US" dirty="0" smtClean="0"/>
              <a:t>$51.6M</a:t>
            </a:r>
            <a:endParaRPr lang="en-US" altLang="en-US" dirty="0"/>
          </a:p>
          <a:p>
            <a:endParaRPr lang="en-US" altLang="en-US" dirty="0"/>
          </a:p>
          <a:p>
            <a:r>
              <a:rPr lang="en-US" altLang="en-US" dirty="0"/>
              <a:t>Lower </a:t>
            </a:r>
            <a:r>
              <a:rPr lang="en-US" altLang="en-US" dirty="0" smtClean="0"/>
              <a:t>2014 </a:t>
            </a:r>
            <a:r>
              <a:rPr lang="en-US" altLang="en-US" dirty="0"/>
              <a:t>Actual </a:t>
            </a:r>
            <a:r>
              <a:rPr lang="en-US" altLang="en-US" dirty="0">
                <a:solidFill>
                  <a:srgbClr val="FF0000"/>
                </a:solidFill>
              </a:rPr>
              <a:t>		</a:t>
            </a:r>
            <a:r>
              <a:rPr lang="en-US" altLang="en-US" dirty="0"/>
              <a:t>$  </a:t>
            </a:r>
            <a:r>
              <a:rPr lang="en-US" altLang="en-US" dirty="0" smtClean="0"/>
              <a:t>(1.7M</a:t>
            </a:r>
            <a:r>
              <a:rPr lang="en-US" altLang="en-US" dirty="0" smtClean="0"/>
              <a:t>)</a:t>
            </a:r>
            <a:r>
              <a:rPr lang="en-US" altLang="en-US" dirty="0" smtClean="0">
                <a:solidFill>
                  <a:srgbClr val="FF0000"/>
                </a:solidFill>
              </a:rPr>
              <a:t>                  </a:t>
            </a:r>
            <a:r>
              <a:rPr lang="en-US" altLang="en-US" sz="1200" dirty="0" smtClean="0">
                <a:solidFill>
                  <a:srgbClr val="FF0000"/>
                </a:solidFill>
              </a:rPr>
              <a:t>       </a:t>
            </a:r>
            <a:r>
              <a:rPr lang="en-US" altLang="en-US" dirty="0" smtClean="0"/>
              <a:t>$</a:t>
            </a:r>
            <a:r>
              <a:rPr lang="en-US" altLang="en-US" sz="1200" dirty="0" smtClean="0"/>
              <a:t> </a:t>
            </a:r>
            <a:r>
              <a:rPr lang="en-US" altLang="en-US" dirty="0" smtClean="0"/>
              <a:t>(0.6M</a:t>
            </a:r>
            <a:r>
              <a:rPr lang="en-US" altLang="en-US" dirty="0" smtClean="0"/>
              <a:t>)</a:t>
            </a:r>
            <a:r>
              <a:rPr lang="en-US" altLang="en-US" dirty="0" smtClean="0">
                <a:solidFill>
                  <a:srgbClr val="FF0000"/>
                </a:solidFill>
              </a:rPr>
              <a:t>      </a:t>
            </a:r>
            <a:r>
              <a:rPr lang="en-US" altLang="en-US" dirty="0" smtClean="0"/>
              <a:t>$(2.3M</a:t>
            </a:r>
            <a:r>
              <a:rPr lang="en-US" altLang="en-US" dirty="0" smtClean="0"/>
              <a:t>)</a:t>
            </a:r>
            <a:endParaRPr lang="en-US" altLang="en-US" sz="1200" dirty="0">
              <a:solidFill>
                <a:srgbClr val="FF0000"/>
              </a:solidFill>
            </a:endParaRPr>
          </a:p>
          <a:p>
            <a:endParaRPr lang="en-US" altLang="en-US" sz="1600" dirty="0"/>
          </a:p>
        </p:txBody>
      </p:sp>
      <p:sp>
        <p:nvSpPr>
          <p:cNvPr id="25610" name="Text Box 10"/>
          <p:cNvSpPr txBox="1">
            <a:spLocks noChangeArrowheads="1"/>
          </p:cNvSpPr>
          <p:nvPr/>
        </p:nvSpPr>
        <p:spPr bwMode="auto">
          <a:xfrm>
            <a:off x="457200" y="5562600"/>
            <a:ext cx="8147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Attachment GG &amp; MM revenue requirements are deducted from Attachment O,</a:t>
            </a:r>
          </a:p>
          <a:p>
            <a:r>
              <a:rPr lang="en-US" altLang="en-US" dirty="0"/>
              <a:t>lower credits increase Attachment O Requirements</a:t>
            </a:r>
          </a:p>
        </p:txBody>
      </p:sp>
      <p:sp>
        <p:nvSpPr>
          <p:cNvPr id="25611" name="Text Box 11"/>
          <p:cNvSpPr txBox="1">
            <a:spLocks noChangeArrowheads="1"/>
          </p:cNvSpPr>
          <p:nvPr/>
        </p:nvSpPr>
        <p:spPr bwMode="auto">
          <a:xfrm>
            <a:off x="914400" y="6400800"/>
            <a:ext cx="3048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a:t>(1) Includes Common &amp; General depreciation calculation</a:t>
            </a:r>
          </a:p>
        </p:txBody>
      </p:sp>
      <p:grpSp>
        <p:nvGrpSpPr>
          <p:cNvPr id="25612" name="Group 12"/>
          <p:cNvGrpSpPr>
            <a:grpSpLocks/>
          </p:cNvGrpSpPr>
          <p:nvPr/>
        </p:nvGrpSpPr>
        <p:grpSpPr bwMode="auto">
          <a:xfrm>
            <a:off x="4419600" y="5029200"/>
            <a:ext cx="838200" cy="76200"/>
            <a:chOff x="4080" y="3216"/>
            <a:chExt cx="528" cy="48"/>
          </a:xfrm>
        </p:grpSpPr>
        <p:sp>
          <p:nvSpPr>
            <p:cNvPr id="25613" name="Line 13"/>
            <p:cNvSpPr>
              <a:spLocks noChangeShapeType="1"/>
            </p:cNvSpPr>
            <p:nvPr/>
          </p:nvSpPr>
          <p:spPr bwMode="auto">
            <a:xfrm>
              <a:off x="4080" y="3216"/>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Line 14"/>
            <p:cNvSpPr>
              <a:spLocks noChangeShapeType="1"/>
            </p:cNvSpPr>
            <p:nvPr/>
          </p:nvSpPr>
          <p:spPr bwMode="auto">
            <a:xfrm>
              <a:off x="4080" y="3264"/>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615" name="Group 15"/>
          <p:cNvGrpSpPr>
            <a:grpSpLocks/>
          </p:cNvGrpSpPr>
          <p:nvPr/>
        </p:nvGrpSpPr>
        <p:grpSpPr bwMode="auto">
          <a:xfrm>
            <a:off x="6705600" y="5029200"/>
            <a:ext cx="838200" cy="76200"/>
            <a:chOff x="4080" y="3216"/>
            <a:chExt cx="528" cy="48"/>
          </a:xfrm>
        </p:grpSpPr>
        <p:sp>
          <p:nvSpPr>
            <p:cNvPr id="25616" name="Line 16"/>
            <p:cNvSpPr>
              <a:spLocks noChangeShapeType="1"/>
            </p:cNvSpPr>
            <p:nvPr/>
          </p:nvSpPr>
          <p:spPr bwMode="auto">
            <a:xfrm>
              <a:off x="4080" y="3216"/>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Line 17"/>
            <p:cNvSpPr>
              <a:spLocks noChangeShapeType="1"/>
            </p:cNvSpPr>
            <p:nvPr/>
          </p:nvSpPr>
          <p:spPr bwMode="auto">
            <a:xfrm>
              <a:off x="4080" y="3264"/>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618" name="Group 18"/>
          <p:cNvGrpSpPr>
            <a:grpSpLocks/>
          </p:cNvGrpSpPr>
          <p:nvPr/>
        </p:nvGrpSpPr>
        <p:grpSpPr bwMode="auto">
          <a:xfrm>
            <a:off x="7924800" y="5029200"/>
            <a:ext cx="762000" cy="76200"/>
            <a:chOff x="4080" y="3216"/>
            <a:chExt cx="528" cy="48"/>
          </a:xfrm>
        </p:grpSpPr>
        <p:sp>
          <p:nvSpPr>
            <p:cNvPr id="25619" name="Line 19"/>
            <p:cNvSpPr>
              <a:spLocks noChangeShapeType="1"/>
            </p:cNvSpPr>
            <p:nvPr/>
          </p:nvSpPr>
          <p:spPr bwMode="auto">
            <a:xfrm>
              <a:off x="4080" y="3216"/>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0" name="Line 20"/>
            <p:cNvSpPr>
              <a:spLocks noChangeShapeType="1"/>
            </p:cNvSpPr>
            <p:nvPr/>
          </p:nvSpPr>
          <p:spPr bwMode="auto">
            <a:xfrm>
              <a:off x="4080" y="3264"/>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21" name="Line 21"/>
          <p:cNvSpPr>
            <a:spLocks noChangeShapeType="1"/>
          </p:cNvSpPr>
          <p:nvPr/>
        </p:nvSpPr>
        <p:spPr bwMode="auto">
          <a:xfrm>
            <a:off x="4419600" y="4495800"/>
            <a:ext cx="8382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2" name="Line 22"/>
          <p:cNvSpPr>
            <a:spLocks noChangeShapeType="1"/>
          </p:cNvSpPr>
          <p:nvPr/>
        </p:nvSpPr>
        <p:spPr bwMode="auto">
          <a:xfrm>
            <a:off x="6705600" y="4495800"/>
            <a:ext cx="8382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3" name="Text Box 23"/>
          <p:cNvSpPr txBox="1">
            <a:spLocks noChangeArrowheads="1"/>
          </p:cNvSpPr>
          <p:nvPr/>
        </p:nvSpPr>
        <p:spPr bwMode="auto">
          <a:xfrm>
            <a:off x="3733800" y="11430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Attachment GG                  Attachment MM</a:t>
            </a:r>
            <a:r>
              <a:rPr lang="en-US" altLang="en-US" sz="1400" u="sng"/>
              <a:t>       </a:t>
            </a:r>
          </a:p>
        </p:txBody>
      </p:sp>
      <p:sp>
        <p:nvSpPr>
          <p:cNvPr id="25624" name="Line 24"/>
          <p:cNvSpPr>
            <a:spLocks noChangeShapeType="1"/>
          </p:cNvSpPr>
          <p:nvPr/>
        </p:nvSpPr>
        <p:spPr bwMode="auto">
          <a:xfrm>
            <a:off x="3505200" y="4038600"/>
            <a:ext cx="8382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Line 25"/>
          <p:cNvSpPr>
            <a:spLocks noChangeShapeType="1"/>
          </p:cNvSpPr>
          <p:nvPr/>
        </p:nvSpPr>
        <p:spPr bwMode="auto">
          <a:xfrm>
            <a:off x="5638800" y="4038600"/>
            <a:ext cx="8382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6" name="Line 26"/>
          <p:cNvSpPr>
            <a:spLocks noChangeShapeType="1"/>
          </p:cNvSpPr>
          <p:nvPr/>
        </p:nvSpPr>
        <p:spPr bwMode="auto">
          <a:xfrm>
            <a:off x="3581400" y="14478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7" name="Line 27"/>
          <p:cNvSpPr>
            <a:spLocks noChangeShapeType="1"/>
          </p:cNvSpPr>
          <p:nvPr/>
        </p:nvSpPr>
        <p:spPr bwMode="auto">
          <a:xfrm>
            <a:off x="5638800" y="1447800"/>
            <a:ext cx="182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4E32EB50-807B-4A06-9D15-7722365C6A1B}" type="slidenum">
              <a:rPr lang="en-US" altLang="en-US"/>
              <a:pPr/>
              <a:t>18</a:t>
            </a:fld>
            <a:endParaRPr lang="en-US" altLang="en-US"/>
          </a:p>
        </p:txBody>
      </p:sp>
      <p:sp>
        <p:nvSpPr>
          <p:cNvPr id="17418" name="Text Box 10"/>
          <p:cNvSpPr txBox="1">
            <a:spLocks noChangeArrowheads="1"/>
          </p:cNvSpPr>
          <p:nvPr/>
        </p:nvSpPr>
        <p:spPr bwMode="auto">
          <a:xfrm>
            <a:off x="3276600" y="1752600"/>
            <a:ext cx="251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t>Questions?</a:t>
            </a:r>
          </a:p>
        </p:txBody>
      </p:sp>
      <p:sp>
        <p:nvSpPr>
          <p:cNvPr id="17419" name="Text Box 11"/>
          <p:cNvSpPr txBox="1">
            <a:spLocks noChangeArrowheads="1"/>
          </p:cNvSpPr>
          <p:nvPr/>
        </p:nvSpPr>
        <p:spPr bwMode="auto">
          <a:xfrm>
            <a:off x="2971800" y="3276600"/>
            <a:ext cx="2895600" cy="268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000" u="sng"/>
              <a:t>Contacts:</a:t>
            </a:r>
          </a:p>
          <a:p>
            <a:pPr algn="ctr"/>
            <a:endParaRPr lang="en-US" altLang="en-US" sz="2000"/>
          </a:p>
          <a:p>
            <a:pPr algn="ctr"/>
            <a:r>
              <a:rPr lang="en-US" altLang="en-US" sz="2000" b="1"/>
              <a:t>Carolyn M Wetterlin</a:t>
            </a:r>
            <a:r>
              <a:rPr lang="en-US" altLang="en-US" sz="2000"/>
              <a:t> </a:t>
            </a:r>
          </a:p>
          <a:p>
            <a:pPr algn="ctr"/>
            <a:r>
              <a:rPr lang="en-US" altLang="en-US"/>
              <a:t>Sr. RTO Manager</a:t>
            </a:r>
          </a:p>
          <a:p>
            <a:pPr algn="ctr"/>
            <a:r>
              <a:rPr lang="en-US" altLang="en-US"/>
              <a:t>612-330-6599</a:t>
            </a:r>
          </a:p>
          <a:p>
            <a:pPr algn="ctr"/>
            <a:endParaRPr lang="en-US" altLang="en-US"/>
          </a:p>
          <a:p>
            <a:pPr algn="ctr"/>
            <a:r>
              <a:rPr lang="en-US" altLang="en-US" sz="2000" b="1"/>
              <a:t>Thomas E Kramer</a:t>
            </a:r>
          </a:p>
          <a:p>
            <a:pPr algn="ctr"/>
            <a:r>
              <a:rPr lang="en-US" altLang="en-US"/>
              <a:t>Principal Rate Analyst</a:t>
            </a:r>
          </a:p>
          <a:p>
            <a:pPr algn="ctr"/>
            <a:r>
              <a:rPr lang="en-US" altLang="en-US"/>
              <a:t>612-330-5866</a:t>
            </a:r>
          </a:p>
        </p:txBody>
      </p:sp>
      <p:pic>
        <p:nvPicPr>
          <p:cNvPr id="17421"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7850" y="0"/>
            <a:ext cx="34861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250C3B68-FAAE-4173-9359-0545765F567F}" type="slidenum">
              <a:rPr lang="en-US" altLang="en-US"/>
              <a:pPr/>
              <a:t>2</a:t>
            </a:fld>
            <a:endParaRPr lang="en-US" altLang="en-US"/>
          </a:p>
        </p:txBody>
      </p:sp>
      <p:sp>
        <p:nvSpPr>
          <p:cNvPr id="20484" name="Rectangle 4"/>
          <p:cNvSpPr>
            <a:spLocks noChangeArrowheads="1"/>
          </p:cNvSpPr>
          <p:nvPr/>
        </p:nvSpPr>
        <p:spPr bwMode="auto">
          <a:xfrm>
            <a:off x="457200" y="1143000"/>
            <a:ext cx="8382000"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dirty="0"/>
              <a:t>Legal Disclosure</a:t>
            </a:r>
          </a:p>
          <a:p>
            <a:endParaRPr lang="en-US" altLang="en-US" sz="2400" dirty="0"/>
          </a:p>
          <a:p>
            <a:r>
              <a:rPr lang="en-US" altLang="en-US" dirty="0"/>
              <a:t>This document contains certain statements that describe the NSP Companies management’s beliefs concerning future business conditions and prospects, growth opportunities and the outlook for the electric transmission industry</a:t>
            </a:r>
          </a:p>
          <a:p>
            <a:r>
              <a:rPr lang="en-US" altLang="en-US" dirty="0"/>
              <a:t>based upon information currently available. Such statements are “forward-looking” statements within the meaning of the Private Securities Litigation Reform Act of 1995. Wherever possible, NSP Companies  has identified these forward-looking statements by words such as “anticipates”, “believes”, “intends”, “estimates”, “expects”, “projects” and similar phrases. These forward-looking statements are based upon assumptions management believes are reasonable. Such forward-looking statements are subject to risks and uncertainties which could cause actual results, performance and achievements to differ materially from those expressed in, or implied by, these statements.</a:t>
            </a:r>
          </a:p>
        </p:txBody>
      </p:sp>
      <p:pic>
        <p:nvPicPr>
          <p:cNvPr id="20485"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DB862DFC-7D97-4C74-BDDA-6E89FAC2CF1A}" type="slidenum">
              <a:rPr lang="en-US" altLang="en-US"/>
              <a:pPr/>
              <a:t>3</a:t>
            </a:fld>
            <a:endParaRPr lang="en-US" altLang="en-US"/>
          </a:p>
        </p:txBody>
      </p:sp>
      <p:sp>
        <p:nvSpPr>
          <p:cNvPr id="3078" name="Rectangle 6"/>
          <p:cNvSpPr>
            <a:spLocks noChangeArrowheads="1"/>
          </p:cNvSpPr>
          <p:nvPr/>
        </p:nvSpPr>
        <p:spPr bwMode="auto">
          <a:xfrm>
            <a:off x="609600" y="1600200"/>
            <a:ext cx="80010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The purpose of today’s meeting is to:</a:t>
            </a:r>
          </a:p>
          <a:p>
            <a:endParaRPr lang="en-US" altLang="en-US" dirty="0"/>
          </a:p>
          <a:p>
            <a:pPr lvl="1">
              <a:buFontTx/>
              <a:buChar char="•"/>
            </a:pPr>
            <a:r>
              <a:rPr lang="en-US" altLang="en-US" dirty="0"/>
              <a:t> Comply with the </a:t>
            </a:r>
            <a:r>
              <a:rPr lang="en-US" altLang="en-US" dirty="0" smtClean="0"/>
              <a:t>Formula </a:t>
            </a:r>
            <a:r>
              <a:rPr lang="en-US" altLang="en-US" dirty="0"/>
              <a:t>Rate Protocol requiring a Customer  </a:t>
            </a:r>
          </a:p>
          <a:p>
            <a:pPr lvl="1"/>
            <a:r>
              <a:rPr lang="en-US" altLang="en-US" dirty="0"/>
              <a:t>  Meeting to discuss the Actual </a:t>
            </a:r>
            <a:r>
              <a:rPr lang="en-US" altLang="en-US" dirty="0" smtClean="0"/>
              <a:t>2014 </a:t>
            </a:r>
            <a:r>
              <a:rPr lang="en-US" altLang="en-US" dirty="0"/>
              <a:t>Attachment O Cost Information</a:t>
            </a:r>
          </a:p>
          <a:p>
            <a:pPr lvl="1"/>
            <a:r>
              <a:rPr lang="en-US" altLang="en-US" dirty="0"/>
              <a:t>	</a:t>
            </a:r>
          </a:p>
          <a:p>
            <a:pPr lvl="1">
              <a:buFontTx/>
              <a:buChar char="•"/>
            </a:pPr>
            <a:r>
              <a:rPr lang="en-US" altLang="en-US" dirty="0"/>
              <a:t> Present the </a:t>
            </a:r>
            <a:r>
              <a:rPr lang="en-US" altLang="en-US" dirty="0" smtClean="0"/>
              <a:t>2014 </a:t>
            </a:r>
            <a:r>
              <a:rPr lang="en-US" altLang="en-US" dirty="0"/>
              <a:t>True-Up calculation that will be included in the</a:t>
            </a:r>
          </a:p>
          <a:p>
            <a:pPr lvl="1"/>
            <a:r>
              <a:rPr lang="en-US" altLang="en-US" dirty="0"/>
              <a:t>  development of the projected rates that will be effective January 1</a:t>
            </a:r>
          </a:p>
          <a:p>
            <a:pPr lvl="1"/>
            <a:r>
              <a:rPr lang="en-US" altLang="en-US" dirty="0"/>
              <a:t>  through December 31, </a:t>
            </a:r>
            <a:r>
              <a:rPr lang="en-US" altLang="en-US" dirty="0" smtClean="0"/>
              <a:t>2016, </a:t>
            </a:r>
            <a:r>
              <a:rPr lang="en-US" altLang="en-US" dirty="0"/>
              <a:t>and </a:t>
            </a:r>
          </a:p>
          <a:p>
            <a:pPr>
              <a:buFontTx/>
              <a:buChar char="•"/>
            </a:pPr>
            <a:endParaRPr lang="en-US" altLang="en-US" dirty="0"/>
          </a:p>
          <a:p>
            <a:pPr lvl="1">
              <a:buFontTx/>
              <a:buChar char="•"/>
            </a:pPr>
            <a:r>
              <a:rPr lang="en-US" altLang="en-US" dirty="0"/>
              <a:t> Recap the </a:t>
            </a:r>
            <a:r>
              <a:rPr lang="en-US" altLang="en-US" dirty="0" smtClean="0"/>
              <a:t>2014 </a:t>
            </a:r>
            <a:r>
              <a:rPr lang="en-US" altLang="en-US" dirty="0"/>
              <a:t>Actual Attachment O cost information relative to the</a:t>
            </a:r>
          </a:p>
          <a:p>
            <a:pPr lvl="1"/>
            <a:r>
              <a:rPr lang="en-US" altLang="en-US" dirty="0"/>
              <a:t>  budget information upon which the </a:t>
            </a:r>
            <a:r>
              <a:rPr lang="en-US" altLang="en-US" dirty="0" smtClean="0"/>
              <a:t>2014 </a:t>
            </a:r>
            <a:r>
              <a:rPr lang="en-US" altLang="en-US" dirty="0"/>
              <a:t>Attachment O rates were</a:t>
            </a:r>
          </a:p>
          <a:p>
            <a:pPr lvl="1"/>
            <a:r>
              <a:rPr lang="en-US" altLang="en-US" dirty="0"/>
              <a:t>  based.</a:t>
            </a:r>
          </a:p>
          <a:p>
            <a:endParaRPr lang="en-US" altLang="en-US" dirty="0"/>
          </a:p>
        </p:txBody>
      </p:sp>
      <p:sp>
        <p:nvSpPr>
          <p:cNvPr id="3079" name="Rectangle 7"/>
          <p:cNvSpPr>
            <a:spLocks noChangeArrowheads="1"/>
          </p:cNvSpPr>
          <p:nvPr/>
        </p:nvSpPr>
        <p:spPr bwMode="auto">
          <a:xfrm>
            <a:off x="762000" y="5181600"/>
            <a:ext cx="8153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i="1"/>
              <a:t>The dates and schedules, and even the projects themselves, represent our best estimates for projects to be initiated and completed. Please be aware that many factors could alter those schedules, including regulatory approvals, construction resources, availability of materials, weather, and other unforeseen events.</a:t>
            </a:r>
          </a:p>
        </p:txBody>
      </p:sp>
      <p:sp>
        <p:nvSpPr>
          <p:cNvPr id="3080" name="Text Box 8"/>
          <p:cNvSpPr txBox="1">
            <a:spLocks noChangeArrowheads="1"/>
          </p:cNvSpPr>
          <p:nvPr/>
        </p:nvSpPr>
        <p:spPr bwMode="auto">
          <a:xfrm>
            <a:off x="685800" y="838200"/>
            <a:ext cx="4014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Meeting Purpose / Objective</a:t>
            </a:r>
          </a:p>
        </p:txBody>
      </p:sp>
      <p:pic>
        <p:nvPicPr>
          <p:cNvPr id="3081"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0"/>
            <a:ext cx="3200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4FA06B44-1ABB-4DEB-85BF-6ABB66D23020}" type="slidenum">
              <a:rPr lang="en-US" altLang="en-US"/>
              <a:pPr/>
              <a:t>4</a:t>
            </a:fld>
            <a:endParaRPr lang="en-US" altLang="en-US"/>
          </a:p>
        </p:txBody>
      </p:sp>
      <p:sp>
        <p:nvSpPr>
          <p:cNvPr id="19458" name="Text Box 2"/>
          <p:cNvSpPr txBox="1">
            <a:spLocks noChangeArrowheads="1"/>
          </p:cNvSpPr>
          <p:nvPr/>
        </p:nvSpPr>
        <p:spPr bwMode="auto">
          <a:xfrm>
            <a:off x="533400" y="1371600"/>
            <a:ext cx="80010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dirty="0"/>
              <a:t>Attachment O Actual </a:t>
            </a:r>
            <a:r>
              <a:rPr lang="en-US" altLang="en-US" sz="2400" dirty="0" smtClean="0"/>
              <a:t>2014 </a:t>
            </a:r>
            <a:r>
              <a:rPr lang="en-US" altLang="en-US" sz="2400" dirty="0"/>
              <a:t>Revenue Requirement</a:t>
            </a:r>
          </a:p>
          <a:p>
            <a:endParaRPr lang="en-US" altLang="en-US" sz="2400" dirty="0"/>
          </a:p>
          <a:p>
            <a:pPr lvl="1">
              <a:buFontTx/>
              <a:buChar char="•"/>
            </a:pPr>
            <a:r>
              <a:rPr lang="en-US" altLang="en-US" dirty="0"/>
              <a:t> Submitted to MISO and posted to OASIS on May </a:t>
            </a:r>
            <a:r>
              <a:rPr lang="en-US" altLang="en-US" dirty="0" smtClean="0"/>
              <a:t>29, </a:t>
            </a:r>
            <a:r>
              <a:rPr lang="en-US" altLang="en-US" dirty="0" smtClean="0"/>
              <a:t>2015</a:t>
            </a:r>
          </a:p>
          <a:p>
            <a:pPr lvl="2">
              <a:buFontTx/>
              <a:buChar char="•"/>
            </a:pPr>
            <a:r>
              <a:rPr lang="en-US" altLang="en-US" dirty="0"/>
              <a:t> </a:t>
            </a:r>
            <a:r>
              <a:rPr lang="en-US" altLang="en-US" dirty="0" smtClean="0"/>
              <a:t>Updated information was posted on OASIS on June 12, 2015</a:t>
            </a:r>
            <a:endParaRPr lang="en-US" altLang="en-US" dirty="0"/>
          </a:p>
          <a:p>
            <a:pPr lvl="1">
              <a:buFontTx/>
              <a:buChar char="•"/>
            </a:pPr>
            <a:endParaRPr lang="en-US" altLang="en-US" dirty="0"/>
          </a:p>
          <a:p>
            <a:pPr lvl="1">
              <a:buFontTx/>
              <a:buChar char="•"/>
            </a:pPr>
            <a:r>
              <a:rPr lang="en-US" altLang="en-US" dirty="0"/>
              <a:t> MISO is still performing their review on this submission</a:t>
            </a:r>
          </a:p>
          <a:p>
            <a:pPr lvl="1">
              <a:buFontTx/>
              <a:buChar char="•"/>
            </a:pPr>
            <a:endParaRPr lang="en-US" altLang="en-US" dirty="0"/>
          </a:p>
          <a:p>
            <a:pPr lvl="1">
              <a:buFontTx/>
              <a:buChar char="•"/>
            </a:pPr>
            <a:r>
              <a:rPr lang="en-US" altLang="en-US" dirty="0"/>
              <a:t>The </a:t>
            </a:r>
            <a:r>
              <a:rPr lang="en-US" altLang="en-US" dirty="0" smtClean="0"/>
              <a:t>2014 </a:t>
            </a:r>
            <a:r>
              <a:rPr lang="en-US" altLang="en-US" dirty="0"/>
              <a:t>True-Up plus interest will be included in the development </a:t>
            </a:r>
          </a:p>
          <a:p>
            <a:pPr lvl="1"/>
            <a:r>
              <a:rPr lang="en-US" altLang="en-US" dirty="0"/>
              <a:t>  of the </a:t>
            </a:r>
            <a:r>
              <a:rPr lang="en-US" altLang="en-US" dirty="0" smtClean="0"/>
              <a:t>2016 </a:t>
            </a:r>
            <a:r>
              <a:rPr lang="en-US" altLang="en-US" dirty="0"/>
              <a:t>Attachment O Annual Transmission Revenue Requirement</a:t>
            </a:r>
          </a:p>
          <a:p>
            <a:pPr lvl="1"/>
            <a:r>
              <a:rPr lang="en-US" altLang="en-US" dirty="0"/>
              <a:t>  (ATRR) and rates </a:t>
            </a:r>
          </a:p>
          <a:p>
            <a:pPr lvl="1"/>
            <a:r>
              <a:rPr lang="en-US" altLang="en-US" dirty="0"/>
              <a:t>		</a:t>
            </a:r>
          </a:p>
          <a:p>
            <a:pPr lvl="1"/>
            <a:endParaRPr lang="en-US" altLang="en-US" dirty="0"/>
          </a:p>
          <a:p>
            <a:pPr lvl="1"/>
            <a:endParaRPr lang="en-US" altLang="en-US" dirty="0"/>
          </a:p>
          <a:p>
            <a:pPr lvl="1"/>
            <a:r>
              <a:rPr lang="en-US" altLang="en-US" sz="1500" i="1" dirty="0" smtClean="0"/>
              <a:t>The </a:t>
            </a:r>
            <a:r>
              <a:rPr lang="en-US" altLang="en-US" sz="1500" i="1" dirty="0"/>
              <a:t>information currently on OASIS is incorporated in this presentation. </a:t>
            </a:r>
          </a:p>
          <a:p>
            <a:pPr lvl="1">
              <a:buFontTx/>
              <a:buChar char="•"/>
            </a:pPr>
            <a:endParaRPr lang="en-US" altLang="en-US" sz="1500" i="1" dirty="0"/>
          </a:p>
        </p:txBody>
      </p:sp>
      <p:pic>
        <p:nvPicPr>
          <p:cNvPr id="19459"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0"/>
            <a:ext cx="28956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3B0BBAAF-C28F-442B-93A2-7FC7247C9C44}" type="slidenum">
              <a:rPr lang="en-US" altLang="en-US"/>
              <a:pPr/>
              <a:t>5</a:t>
            </a:fld>
            <a:endParaRPr lang="en-US" altLang="en-US"/>
          </a:p>
        </p:txBody>
      </p:sp>
      <p:sp>
        <p:nvSpPr>
          <p:cNvPr id="4098" name="Text Box 2"/>
          <p:cNvSpPr txBox="1">
            <a:spLocks noChangeArrowheads="1"/>
          </p:cNvSpPr>
          <p:nvPr/>
        </p:nvSpPr>
        <p:spPr bwMode="auto">
          <a:xfrm>
            <a:off x="1789223" y="990600"/>
            <a:ext cx="529568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dirty="0"/>
              <a:t>Attachment O </a:t>
            </a:r>
            <a:r>
              <a:rPr lang="en-US" altLang="en-US" sz="2400" dirty="0" smtClean="0"/>
              <a:t>2014 </a:t>
            </a:r>
            <a:r>
              <a:rPr lang="en-US" altLang="en-US" sz="2400" dirty="0"/>
              <a:t>True-Up Recap </a:t>
            </a:r>
            <a:r>
              <a:rPr lang="en-US" altLang="en-US" sz="800" dirty="0"/>
              <a:t> </a:t>
            </a:r>
          </a:p>
          <a:p>
            <a:pPr algn="ctr"/>
            <a:r>
              <a:rPr lang="en-US" altLang="en-US" sz="1400" dirty="0"/>
              <a:t>Based upon total Revenue Requirements Submitted to MISO</a:t>
            </a:r>
          </a:p>
        </p:txBody>
      </p:sp>
      <p:pic>
        <p:nvPicPr>
          <p:cNvPr id="4265" name="Picture 1" descr="XL.Tag.Vert.48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48" name="Text Box 652"/>
          <p:cNvSpPr txBox="1">
            <a:spLocks noChangeArrowheads="1"/>
          </p:cNvSpPr>
          <p:nvPr/>
        </p:nvSpPr>
        <p:spPr bwMode="auto">
          <a:xfrm>
            <a:off x="152400" y="1905000"/>
            <a:ext cx="879475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				</a:t>
            </a:r>
            <a:r>
              <a:rPr lang="en-US" altLang="en-US" sz="1600" dirty="0"/>
              <a:t>Actual </a:t>
            </a:r>
            <a:r>
              <a:rPr lang="en-US" altLang="en-US" sz="1600" dirty="0" smtClean="0"/>
              <a:t>2014     </a:t>
            </a:r>
            <a:r>
              <a:rPr lang="en-US" altLang="en-US" sz="1600" dirty="0"/>
              <a:t>Budget </a:t>
            </a:r>
            <a:r>
              <a:rPr lang="en-US" altLang="en-US" sz="1600" dirty="0" smtClean="0"/>
              <a:t>2014       </a:t>
            </a:r>
            <a:r>
              <a:rPr lang="en-US" altLang="en-US" sz="1600" dirty="0"/>
              <a:t>Difference</a:t>
            </a:r>
          </a:p>
          <a:p>
            <a:endParaRPr lang="en-US" altLang="en-US" sz="1600" dirty="0"/>
          </a:p>
          <a:p>
            <a:r>
              <a:rPr lang="en-US" altLang="en-US" dirty="0"/>
              <a:t>Net Revenue Requirement                $</a:t>
            </a:r>
            <a:r>
              <a:rPr lang="en-US" altLang="en-US" dirty="0" smtClean="0"/>
              <a:t>303.4M         </a:t>
            </a:r>
            <a:r>
              <a:rPr lang="en-US" altLang="en-US" dirty="0"/>
              <a:t>$</a:t>
            </a:r>
            <a:r>
              <a:rPr lang="en-US" altLang="en-US" dirty="0" smtClean="0"/>
              <a:t>322.3M</a:t>
            </a:r>
            <a:r>
              <a:rPr lang="en-US" altLang="en-US" dirty="0"/>
              <a:t>	    $(</a:t>
            </a:r>
            <a:r>
              <a:rPr lang="en-US" altLang="en-US" dirty="0" smtClean="0"/>
              <a:t>18.9M</a:t>
            </a:r>
            <a:r>
              <a:rPr lang="en-US" altLang="en-US" dirty="0"/>
              <a:t>)      </a:t>
            </a:r>
            <a:r>
              <a:rPr lang="en-US" altLang="en-US" sz="1200" dirty="0"/>
              <a:t>A</a:t>
            </a:r>
          </a:p>
          <a:p>
            <a:endParaRPr lang="en-US" altLang="en-US" sz="1200" dirty="0"/>
          </a:p>
          <a:p>
            <a:endParaRPr lang="en-US" altLang="en-US" sz="1200" dirty="0"/>
          </a:p>
          <a:p>
            <a:r>
              <a:rPr lang="en-US" altLang="en-US" dirty="0"/>
              <a:t>Projected Year Divisor True-Up</a:t>
            </a:r>
          </a:p>
          <a:p>
            <a:r>
              <a:rPr lang="en-US" altLang="en-US" sz="1200" dirty="0"/>
              <a:t> </a:t>
            </a:r>
          </a:p>
          <a:p>
            <a:r>
              <a:rPr lang="en-US" altLang="en-US" sz="1600" dirty="0"/>
              <a:t>        Divisor			     </a:t>
            </a:r>
            <a:r>
              <a:rPr lang="en-US" altLang="en-US" sz="1600" dirty="0" smtClean="0"/>
              <a:t>7.095M           7.321M</a:t>
            </a:r>
            <a:r>
              <a:rPr lang="en-US" altLang="en-US" sz="1600" dirty="0"/>
              <a:t>	      </a:t>
            </a:r>
            <a:r>
              <a:rPr lang="en-US" altLang="en-US" sz="1600" dirty="0" smtClean="0"/>
              <a:t>(</a:t>
            </a:r>
            <a:r>
              <a:rPr lang="en-US" altLang="en-US" sz="1600" dirty="0" smtClean="0"/>
              <a:t>0.226M)</a:t>
            </a:r>
            <a:endParaRPr lang="en-US" altLang="en-US" sz="1600" dirty="0"/>
          </a:p>
          <a:p>
            <a:endParaRPr lang="en-US" altLang="en-US" sz="1600" dirty="0"/>
          </a:p>
          <a:p>
            <a:r>
              <a:rPr lang="en-US" altLang="en-US" sz="1600" dirty="0"/>
              <a:t>        Annual Cost ($/KW/</a:t>
            </a:r>
            <a:r>
              <a:rPr lang="en-US" altLang="en-US" sz="1600" dirty="0" err="1"/>
              <a:t>Yr</a:t>
            </a:r>
            <a:r>
              <a:rPr lang="en-US" altLang="en-US" sz="1600" dirty="0"/>
              <a:t>) *		    $</a:t>
            </a:r>
            <a:r>
              <a:rPr lang="en-US" altLang="en-US" sz="1600" dirty="0" smtClean="0"/>
              <a:t>42.772          </a:t>
            </a:r>
            <a:r>
              <a:rPr lang="en-US" altLang="en-US" sz="1600" dirty="0"/>
              <a:t>$</a:t>
            </a:r>
            <a:r>
              <a:rPr lang="en-US" altLang="en-US" sz="1600" dirty="0" smtClean="0"/>
              <a:t>44.026                 </a:t>
            </a:r>
            <a:r>
              <a:rPr lang="en-US" altLang="en-US" sz="1600" dirty="0" smtClean="0"/>
              <a:t>(1.254)</a:t>
            </a:r>
            <a:endParaRPr lang="en-US" altLang="en-US" sz="1600" dirty="0" smtClean="0"/>
          </a:p>
          <a:p>
            <a:endParaRPr lang="en-US" altLang="en-US" sz="1600" dirty="0"/>
          </a:p>
          <a:p>
            <a:r>
              <a:rPr lang="en-US" altLang="en-US" dirty="0"/>
              <a:t>    Divisor True-Up * </a:t>
            </a:r>
            <a:r>
              <a:rPr lang="en-US" altLang="en-US" sz="1200" dirty="0"/>
              <a:t>(Divisor Difference x Budget Rate)</a:t>
            </a:r>
            <a:r>
              <a:rPr lang="en-US" altLang="en-US" dirty="0"/>
              <a:t>	   		    </a:t>
            </a:r>
            <a:r>
              <a:rPr lang="en-US" altLang="en-US" dirty="0" smtClean="0"/>
              <a:t>$(10.0M)       </a:t>
            </a:r>
            <a:r>
              <a:rPr lang="en-US" altLang="en-US" sz="1200" dirty="0"/>
              <a:t>B</a:t>
            </a:r>
          </a:p>
          <a:p>
            <a:r>
              <a:rPr lang="en-US" altLang="en-US" dirty="0"/>
              <a:t> </a:t>
            </a:r>
            <a:endParaRPr lang="en-US" altLang="en-US" sz="1400" dirty="0"/>
          </a:p>
          <a:p>
            <a:endParaRPr lang="en-US" altLang="en-US" sz="1400" dirty="0"/>
          </a:p>
          <a:p>
            <a:r>
              <a:rPr lang="en-US" altLang="en-US" dirty="0"/>
              <a:t>Total True-Up </a:t>
            </a:r>
            <a:r>
              <a:rPr lang="en-US" altLang="en-US" sz="1200" dirty="0"/>
              <a:t>(Revenue Requirement &amp; Divisor True-Up)</a:t>
            </a:r>
            <a:r>
              <a:rPr lang="en-US" altLang="en-US" dirty="0"/>
              <a:t>			   </a:t>
            </a:r>
            <a:r>
              <a:rPr lang="en-US" altLang="en-US" dirty="0" smtClean="0"/>
              <a:t>   $(8.9M</a:t>
            </a:r>
            <a:r>
              <a:rPr lang="en-US" altLang="en-US" dirty="0"/>
              <a:t>)  </a:t>
            </a:r>
            <a:r>
              <a:rPr lang="en-US" altLang="en-US" sz="1200" dirty="0"/>
              <a:t>(A – B)</a:t>
            </a:r>
            <a:r>
              <a:rPr lang="en-US" altLang="en-US" dirty="0"/>
              <a:t>	</a:t>
            </a:r>
          </a:p>
          <a:p>
            <a:endParaRPr lang="en-US" altLang="en-US" dirty="0"/>
          </a:p>
        </p:txBody>
      </p:sp>
      <p:sp>
        <p:nvSpPr>
          <p:cNvPr id="4749" name="Text Box 653"/>
          <p:cNvSpPr txBox="1">
            <a:spLocks noChangeArrowheads="1"/>
          </p:cNvSpPr>
          <p:nvPr/>
        </p:nvSpPr>
        <p:spPr bwMode="auto">
          <a:xfrm>
            <a:off x="457200" y="6375400"/>
            <a:ext cx="3527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 * Actual calculation performed on whole numbers</a:t>
            </a:r>
          </a:p>
        </p:txBody>
      </p:sp>
      <p:grpSp>
        <p:nvGrpSpPr>
          <p:cNvPr id="4750" name="Group 654"/>
          <p:cNvGrpSpPr>
            <a:grpSpLocks/>
          </p:cNvGrpSpPr>
          <p:nvPr/>
        </p:nvGrpSpPr>
        <p:grpSpPr bwMode="auto">
          <a:xfrm>
            <a:off x="6781800" y="5638800"/>
            <a:ext cx="990600" cy="76200"/>
            <a:chOff x="4080" y="3216"/>
            <a:chExt cx="528" cy="48"/>
          </a:xfrm>
        </p:grpSpPr>
        <p:sp>
          <p:nvSpPr>
            <p:cNvPr id="4751" name="Line 655"/>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52" name="Line 656"/>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753" name="Line 657"/>
          <p:cNvSpPr>
            <a:spLocks noChangeShapeType="1"/>
          </p:cNvSpPr>
          <p:nvPr/>
        </p:nvSpPr>
        <p:spPr bwMode="auto">
          <a:xfrm>
            <a:off x="6858000" y="28194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54" name="Line 658"/>
          <p:cNvSpPr>
            <a:spLocks noChangeShapeType="1"/>
          </p:cNvSpPr>
          <p:nvPr/>
        </p:nvSpPr>
        <p:spPr bwMode="auto">
          <a:xfrm>
            <a:off x="6934200" y="48768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60" name="Text Box 664"/>
          <p:cNvSpPr txBox="1">
            <a:spLocks noChangeArrowheads="1"/>
          </p:cNvSpPr>
          <p:nvPr/>
        </p:nvSpPr>
        <p:spPr bwMode="auto">
          <a:xfrm>
            <a:off x="7375525" y="3846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B803F5D4-6C51-41A7-97D1-093400403BDF}" type="slidenum">
              <a:rPr lang="en-US" altLang="en-US"/>
              <a:pPr/>
              <a:t>6</a:t>
            </a:fld>
            <a:endParaRPr lang="en-US" altLang="en-US"/>
          </a:p>
        </p:txBody>
      </p:sp>
      <p:sp>
        <p:nvSpPr>
          <p:cNvPr id="9218" name="Text Box 2"/>
          <p:cNvSpPr txBox="1">
            <a:spLocks noChangeArrowheads="1"/>
          </p:cNvSpPr>
          <p:nvPr/>
        </p:nvSpPr>
        <p:spPr bwMode="auto">
          <a:xfrm>
            <a:off x="838200" y="1295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True-Up to Prior Years</a:t>
            </a:r>
          </a:p>
        </p:txBody>
      </p:sp>
      <p:sp>
        <p:nvSpPr>
          <p:cNvPr id="9219" name="Text Box 3"/>
          <p:cNvSpPr txBox="1">
            <a:spLocks noChangeArrowheads="1"/>
          </p:cNvSpPr>
          <p:nvPr/>
        </p:nvSpPr>
        <p:spPr bwMode="auto">
          <a:xfrm>
            <a:off x="1295400" y="2057400"/>
            <a:ext cx="7381875"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     Test Year	      Rev </a:t>
            </a:r>
            <a:r>
              <a:rPr lang="en-US" altLang="en-US" dirty="0" err="1"/>
              <a:t>Req</a:t>
            </a:r>
            <a:r>
              <a:rPr lang="en-US" altLang="en-US" dirty="0"/>
              <a:t>	Divisor            Total</a:t>
            </a:r>
          </a:p>
          <a:p>
            <a:r>
              <a:rPr lang="en-US" altLang="en-US" sz="1000" dirty="0"/>
              <a:t>                                                                         (A)                                  (B)                                  (A-B)</a:t>
            </a:r>
          </a:p>
          <a:p>
            <a:endParaRPr lang="en-US" altLang="en-US" sz="1000" dirty="0"/>
          </a:p>
          <a:p>
            <a:r>
              <a:rPr lang="en-US" altLang="en-US" dirty="0" smtClean="0"/>
              <a:t>2014 </a:t>
            </a:r>
            <a:r>
              <a:rPr lang="en-US" altLang="en-US" dirty="0"/>
              <a:t>True-Up 	       $(</a:t>
            </a:r>
            <a:r>
              <a:rPr lang="en-US" altLang="en-US" dirty="0" smtClean="0"/>
              <a:t>18.9M</a:t>
            </a:r>
            <a:r>
              <a:rPr lang="en-US" altLang="en-US" dirty="0"/>
              <a:t>)    	</a:t>
            </a:r>
            <a:r>
              <a:rPr lang="en-US" altLang="en-US" dirty="0" smtClean="0"/>
              <a:t>$(10.0M)      $</a:t>
            </a:r>
            <a:r>
              <a:rPr lang="en-US" altLang="en-US" sz="1400" dirty="0" smtClean="0"/>
              <a:t> </a:t>
            </a:r>
            <a:r>
              <a:rPr lang="en-US" altLang="en-US" dirty="0" smtClean="0"/>
              <a:t> </a:t>
            </a:r>
            <a:r>
              <a:rPr lang="en-US" altLang="en-US" dirty="0" smtClean="0"/>
              <a:t>(8.9M</a:t>
            </a:r>
            <a:r>
              <a:rPr lang="en-US" altLang="en-US" dirty="0"/>
              <a:t>)</a:t>
            </a:r>
          </a:p>
          <a:p>
            <a:endParaRPr lang="en-US" altLang="en-US" sz="900" dirty="0" smtClean="0"/>
          </a:p>
          <a:p>
            <a:r>
              <a:rPr lang="en-US" altLang="en-US" dirty="0" smtClean="0"/>
              <a:t>2013 </a:t>
            </a:r>
            <a:r>
              <a:rPr lang="en-US" altLang="en-US" dirty="0"/>
              <a:t>True-Up 	       $(16.8M)    	$   7.7M 	      $(24.5M)</a:t>
            </a:r>
          </a:p>
          <a:p>
            <a:endParaRPr lang="en-US" altLang="en-US" sz="900" dirty="0"/>
          </a:p>
          <a:p>
            <a:r>
              <a:rPr lang="en-US" altLang="en-US" dirty="0"/>
              <a:t>2012 True-Up	       $(12.3M)       $  (3.2M)	      $  (9.1M)</a:t>
            </a:r>
          </a:p>
          <a:p>
            <a:endParaRPr lang="en-US" altLang="en-US" sz="900" dirty="0"/>
          </a:p>
          <a:p>
            <a:r>
              <a:rPr lang="en-US" altLang="en-US" dirty="0"/>
              <a:t>2011 True-Up	       $  </a:t>
            </a:r>
            <a:r>
              <a:rPr lang="en-US" altLang="en-US" sz="800" dirty="0"/>
              <a:t> </a:t>
            </a:r>
            <a:r>
              <a:rPr lang="en-US" altLang="en-US" dirty="0"/>
              <a:t> 4.3M        $  (1.4M)	      $ </a:t>
            </a:r>
            <a:r>
              <a:rPr lang="en-US" altLang="en-US" sz="1200" dirty="0"/>
              <a:t>  </a:t>
            </a:r>
            <a:r>
              <a:rPr lang="en-US" altLang="en-US" dirty="0"/>
              <a:t> 5.7M</a:t>
            </a:r>
          </a:p>
          <a:p>
            <a:endParaRPr lang="en-US" altLang="en-US" sz="900" dirty="0"/>
          </a:p>
          <a:p>
            <a:r>
              <a:rPr lang="en-US" altLang="en-US" dirty="0"/>
              <a:t>2010 True-Up   	       $</a:t>
            </a:r>
            <a:r>
              <a:rPr lang="en-US" altLang="en-US" sz="1400" dirty="0"/>
              <a:t>  </a:t>
            </a:r>
            <a:r>
              <a:rPr lang="en-US" altLang="en-US" dirty="0"/>
              <a:t>20.6M        $  (0.5M)	      $ 21.1M </a:t>
            </a:r>
          </a:p>
          <a:p>
            <a:endParaRPr lang="en-US" altLang="en-US" sz="900" dirty="0"/>
          </a:p>
          <a:p>
            <a:endParaRPr lang="en-US" altLang="en-US" dirty="0" smtClean="0"/>
          </a:p>
          <a:p>
            <a:r>
              <a:rPr lang="en-US" altLang="en-US" dirty="0" smtClean="0"/>
              <a:t>Multiply variables and interactions impact annual true-up</a:t>
            </a:r>
            <a:r>
              <a:rPr lang="en-US" altLang="en-US" dirty="0"/>
              <a:t>	</a:t>
            </a:r>
          </a:p>
          <a:p>
            <a:r>
              <a:rPr lang="en-US" altLang="en-US" sz="1600" dirty="0"/>
              <a:t>    </a:t>
            </a:r>
          </a:p>
        </p:txBody>
      </p:sp>
      <p:pic>
        <p:nvPicPr>
          <p:cNvPr id="9226"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611E764F-ADD6-4FCA-A641-3B24F1DEF449}" type="slidenum">
              <a:rPr lang="en-US" altLang="en-US"/>
              <a:pPr/>
              <a:t>7</a:t>
            </a:fld>
            <a:endParaRPr lang="en-US" altLang="en-US"/>
          </a:p>
        </p:txBody>
      </p:sp>
      <p:sp>
        <p:nvSpPr>
          <p:cNvPr id="31746" name="Text Box 2"/>
          <p:cNvSpPr txBox="1">
            <a:spLocks noChangeArrowheads="1"/>
          </p:cNvSpPr>
          <p:nvPr/>
        </p:nvSpPr>
        <p:spPr bwMode="auto">
          <a:xfrm>
            <a:off x="914400" y="914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Budget Revenue Requirement to </a:t>
            </a:r>
            <a:r>
              <a:rPr lang="en-US" altLang="en-US" sz="2400" dirty="0" smtClean="0"/>
              <a:t>2014 </a:t>
            </a:r>
            <a:r>
              <a:rPr lang="en-US" altLang="en-US" sz="2400" dirty="0"/>
              <a:t>Actual Revenue Requirement</a:t>
            </a:r>
          </a:p>
        </p:txBody>
      </p:sp>
      <p:sp>
        <p:nvSpPr>
          <p:cNvPr id="31747" name="Text Box 3"/>
          <p:cNvSpPr txBox="1">
            <a:spLocks noChangeArrowheads="1"/>
          </p:cNvSpPr>
          <p:nvPr/>
        </p:nvSpPr>
        <p:spPr bwMode="auto">
          <a:xfrm>
            <a:off x="1152525" y="2438400"/>
            <a:ext cx="6840334"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Budgeted Net </a:t>
            </a:r>
            <a:r>
              <a:rPr lang="en-US" altLang="en-US" dirty="0" smtClean="0"/>
              <a:t>2014 </a:t>
            </a:r>
            <a:r>
              <a:rPr lang="en-US" altLang="en-US" dirty="0"/>
              <a:t>Revenue Requirement		$</a:t>
            </a:r>
            <a:r>
              <a:rPr lang="en-US" altLang="en-US" dirty="0" smtClean="0"/>
              <a:t>322.3M</a:t>
            </a:r>
            <a:endParaRPr lang="en-US" altLang="en-US" dirty="0"/>
          </a:p>
          <a:p>
            <a:r>
              <a:rPr lang="en-US" altLang="en-US" sz="1600" dirty="0"/>
              <a:t>    </a:t>
            </a:r>
          </a:p>
          <a:p>
            <a:r>
              <a:rPr lang="en-US" altLang="en-US" dirty="0"/>
              <a:t>Cost Deviations for </a:t>
            </a:r>
            <a:r>
              <a:rPr lang="en-US" altLang="en-US" dirty="0" smtClean="0"/>
              <a:t>2014:</a:t>
            </a:r>
            <a:endParaRPr lang="en-US" altLang="en-US" dirty="0"/>
          </a:p>
          <a:p>
            <a:r>
              <a:rPr lang="en-US" altLang="en-US" sz="1400" dirty="0"/>
              <a:t>    </a:t>
            </a:r>
          </a:p>
          <a:p>
            <a:r>
              <a:rPr lang="en-US" altLang="en-US" dirty="0"/>
              <a:t>      </a:t>
            </a:r>
            <a:r>
              <a:rPr lang="en-US" altLang="en-US" dirty="0" smtClean="0"/>
              <a:t>Under run </a:t>
            </a:r>
            <a:r>
              <a:rPr lang="en-US" altLang="en-US" dirty="0"/>
              <a:t>in Operating Costs			$ (</a:t>
            </a:r>
            <a:r>
              <a:rPr lang="en-US" altLang="en-US" dirty="0" smtClean="0"/>
              <a:t>17.0M</a:t>
            </a:r>
            <a:r>
              <a:rPr lang="en-US" altLang="en-US" dirty="0"/>
              <a:t>)</a:t>
            </a:r>
          </a:p>
          <a:p>
            <a:r>
              <a:rPr lang="en-US" altLang="en-US" sz="1400" dirty="0"/>
              <a:t>     </a:t>
            </a:r>
          </a:p>
          <a:p>
            <a:r>
              <a:rPr lang="en-US" altLang="en-US" dirty="0"/>
              <a:t>      Lower Return Requirement			$   </a:t>
            </a:r>
            <a:r>
              <a:rPr lang="en-US" altLang="en-US" dirty="0" smtClean="0"/>
              <a:t>(1.3M</a:t>
            </a:r>
            <a:r>
              <a:rPr lang="en-US" altLang="en-US" dirty="0"/>
              <a:t>)</a:t>
            </a:r>
          </a:p>
          <a:p>
            <a:endParaRPr lang="en-US" altLang="en-US" dirty="0"/>
          </a:p>
          <a:p>
            <a:r>
              <a:rPr lang="en-US" altLang="en-US" dirty="0"/>
              <a:t>      Higher Revenue Credits			$   </a:t>
            </a:r>
            <a:r>
              <a:rPr lang="en-US" altLang="en-US" dirty="0" smtClean="0"/>
              <a:t>(</a:t>
            </a:r>
            <a:r>
              <a:rPr lang="en-US" altLang="en-US" dirty="0" smtClean="0"/>
              <a:t>2.9M</a:t>
            </a:r>
            <a:r>
              <a:rPr lang="en-US" altLang="en-US" dirty="0"/>
              <a:t>)</a:t>
            </a:r>
          </a:p>
          <a:p>
            <a:endParaRPr lang="en-US" altLang="en-US" dirty="0"/>
          </a:p>
          <a:p>
            <a:r>
              <a:rPr lang="en-US" altLang="en-US" dirty="0"/>
              <a:t>      Lower Attachment GG &amp; MM Credits	     	$    </a:t>
            </a:r>
            <a:r>
              <a:rPr lang="en-US" altLang="en-US" dirty="0" smtClean="0"/>
              <a:t>2</a:t>
            </a:r>
            <a:r>
              <a:rPr lang="en-US" altLang="en-US" dirty="0" smtClean="0"/>
              <a:t>.3M</a:t>
            </a:r>
            <a:endParaRPr lang="en-US" altLang="en-US" dirty="0"/>
          </a:p>
          <a:p>
            <a:endParaRPr lang="en-US" altLang="en-US" sz="1000" u="sng" dirty="0"/>
          </a:p>
          <a:p>
            <a:endParaRPr lang="en-US" altLang="en-US" sz="800" u="sng" dirty="0"/>
          </a:p>
          <a:p>
            <a:r>
              <a:rPr lang="en-US" altLang="en-US" dirty="0"/>
              <a:t>Actual Net </a:t>
            </a:r>
            <a:r>
              <a:rPr lang="en-US" altLang="en-US" dirty="0" smtClean="0"/>
              <a:t>2014 </a:t>
            </a:r>
            <a:r>
              <a:rPr lang="en-US" altLang="en-US" dirty="0"/>
              <a:t>Revenue Requirement		$</a:t>
            </a:r>
            <a:r>
              <a:rPr lang="en-US" altLang="en-US" dirty="0" smtClean="0"/>
              <a:t>303.4M</a:t>
            </a:r>
            <a:endParaRPr lang="en-US" altLang="en-US" dirty="0"/>
          </a:p>
          <a:p>
            <a:r>
              <a:rPr lang="en-US" altLang="en-US" sz="900" dirty="0"/>
              <a:t>						</a:t>
            </a:r>
          </a:p>
        </p:txBody>
      </p:sp>
      <p:sp>
        <p:nvSpPr>
          <p:cNvPr id="31748" name="Line 4"/>
          <p:cNvSpPr>
            <a:spLocks noChangeShapeType="1"/>
          </p:cNvSpPr>
          <p:nvPr/>
        </p:nvSpPr>
        <p:spPr bwMode="auto">
          <a:xfrm>
            <a:off x="6705600" y="55626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749" name="Group 5"/>
          <p:cNvGrpSpPr>
            <a:grpSpLocks/>
          </p:cNvGrpSpPr>
          <p:nvPr/>
        </p:nvGrpSpPr>
        <p:grpSpPr bwMode="auto">
          <a:xfrm>
            <a:off x="6705600" y="5943600"/>
            <a:ext cx="990600" cy="76200"/>
            <a:chOff x="4080" y="3216"/>
            <a:chExt cx="528" cy="48"/>
          </a:xfrm>
        </p:grpSpPr>
        <p:sp>
          <p:nvSpPr>
            <p:cNvPr id="31750" name="Line 6"/>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7"/>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1752"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3D77366F-7E37-46D8-B22E-6EDDDE6AF0EA}" type="slidenum">
              <a:rPr lang="en-US" altLang="en-US"/>
              <a:pPr/>
              <a:t>8</a:t>
            </a:fld>
            <a:endParaRPr lang="en-US" altLang="en-US"/>
          </a:p>
        </p:txBody>
      </p:sp>
      <p:sp>
        <p:nvSpPr>
          <p:cNvPr id="35842" name="Text Box 2"/>
          <p:cNvSpPr txBox="1">
            <a:spLocks noChangeArrowheads="1"/>
          </p:cNvSpPr>
          <p:nvPr/>
        </p:nvSpPr>
        <p:spPr bwMode="auto">
          <a:xfrm>
            <a:off x="914400" y="914400"/>
            <a:ext cx="7315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t>Comparison of </a:t>
            </a:r>
            <a:r>
              <a:rPr lang="en-US" altLang="en-US" sz="2400" dirty="0" smtClean="0"/>
              <a:t>2014 </a:t>
            </a:r>
            <a:r>
              <a:rPr lang="en-US" altLang="en-US" sz="2400" dirty="0"/>
              <a:t>Budget Revenue Requirement to </a:t>
            </a:r>
            <a:r>
              <a:rPr lang="en-US" altLang="en-US" sz="2400" dirty="0" smtClean="0"/>
              <a:t>2014 </a:t>
            </a:r>
            <a:r>
              <a:rPr lang="en-US" altLang="en-US" sz="2400" dirty="0"/>
              <a:t>Actual Revenue Requirement</a:t>
            </a:r>
          </a:p>
        </p:txBody>
      </p:sp>
      <p:sp>
        <p:nvSpPr>
          <p:cNvPr id="35843" name="Text Box 3"/>
          <p:cNvSpPr txBox="1">
            <a:spLocks noChangeArrowheads="1"/>
          </p:cNvSpPr>
          <p:nvPr/>
        </p:nvSpPr>
        <p:spPr bwMode="auto">
          <a:xfrm>
            <a:off x="1219200" y="2057400"/>
            <a:ext cx="6840334" cy="367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666699"/>
                </a:solidFill>
              </a:rPr>
              <a:t>Budgeted 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322.3M</a:t>
            </a:r>
            <a:endParaRPr lang="en-US" altLang="en-US" dirty="0">
              <a:solidFill>
                <a:srgbClr val="666699"/>
              </a:solidFill>
            </a:endParaRPr>
          </a:p>
          <a:p>
            <a:r>
              <a:rPr lang="en-US" altLang="en-US" sz="1600" dirty="0"/>
              <a:t>    </a:t>
            </a:r>
          </a:p>
          <a:p>
            <a:r>
              <a:rPr lang="en-US" altLang="en-US" dirty="0"/>
              <a:t>Cost Deviations for </a:t>
            </a:r>
            <a:r>
              <a:rPr lang="en-US" altLang="en-US" dirty="0" smtClean="0"/>
              <a:t>2014:</a:t>
            </a:r>
            <a:endParaRPr lang="en-US" altLang="en-US" dirty="0"/>
          </a:p>
          <a:p>
            <a:r>
              <a:rPr lang="en-US" altLang="en-US" sz="1400" dirty="0"/>
              <a:t>    </a:t>
            </a:r>
          </a:p>
          <a:p>
            <a:r>
              <a:rPr lang="en-US" altLang="en-US" dirty="0"/>
              <a:t>      </a:t>
            </a:r>
            <a:r>
              <a:rPr lang="en-US" altLang="en-US" b="1" dirty="0"/>
              <a:t>Under run in Operating Costs			$ (</a:t>
            </a:r>
            <a:r>
              <a:rPr lang="en-US" altLang="en-US" b="1" dirty="0" smtClean="0"/>
              <a:t>17.0M</a:t>
            </a:r>
            <a:r>
              <a:rPr lang="en-US" altLang="en-US" b="1" dirty="0"/>
              <a:t>)</a:t>
            </a:r>
          </a:p>
          <a:p>
            <a:r>
              <a:rPr lang="en-US" altLang="en-US" sz="1400" dirty="0"/>
              <a:t>     </a:t>
            </a:r>
          </a:p>
          <a:p>
            <a:r>
              <a:rPr lang="en-US" altLang="en-US" dirty="0"/>
              <a:t>      </a:t>
            </a:r>
            <a:r>
              <a:rPr lang="en-US" altLang="en-US" dirty="0">
                <a:solidFill>
                  <a:srgbClr val="666699"/>
                </a:solidFill>
              </a:rPr>
              <a:t>Lower Return Requirement			$   </a:t>
            </a:r>
            <a:r>
              <a:rPr lang="en-US" altLang="en-US" dirty="0" smtClean="0">
                <a:solidFill>
                  <a:srgbClr val="666699"/>
                </a:solidFill>
              </a:rPr>
              <a:t>(1.3M</a:t>
            </a:r>
            <a:r>
              <a:rPr lang="en-US" altLang="en-US" dirty="0">
                <a:solidFill>
                  <a:srgbClr val="666699"/>
                </a:solidFill>
              </a:rPr>
              <a:t>)</a:t>
            </a:r>
          </a:p>
          <a:p>
            <a:endParaRPr lang="en-US" altLang="en-US" dirty="0">
              <a:solidFill>
                <a:srgbClr val="666699"/>
              </a:solidFill>
            </a:endParaRPr>
          </a:p>
          <a:p>
            <a:r>
              <a:rPr lang="en-US" altLang="en-US" dirty="0">
                <a:solidFill>
                  <a:srgbClr val="666699"/>
                </a:solidFill>
              </a:rPr>
              <a:t>      Higher Revenue Credits			$   </a:t>
            </a:r>
            <a:r>
              <a:rPr lang="en-US" altLang="en-US" dirty="0" smtClean="0">
                <a:solidFill>
                  <a:srgbClr val="666699"/>
                </a:solidFill>
              </a:rPr>
              <a:t>(2.9M</a:t>
            </a:r>
            <a:r>
              <a:rPr lang="en-US" altLang="en-US" dirty="0">
                <a:solidFill>
                  <a:srgbClr val="666699"/>
                </a:solidFill>
              </a:rPr>
              <a:t>)</a:t>
            </a:r>
          </a:p>
          <a:p>
            <a:endParaRPr lang="en-US" altLang="en-US" dirty="0">
              <a:solidFill>
                <a:srgbClr val="666699"/>
              </a:solidFill>
            </a:endParaRPr>
          </a:p>
          <a:p>
            <a:r>
              <a:rPr lang="en-US" altLang="en-US" dirty="0">
                <a:solidFill>
                  <a:srgbClr val="666699"/>
                </a:solidFill>
              </a:rPr>
              <a:t>      Lower Attachment GG &amp; MM Credits	     	$    </a:t>
            </a:r>
            <a:r>
              <a:rPr lang="en-US" altLang="en-US" dirty="0" smtClean="0">
                <a:solidFill>
                  <a:srgbClr val="666699"/>
                </a:solidFill>
              </a:rPr>
              <a:t>2.3M</a:t>
            </a:r>
            <a:endParaRPr lang="en-US" altLang="en-US" dirty="0">
              <a:solidFill>
                <a:srgbClr val="666699"/>
              </a:solidFill>
            </a:endParaRPr>
          </a:p>
          <a:p>
            <a:endParaRPr lang="en-US" altLang="en-US" sz="1000" u="sng" dirty="0" smtClean="0">
              <a:solidFill>
                <a:srgbClr val="666699"/>
              </a:solidFill>
            </a:endParaRPr>
          </a:p>
          <a:p>
            <a:endParaRPr lang="en-US" altLang="en-US" sz="800" u="sng" dirty="0" smtClean="0">
              <a:solidFill>
                <a:srgbClr val="666699"/>
              </a:solidFill>
            </a:endParaRPr>
          </a:p>
          <a:p>
            <a:r>
              <a:rPr lang="en-US" altLang="en-US" dirty="0" smtClean="0">
                <a:solidFill>
                  <a:srgbClr val="666699"/>
                </a:solidFill>
              </a:rPr>
              <a:t>Actual </a:t>
            </a:r>
            <a:r>
              <a:rPr lang="en-US" altLang="en-US" dirty="0">
                <a:solidFill>
                  <a:srgbClr val="666699"/>
                </a:solidFill>
              </a:rPr>
              <a:t>Net </a:t>
            </a:r>
            <a:r>
              <a:rPr lang="en-US" altLang="en-US" dirty="0" smtClean="0">
                <a:solidFill>
                  <a:srgbClr val="666699"/>
                </a:solidFill>
              </a:rPr>
              <a:t>2014 </a:t>
            </a:r>
            <a:r>
              <a:rPr lang="en-US" altLang="en-US" dirty="0">
                <a:solidFill>
                  <a:srgbClr val="666699"/>
                </a:solidFill>
              </a:rPr>
              <a:t>Revenue Requirement		$</a:t>
            </a:r>
            <a:r>
              <a:rPr lang="en-US" altLang="en-US" dirty="0" smtClean="0">
                <a:solidFill>
                  <a:srgbClr val="666699"/>
                </a:solidFill>
              </a:rPr>
              <a:t>303.4M</a:t>
            </a:r>
            <a:endParaRPr lang="en-US" altLang="en-US" dirty="0">
              <a:solidFill>
                <a:srgbClr val="666699"/>
              </a:solidFill>
            </a:endParaRPr>
          </a:p>
          <a:p>
            <a:r>
              <a:rPr lang="en-US" altLang="en-US" sz="900" dirty="0"/>
              <a:t>						</a:t>
            </a:r>
          </a:p>
        </p:txBody>
      </p:sp>
      <p:sp>
        <p:nvSpPr>
          <p:cNvPr id="35844" name="Line 4"/>
          <p:cNvSpPr>
            <a:spLocks noChangeShapeType="1"/>
          </p:cNvSpPr>
          <p:nvPr/>
        </p:nvSpPr>
        <p:spPr bwMode="auto">
          <a:xfrm>
            <a:off x="6705600" y="5181600"/>
            <a:ext cx="9906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5845" name="Group 5"/>
          <p:cNvGrpSpPr>
            <a:grpSpLocks/>
          </p:cNvGrpSpPr>
          <p:nvPr/>
        </p:nvGrpSpPr>
        <p:grpSpPr bwMode="auto">
          <a:xfrm>
            <a:off x="6705600" y="5562600"/>
            <a:ext cx="990600" cy="76200"/>
            <a:chOff x="4080" y="3216"/>
            <a:chExt cx="528" cy="48"/>
          </a:xfrm>
        </p:grpSpPr>
        <p:sp>
          <p:nvSpPr>
            <p:cNvPr id="35846" name="Line 6"/>
            <p:cNvSpPr>
              <a:spLocks noChangeShapeType="1"/>
            </p:cNvSpPr>
            <p:nvPr/>
          </p:nvSpPr>
          <p:spPr bwMode="auto">
            <a:xfrm>
              <a:off x="4080" y="3216"/>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7" name="Line 7"/>
            <p:cNvSpPr>
              <a:spLocks noChangeShapeType="1"/>
            </p:cNvSpPr>
            <p:nvPr/>
          </p:nvSpPr>
          <p:spPr bwMode="auto">
            <a:xfrm>
              <a:off x="4080" y="3264"/>
              <a:ext cx="52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35848"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0"/>
            <a:ext cx="31242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7D4B95B1-D246-4B5D-B669-A7DBCF9A351E}" type="slidenum">
              <a:rPr lang="en-US" altLang="en-US"/>
              <a:pPr/>
              <a:t>9</a:t>
            </a:fld>
            <a:endParaRPr lang="en-US" altLang="en-US"/>
          </a:p>
        </p:txBody>
      </p:sp>
      <p:sp>
        <p:nvSpPr>
          <p:cNvPr id="7170" name="Text Box 2"/>
          <p:cNvSpPr txBox="1">
            <a:spLocks noChangeArrowheads="1"/>
          </p:cNvSpPr>
          <p:nvPr/>
        </p:nvSpPr>
        <p:spPr bwMode="auto">
          <a:xfrm>
            <a:off x="2057400" y="914400"/>
            <a:ext cx="4729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Change in Operating Costs Detail</a:t>
            </a:r>
          </a:p>
        </p:txBody>
      </p:sp>
      <p:sp>
        <p:nvSpPr>
          <p:cNvPr id="7171" name="Text Box 3"/>
          <p:cNvSpPr txBox="1">
            <a:spLocks noChangeArrowheads="1"/>
          </p:cNvSpPr>
          <p:nvPr/>
        </p:nvSpPr>
        <p:spPr bwMode="auto">
          <a:xfrm>
            <a:off x="685800" y="1905000"/>
            <a:ext cx="780213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Budgeted Operating Costs in </a:t>
            </a:r>
            <a:r>
              <a:rPr lang="en-US" altLang="en-US" dirty="0" smtClean="0"/>
              <a:t>2014 </a:t>
            </a:r>
            <a:r>
              <a:rPr lang="en-US" altLang="en-US" dirty="0"/>
              <a:t>Rate			$</a:t>
            </a:r>
            <a:r>
              <a:rPr lang="en-US" altLang="en-US" dirty="0" smtClean="0"/>
              <a:t>283.3M</a:t>
            </a:r>
            <a:endParaRPr lang="en-US" altLang="en-US" dirty="0"/>
          </a:p>
          <a:p>
            <a:endParaRPr lang="en-US" altLang="en-US" dirty="0"/>
          </a:p>
          <a:p>
            <a:r>
              <a:rPr lang="en-US" altLang="en-US" dirty="0"/>
              <a:t>Lower O&amp;M costs (Transmission and A&amp;G)		$  </a:t>
            </a:r>
            <a:r>
              <a:rPr lang="en-US" altLang="en-US" dirty="0" smtClean="0"/>
              <a:t>(6.2M</a:t>
            </a:r>
            <a:r>
              <a:rPr lang="en-US" altLang="en-US" dirty="0"/>
              <a:t>)</a:t>
            </a:r>
          </a:p>
          <a:p>
            <a:endParaRPr lang="en-US" altLang="en-US" dirty="0"/>
          </a:p>
          <a:p>
            <a:r>
              <a:rPr lang="en-US" altLang="en-US" dirty="0"/>
              <a:t>Lower depreciation expense			$  </a:t>
            </a:r>
            <a:r>
              <a:rPr lang="en-US" altLang="en-US" dirty="0" smtClean="0"/>
              <a:t>(8.5M</a:t>
            </a:r>
            <a:r>
              <a:rPr lang="en-US" altLang="en-US" dirty="0"/>
              <a:t>)</a:t>
            </a:r>
          </a:p>
          <a:p>
            <a:endParaRPr lang="en-US" altLang="en-US" dirty="0"/>
          </a:p>
          <a:p>
            <a:r>
              <a:rPr lang="en-US" altLang="en-US" dirty="0"/>
              <a:t>Lower incurred taxes other than income		$  </a:t>
            </a:r>
            <a:r>
              <a:rPr lang="en-US" altLang="en-US" dirty="0" smtClean="0"/>
              <a:t>(4.6M</a:t>
            </a:r>
            <a:r>
              <a:rPr lang="en-US" altLang="en-US" dirty="0"/>
              <a:t>)</a:t>
            </a:r>
          </a:p>
          <a:p>
            <a:endParaRPr lang="en-US" altLang="en-US" dirty="0"/>
          </a:p>
          <a:p>
            <a:r>
              <a:rPr lang="en-US" altLang="en-US" dirty="0" smtClean="0"/>
              <a:t>Higher </a:t>
            </a:r>
            <a:r>
              <a:rPr lang="en-US" altLang="en-US" dirty="0"/>
              <a:t>income taxes				$  </a:t>
            </a:r>
            <a:r>
              <a:rPr lang="en-US" altLang="en-US" dirty="0" smtClean="0"/>
              <a:t> 2.3M</a:t>
            </a:r>
            <a:endParaRPr lang="en-US" altLang="en-US" dirty="0"/>
          </a:p>
          <a:p>
            <a:endParaRPr lang="en-US" altLang="en-US" dirty="0"/>
          </a:p>
          <a:p>
            <a:r>
              <a:rPr lang="en-US" altLang="en-US" dirty="0"/>
              <a:t>Net Decrease in Operating Costs				$</a:t>
            </a:r>
            <a:r>
              <a:rPr lang="en-US" altLang="en-US" sz="1400" dirty="0"/>
              <a:t> </a:t>
            </a:r>
            <a:r>
              <a:rPr lang="en-US" altLang="en-US" dirty="0"/>
              <a:t>(</a:t>
            </a:r>
            <a:r>
              <a:rPr lang="en-US" altLang="en-US" dirty="0" smtClean="0"/>
              <a:t>17.0M</a:t>
            </a:r>
            <a:r>
              <a:rPr lang="en-US" altLang="en-US" dirty="0"/>
              <a:t>)</a:t>
            </a:r>
          </a:p>
          <a:p>
            <a:endParaRPr lang="en-US" altLang="en-US" dirty="0"/>
          </a:p>
          <a:p>
            <a:r>
              <a:rPr lang="en-US" altLang="en-US" dirty="0"/>
              <a:t>Actual Operating costs for </a:t>
            </a:r>
            <a:r>
              <a:rPr lang="en-US" altLang="en-US" dirty="0" smtClean="0"/>
              <a:t>2014</a:t>
            </a:r>
            <a:r>
              <a:rPr lang="en-US" altLang="en-US" dirty="0"/>
              <a:t>				$</a:t>
            </a:r>
            <a:r>
              <a:rPr lang="en-US" altLang="en-US" dirty="0" smtClean="0"/>
              <a:t>266.3M</a:t>
            </a:r>
            <a:endParaRPr lang="en-US" altLang="en-US" dirty="0"/>
          </a:p>
        </p:txBody>
      </p:sp>
      <p:grpSp>
        <p:nvGrpSpPr>
          <p:cNvPr id="7176" name="Group 8"/>
          <p:cNvGrpSpPr>
            <a:grpSpLocks/>
          </p:cNvGrpSpPr>
          <p:nvPr/>
        </p:nvGrpSpPr>
        <p:grpSpPr bwMode="auto">
          <a:xfrm>
            <a:off x="7162800" y="5567363"/>
            <a:ext cx="914400" cy="76200"/>
            <a:chOff x="4080" y="3216"/>
            <a:chExt cx="528" cy="48"/>
          </a:xfrm>
        </p:grpSpPr>
        <p:sp>
          <p:nvSpPr>
            <p:cNvPr id="7172" name="Line 4"/>
            <p:cNvSpPr>
              <a:spLocks noChangeShapeType="1"/>
            </p:cNvSpPr>
            <p:nvPr/>
          </p:nvSpPr>
          <p:spPr bwMode="auto">
            <a:xfrm>
              <a:off x="4080" y="3216"/>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3" name="Line 5"/>
            <p:cNvSpPr>
              <a:spLocks noChangeShapeType="1"/>
            </p:cNvSpPr>
            <p:nvPr/>
          </p:nvSpPr>
          <p:spPr bwMode="auto">
            <a:xfrm>
              <a:off x="4080" y="3264"/>
              <a:ext cx="528"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175" name="Line 7"/>
          <p:cNvSpPr>
            <a:spLocks noChangeShapeType="1"/>
          </p:cNvSpPr>
          <p:nvPr/>
        </p:nvSpPr>
        <p:spPr bwMode="auto">
          <a:xfrm>
            <a:off x="6248400" y="44958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Line 9"/>
          <p:cNvSpPr>
            <a:spLocks noChangeShapeType="1"/>
          </p:cNvSpPr>
          <p:nvPr/>
        </p:nvSpPr>
        <p:spPr bwMode="auto">
          <a:xfrm>
            <a:off x="7162800" y="5181600"/>
            <a:ext cx="914400"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179" name="Picture 1" descr="XL.Tag.Vert.485.psd"/>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0"/>
            <a:ext cx="274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1" name="Rectangle 13"/>
          <p:cNvSpPr>
            <a:spLocks noChangeArrowheads="1"/>
          </p:cNvSpPr>
          <p:nvPr/>
        </p:nvSpPr>
        <p:spPr bwMode="auto">
          <a:xfrm>
            <a:off x="698500" y="47625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15014</TotalTime>
  <Words>575</Words>
  <Application>Microsoft Office PowerPoint</Application>
  <PresentationFormat>Letter Paper (8.5x11 in)</PresentationFormat>
  <Paragraphs>258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Northern States Power Companies (NSP-MN &amp; NSP-WI)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Xcel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Xcel Energy  NSP(Mn) &amp; NSP(Wi)</dc:title>
  <dc:creator>Thomas Kramer</dc:creator>
  <cp:lastModifiedBy>Teekay</cp:lastModifiedBy>
  <cp:revision>110</cp:revision>
  <dcterms:created xsi:type="dcterms:W3CDTF">2009-10-12T19:31:54Z</dcterms:created>
  <dcterms:modified xsi:type="dcterms:W3CDTF">2015-06-18T12:10:44Z</dcterms:modified>
</cp:coreProperties>
</file>