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2" r:id="rId3"/>
    <p:sldId id="257" r:id="rId4"/>
    <p:sldId id="271" r:id="rId5"/>
    <p:sldId id="283" r:id="rId6"/>
    <p:sldId id="259" r:id="rId7"/>
    <p:sldId id="260" r:id="rId8"/>
    <p:sldId id="272" r:id="rId9"/>
    <p:sldId id="279" r:id="rId10"/>
    <p:sldId id="273" r:id="rId11"/>
    <p:sldId id="264" r:id="rId12"/>
    <p:sldId id="282" r:id="rId13"/>
    <p:sldId id="280" r:id="rId14"/>
    <p:sldId id="288" r:id="rId15"/>
    <p:sldId id="278" r:id="rId16"/>
    <p:sldId id="287" r:id="rId17"/>
    <p:sldId id="277" r:id="rId18"/>
    <p:sldId id="270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 Anderson" initials="SA" lastIdx="3" clrIdx="0"/>
  <p:cmAuthor id="1" name="Beth Omanson" initials="BO" lastIdx="16" clrIdx="1"/>
  <p:cmAuthor id="2" name="Merlin Sawyer" initials="MS" lastIdx="4" clrIdx="2"/>
  <p:cmAuthor id="3" name="Isabell Larson" initials="IL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16667" autoAdjust="0"/>
    <p:restoredTop sz="99092" autoAdjust="0"/>
  </p:normalViewPr>
  <p:slideViewPr>
    <p:cSldViewPr>
      <p:cViewPr varScale="1">
        <p:scale>
          <a:sx n="127" d="100"/>
          <a:sy n="127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688" y="-8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7.7445907496857008E-2"/>
          <c:y val="0.13421583171668774"/>
          <c:w val="0.91328460572863157"/>
          <c:h val="0.66344533131988837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5.9360730593607421E-2"/>
                </c:manualLayout>
              </c:layout>
              <c:dLblPos val="inEnd"/>
              <c:showVal val="1"/>
            </c:dLbl>
            <c:dLbl>
              <c:idx val="1"/>
              <c:layout>
                <c:manualLayout>
                  <c:x val="0"/>
                  <c:y val="-3.696382986373279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5.2231115520082248E-17"/>
                  <c:y val="-5.9360730593607421E-2"/>
                </c:manualLayout>
              </c:layout>
              <c:dLblPos val="inEnd"/>
              <c:showVal val="1"/>
            </c:dLbl>
            <c:dLbl>
              <c:idx val="3"/>
              <c:layout>
                <c:manualLayout>
                  <c:x val="-2.8490028490028491E-3"/>
                  <c:y val="-4.7945025707403006E-2"/>
                </c:manualLayout>
              </c:layout>
              <c:dLblPos val="inEnd"/>
              <c:showVal val="1"/>
            </c:dLbl>
            <c:dLbl>
              <c:idx val="4"/>
              <c:layout>
                <c:manualLayout>
                  <c:x val="1.4245014245014267E-3"/>
                  <c:y val="-5.0228310502283005E-2"/>
                </c:manualLayout>
              </c:layout>
              <c:dLblPos val="inEnd"/>
              <c:showVal val="1"/>
            </c:dLbl>
            <c:dLbl>
              <c:idx val="5"/>
              <c:layout>
                <c:manualLayout>
                  <c:x val="1.4245014245015289E-3"/>
                  <c:y val="-6.3926940639269403E-2"/>
                </c:manualLayout>
              </c:layout>
              <c:dLblPos val="inEnd"/>
              <c:showVal val="1"/>
            </c:dLbl>
            <c:dLbl>
              <c:idx val="6"/>
              <c:layout>
                <c:manualLayout>
                  <c:x val="-4.2735042735042791E-3"/>
                  <c:y val="-4.7945205479452017E-2"/>
                </c:manualLayout>
              </c:layout>
              <c:dLblPos val="inEnd"/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Val val="1"/>
          </c:dLbls>
          <c:cat>
            <c:strRef>
              <c:f>Sheet1!$A$2:$A$8</c:f>
              <c:strCache>
                <c:ptCount val="7"/>
                <c:pt idx="0">
                  <c:v>Return- Actual Capital Structure</c:v>
                </c:pt>
                <c:pt idx="1">
                  <c:v>Additional Return- Hypothetical Capital Structure</c:v>
                </c:pt>
                <c:pt idx="2">
                  <c:v>Operating Expenses</c:v>
                </c:pt>
                <c:pt idx="3">
                  <c:v>Attachment GG Adjustment</c:v>
                </c:pt>
                <c:pt idx="4">
                  <c:v>Attachment MM Adjustment</c:v>
                </c:pt>
                <c:pt idx="5">
                  <c:v>Revenue Credits</c:v>
                </c:pt>
                <c:pt idx="6">
                  <c:v>2012 Projected ATRR</c:v>
                </c:pt>
              </c:strCache>
            </c:strRef>
          </c:cat>
          <c:val>
            <c:numRef>
              <c:f>Sheet1!$B$2:$B$8</c:f>
              <c:numCache>
                <c:formatCode>_("$"* #,##0.00_);_("$"* \(#,##0.00\);_("$"* "-"??_);_(@_)</c:formatCode>
                <c:ptCount val="7"/>
                <c:pt idx="0">
                  <c:v>0.74803972696657905</c:v>
                </c:pt>
                <c:pt idx="1">
                  <c:v>7.4519956487611463E-2</c:v>
                </c:pt>
                <c:pt idx="2">
                  <c:v>0.78691772477342958</c:v>
                </c:pt>
                <c:pt idx="3">
                  <c:v>-0.65420335711517186</c:v>
                </c:pt>
                <c:pt idx="4">
                  <c:v>-0.1965323752427364</c:v>
                </c:pt>
                <c:pt idx="5">
                  <c:v>-1.6452634992608347E-2</c:v>
                </c:pt>
                <c:pt idx="6">
                  <c:v>0.74228904087710379</c:v>
                </c:pt>
              </c:numCache>
            </c:numRef>
          </c:val>
        </c:ser>
        <c:dLbls>
          <c:showVal val="1"/>
        </c:dLbls>
        <c:gapWidth val="300"/>
        <c:axId val="153826432"/>
        <c:axId val="153827968"/>
      </c:barChart>
      <c:catAx>
        <c:axId val="153826432"/>
        <c:scaling>
          <c:orientation val="minMax"/>
        </c:scaling>
        <c:axPos val="b"/>
        <c:tickLblPos val="low"/>
        <c:txPr>
          <a:bodyPr anchor="b" anchorCtr="1"/>
          <a:lstStyle/>
          <a:p>
            <a:pPr>
              <a:defRPr sz="1200" b="1"/>
            </a:pPr>
            <a:endParaRPr lang="en-US"/>
          </a:p>
        </c:txPr>
        <c:crossAx val="153827968"/>
        <c:crosses val="autoZero"/>
        <c:auto val="1"/>
        <c:lblAlgn val="ctr"/>
        <c:lblOffset val="100"/>
      </c:catAx>
      <c:valAx>
        <c:axId val="153827968"/>
        <c:scaling>
          <c:orientation val="minMax"/>
        </c:scaling>
        <c:axPos val="l"/>
        <c:majorGridlines/>
        <c:numFmt formatCode="_(&quot;$&quot;* #,##0.00_);_(&quot;$&quot;* \(#,##0.00\);_(&quot;$&quot;* &quot;-&quot;??_);_(@_)" sourceLinked="0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538264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228199-DA95-43AA-A7C5-C483263617FF}" type="doc">
      <dgm:prSet loTypeId="urn:microsoft.com/office/officeart/2005/8/layout/hierarchy6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20984E8-A7DB-4B47-80D8-932C1D7D295C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400" dirty="0" smtClean="0">
              <a:solidFill>
                <a:schemeClr val="bg1"/>
              </a:solidFill>
              <a:latin typeface="+mj-lt"/>
            </a:rPr>
            <a:t>Attachment 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O </a:t>
          </a:r>
        </a:p>
        <a:p>
          <a:r>
            <a:rPr lang="en-US" sz="1400" u="none" dirty="0" smtClean="0">
              <a:solidFill>
                <a:schemeClr val="bg1"/>
              </a:solidFill>
              <a:latin typeface="+mj-lt"/>
            </a:rPr>
            <a:t>$</a:t>
          </a:r>
          <a:r>
            <a:rPr lang="en-US" sz="1400" b="0" i="0" u="none" strike="noStrike" baseline="0" dirty="0" smtClean="0">
              <a:solidFill>
                <a:schemeClr val="bg1"/>
              </a:solidFill>
              <a:effectLst/>
              <a:latin typeface="+mj-lt"/>
            </a:rPr>
            <a:t>6,097,661</a:t>
          </a:r>
          <a:endParaRPr lang="en-US" sz="1400" u="none" dirty="0" smtClean="0">
            <a:solidFill>
              <a:schemeClr val="bg1"/>
            </a:solidFill>
            <a:latin typeface="+mj-lt"/>
          </a:endParaRPr>
        </a:p>
        <a:p>
          <a:r>
            <a:rPr lang="en-US" sz="1400" dirty="0" smtClean="0">
              <a:latin typeface="+mj-lt"/>
            </a:rPr>
            <a:t>47%</a:t>
          </a:r>
          <a:endParaRPr lang="en-US" sz="1400" dirty="0">
            <a:latin typeface="+mj-lt"/>
          </a:endParaRPr>
        </a:p>
      </dgm:t>
    </dgm:pt>
    <dgm:pt modelId="{0772C9D8-7AF1-4639-8F20-0D8658BD047A}" type="parTrans" cxnId="{C0808B02-DE01-42BC-8F81-5FCD4DE429DA}">
      <dgm:prSet/>
      <dgm:spPr/>
      <dgm:t>
        <a:bodyPr/>
        <a:lstStyle/>
        <a:p>
          <a:endParaRPr lang="en-US"/>
        </a:p>
      </dgm:t>
    </dgm:pt>
    <dgm:pt modelId="{B66B1AD2-CB68-46EF-B3F9-4CF31D2BAE79}" type="sibTrans" cxnId="{C0808B02-DE01-42BC-8F81-5FCD4DE429DA}">
      <dgm:prSet/>
      <dgm:spPr/>
      <dgm:t>
        <a:bodyPr/>
        <a:lstStyle/>
        <a:p>
          <a:endParaRPr lang="en-US"/>
        </a:p>
      </dgm:t>
    </dgm:pt>
    <dgm:pt modelId="{D4186A13-E674-4221-8AF1-FB018397E677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400" dirty="0" smtClean="0">
              <a:latin typeface="+mj-lt"/>
            </a:rPr>
            <a:t>MISO</a:t>
          </a:r>
        </a:p>
        <a:p>
          <a:r>
            <a:rPr lang="en-US" sz="1400" dirty="0" smtClean="0">
              <a:latin typeface="+mj-lt"/>
            </a:rPr>
            <a:t>OTP </a:t>
          </a:r>
          <a:r>
            <a:rPr lang="en-US" sz="1400" dirty="0">
              <a:latin typeface="+mj-lt"/>
            </a:rPr>
            <a:t>PRICING </a:t>
          </a:r>
          <a:r>
            <a:rPr lang="en-US" sz="1400" dirty="0" smtClean="0">
              <a:latin typeface="+mj-lt"/>
            </a:rPr>
            <a:t>ZONE </a:t>
          </a:r>
        </a:p>
        <a:p>
          <a:r>
            <a:rPr lang="en-US" sz="1400" dirty="0" smtClean="0">
              <a:latin typeface="+mj-lt"/>
            </a:rPr>
            <a:t>$</a:t>
          </a:r>
          <a:r>
            <a:rPr lang="en-US" sz="1400" b="0" i="0" u="none" dirty="0" smtClean="0">
              <a:latin typeface="+mj-lt"/>
            </a:rPr>
            <a:t>2,830,518 </a:t>
          </a:r>
          <a:r>
            <a:rPr lang="en-US" sz="1400" dirty="0" smtClean="0">
              <a:latin typeface="+mj-lt"/>
            </a:rPr>
            <a:t>      </a:t>
          </a:r>
        </a:p>
        <a:p>
          <a:r>
            <a:rPr lang="en-US" sz="1400" dirty="0" smtClean="0">
              <a:latin typeface="+mj-lt"/>
            </a:rPr>
            <a:t>46</a:t>
          </a:r>
          <a:r>
            <a:rPr lang="en-US" sz="1400" dirty="0" smtClean="0">
              <a:latin typeface="+mj-lt"/>
            </a:rPr>
            <a:t>% of </a:t>
          </a:r>
          <a:r>
            <a:rPr lang="en-US" sz="1400" dirty="0" err="1" smtClean="0">
              <a:latin typeface="+mj-lt"/>
            </a:rPr>
            <a:t>Att</a:t>
          </a:r>
          <a:r>
            <a:rPr lang="en-US" sz="1400" dirty="0" smtClean="0">
              <a:latin typeface="+mj-lt"/>
            </a:rPr>
            <a:t> O</a:t>
          </a:r>
          <a:endParaRPr lang="en-US" sz="1400" dirty="0">
            <a:latin typeface="+mj-lt"/>
          </a:endParaRPr>
        </a:p>
      </dgm:t>
    </dgm:pt>
    <dgm:pt modelId="{AB4E4517-79DC-4F50-B416-D283F62ABCC0}" type="parTrans" cxnId="{AE24FF81-5E40-41CB-9981-EB2FC4A23B41}">
      <dgm:prSet/>
      <dgm:spPr/>
      <dgm:t>
        <a:bodyPr/>
        <a:lstStyle/>
        <a:p>
          <a:endParaRPr lang="en-US" dirty="0"/>
        </a:p>
      </dgm:t>
    </dgm:pt>
    <dgm:pt modelId="{3C199DAB-37FF-416F-9C81-0EFF9C836C87}" type="sibTrans" cxnId="{AE24FF81-5E40-41CB-9981-EB2FC4A23B41}">
      <dgm:prSet/>
      <dgm:spPr/>
      <dgm:t>
        <a:bodyPr/>
        <a:lstStyle/>
        <a:p>
          <a:endParaRPr lang="en-US"/>
        </a:p>
      </dgm:t>
    </dgm:pt>
    <dgm:pt modelId="{BFE56AC9-6C7B-4DFC-ABE2-969D83A478DF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400" dirty="0" smtClean="0">
              <a:latin typeface="+mj-lt"/>
            </a:rPr>
            <a:t>Non-MISO</a:t>
          </a:r>
        </a:p>
        <a:p>
          <a:r>
            <a:rPr lang="en-US" sz="1400" dirty="0" smtClean="0">
              <a:latin typeface="+mj-lt"/>
            </a:rPr>
            <a:t>IS </a:t>
          </a:r>
          <a:r>
            <a:rPr lang="en-US" sz="1400" dirty="0">
              <a:latin typeface="+mj-lt"/>
            </a:rPr>
            <a:t>PRICING </a:t>
          </a:r>
          <a:r>
            <a:rPr lang="en-US" sz="1400" dirty="0" smtClean="0">
              <a:latin typeface="+mj-lt"/>
            </a:rPr>
            <a:t>ZONE</a:t>
          </a:r>
        </a:p>
        <a:p>
          <a:r>
            <a:rPr lang="en-US" sz="1400" u="none" dirty="0" smtClean="0">
              <a:latin typeface="+mj-lt"/>
            </a:rPr>
            <a:t>$</a:t>
          </a:r>
          <a:r>
            <a:rPr lang="en-US" sz="1400" b="0" i="0" u="none" dirty="0" smtClean="0">
              <a:latin typeface="+mj-lt"/>
            </a:rPr>
            <a:t>3,267,143 </a:t>
          </a:r>
          <a:endParaRPr lang="en-US" sz="1400" u="none" dirty="0" smtClean="0">
            <a:latin typeface="+mj-lt"/>
          </a:endParaRPr>
        </a:p>
        <a:p>
          <a:r>
            <a:rPr lang="en-US" sz="1400" u="none" dirty="0" smtClean="0">
              <a:latin typeface="+mj-lt"/>
            </a:rPr>
            <a:t>54</a:t>
          </a:r>
          <a:r>
            <a:rPr lang="en-US" sz="1400" u="none" dirty="0" smtClean="0">
              <a:latin typeface="+mj-lt"/>
            </a:rPr>
            <a:t>% of </a:t>
          </a:r>
          <a:r>
            <a:rPr lang="en-US" sz="1400" u="none" dirty="0" err="1" smtClean="0">
              <a:latin typeface="+mj-lt"/>
            </a:rPr>
            <a:t>Att</a:t>
          </a:r>
          <a:r>
            <a:rPr lang="en-US" sz="1400" u="none" dirty="0" smtClean="0">
              <a:latin typeface="+mj-lt"/>
            </a:rPr>
            <a:t> O</a:t>
          </a:r>
          <a:endParaRPr lang="en-US" sz="1400" u="none" dirty="0">
            <a:latin typeface="+mj-lt"/>
          </a:endParaRPr>
        </a:p>
      </dgm:t>
    </dgm:pt>
    <dgm:pt modelId="{6A81C8E9-AA3E-49DF-897B-458BF9D03480}" type="parTrans" cxnId="{F1063A7E-7658-4E18-9CDC-B83B3F900283}">
      <dgm:prSet/>
      <dgm:spPr/>
      <dgm:t>
        <a:bodyPr/>
        <a:lstStyle/>
        <a:p>
          <a:endParaRPr lang="en-US" dirty="0"/>
        </a:p>
      </dgm:t>
    </dgm:pt>
    <dgm:pt modelId="{01CF9306-EF0E-40B9-89FD-363355CFD321}" type="sibTrans" cxnId="{F1063A7E-7658-4E18-9CDC-B83B3F900283}">
      <dgm:prSet/>
      <dgm:spPr/>
      <dgm:t>
        <a:bodyPr/>
        <a:lstStyle/>
        <a:p>
          <a:endParaRPr lang="en-US"/>
        </a:p>
      </dgm:t>
    </dgm:pt>
    <dgm:pt modelId="{7486D2AC-0121-42F5-8EF6-8E78CA3815DA}">
      <dgm:prSet custT="1"/>
      <dgm:spPr>
        <a:solidFill>
          <a:srgbClr val="FF3300"/>
        </a:solidFill>
      </dgm:spPr>
      <dgm:t>
        <a:bodyPr/>
        <a:lstStyle/>
        <a:p>
          <a:r>
            <a:rPr lang="en-US" sz="1400" dirty="0" smtClean="0">
              <a:latin typeface="+mj-lt"/>
            </a:rPr>
            <a:t>MRES Total ATRR</a:t>
          </a:r>
        </a:p>
        <a:p>
          <a:r>
            <a:rPr lang="en-US" sz="1400" dirty="0" smtClean="0">
              <a:latin typeface="+mj-lt"/>
            </a:rPr>
            <a:t>Attachment O, GG, MM</a:t>
          </a:r>
        </a:p>
        <a:p>
          <a:r>
            <a:rPr lang="en-US" sz="1400" dirty="0" smtClean="0">
              <a:latin typeface="+mj-lt"/>
            </a:rPr>
            <a:t>$13,086,176</a:t>
          </a:r>
          <a:endParaRPr lang="en-US" sz="1400" dirty="0">
            <a:latin typeface="+mj-lt"/>
          </a:endParaRPr>
        </a:p>
      </dgm:t>
    </dgm:pt>
    <dgm:pt modelId="{DE32755E-24A6-4DC5-92E2-CB86874E01B5}" type="parTrans" cxnId="{9C76F59B-B25B-4650-89C3-52FEC4063899}">
      <dgm:prSet/>
      <dgm:spPr/>
      <dgm:t>
        <a:bodyPr/>
        <a:lstStyle/>
        <a:p>
          <a:endParaRPr lang="en-US"/>
        </a:p>
      </dgm:t>
    </dgm:pt>
    <dgm:pt modelId="{4F8B2A05-6D7C-477A-A725-1A13C71A6D93}" type="sibTrans" cxnId="{9C76F59B-B25B-4650-89C3-52FEC4063899}">
      <dgm:prSet/>
      <dgm:spPr/>
      <dgm:t>
        <a:bodyPr/>
        <a:lstStyle/>
        <a:p>
          <a:endParaRPr lang="en-US"/>
        </a:p>
      </dgm:t>
    </dgm:pt>
    <dgm:pt modelId="{ED044E68-92BB-4687-A3B3-E78CBBF08B55}">
      <dgm:prSet custT="1"/>
      <dgm:spPr/>
      <dgm:t>
        <a:bodyPr/>
        <a:lstStyle/>
        <a:p>
          <a:r>
            <a:rPr lang="en-US" sz="1400" dirty="0" smtClean="0">
              <a:latin typeface="+mj-lt"/>
            </a:rPr>
            <a:t>MISO Attachment GG </a:t>
          </a:r>
        </a:p>
        <a:p>
          <a:r>
            <a:rPr lang="en-US" sz="1400" dirty="0" smtClean="0">
              <a:latin typeface="+mj-lt"/>
            </a:rPr>
            <a:t>CapX Fargo</a:t>
          </a:r>
        </a:p>
        <a:p>
          <a:r>
            <a:rPr lang="en-US" sz="1400" dirty="0" smtClean="0">
              <a:latin typeface="+mj-lt"/>
            </a:rPr>
            <a:t>$5,374,066</a:t>
          </a:r>
        </a:p>
        <a:p>
          <a:r>
            <a:rPr lang="en-US" sz="1400" dirty="0" smtClean="0">
              <a:latin typeface="+mj-lt"/>
            </a:rPr>
            <a:t>41%</a:t>
          </a:r>
          <a:endParaRPr lang="en-US" sz="1400" dirty="0"/>
        </a:p>
      </dgm:t>
    </dgm:pt>
    <dgm:pt modelId="{0C58D113-DFC8-4B46-BBD1-60D977451C11}" type="parTrans" cxnId="{082FBDF9-9087-450C-986D-B311D033F724}">
      <dgm:prSet/>
      <dgm:spPr/>
      <dgm:t>
        <a:bodyPr/>
        <a:lstStyle/>
        <a:p>
          <a:endParaRPr lang="en-US"/>
        </a:p>
      </dgm:t>
    </dgm:pt>
    <dgm:pt modelId="{EF7442F9-BF56-4E96-A155-6D248CDDCEC0}" type="sibTrans" cxnId="{082FBDF9-9087-450C-986D-B311D033F724}">
      <dgm:prSet/>
      <dgm:spPr/>
      <dgm:t>
        <a:bodyPr/>
        <a:lstStyle/>
        <a:p>
          <a:endParaRPr lang="en-US"/>
        </a:p>
      </dgm:t>
    </dgm:pt>
    <dgm:pt modelId="{B95F171E-1109-4F36-B184-C4AD0F13B7DD}">
      <dgm:prSet custT="1"/>
      <dgm:spPr/>
      <dgm:t>
        <a:bodyPr/>
        <a:lstStyle/>
        <a:p>
          <a:r>
            <a:rPr lang="en-US" sz="1400" dirty="0" smtClean="0">
              <a:latin typeface="+mj-lt"/>
            </a:rPr>
            <a:t>MISO  Attachment MM </a:t>
          </a:r>
        </a:p>
        <a:p>
          <a:r>
            <a:rPr lang="en-US" sz="1400" dirty="0" smtClean="0">
              <a:latin typeface="+mj-lt"/>
            </a:rPr>
            <a:t>CapX Brookings</a:t>
          </a:r>
        </a:p>
        <a:p>
          <a:r>
            <a:rPr lang="en-US" sz="1400" dirty="0" smtClean="0">
              <a:latin typeface="+mj-lt"/>
            </a:rPr>
            <a:t>$ 1,614,449</a:t>
          </a:r>
        </a:p>
        <a:p>
          <a:r>
            <a:rPr lang="en-US" sz="1400" dirty="0" smtClean="0">
              <a:latin typeface="+mj-lt"/>
            </a:rPr>
            <a:t>12%</a:t>
          </a:r>
          <a:endParaRPr lang="en-US" sz="1400" dirty="0"/>
        </a:p>
      </dgm:t>
    </dgm:pt>
    <dgm:pt modelId="{B6330028-5BDA-4462-A426-B2DBC87BF6D7}" type="parTrans" cxnId="{5F4091FF-01F4-46EF-9E89-744D7006D57C}">
      <dgm:prSet/>
      <dgm:spPr/>
      <dgm:t>
        <a:bodyPr/>
        <a:lstStyle/>
        <a:p>
          <a:endParaRPr lang="en-US"/>
        </a:p>
      </dgm:t>
    </dgm:pt>
    <dgm:pt modelId="{0D2DAA44-E36D-418F-9D48-F3C173302FA4}" type="sibTrans" cxnId="{5F4091FF-01F4-46EF-9E89-744D7006D57C}">
      <dgm:prSet/>
      <dgm:spPr/>
      <dgm:t>
        <a:bodyPr/>
        <a:lstStyle/>
        <a:p>
          <a:endParaRPr lang="en-US"/>
        </a:p>
      </dgm:t>
    </dgm:pt>
    <dgm:pt modelId="{443973E6-6831-4067-B96E-122ECFE20864}" type="pres">
      <dgm:prSet presAssocID="{B7228199-DA95-43AA-A7C5-C483263617F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B3AF26-29AA-4A66-9766-6954445A5784}" type="pres">
      <dgm:prSet presAssocID="{B7228199-DA95-43AA-A7C5-C483263617FF}" presName="hierFlow" presStyleCnt="0"/>
      <dgm:spPr/>
    </dgm:pt>
    <dgm:pt modelId="{77A46FDE-DCAF-483F-91AF-C237AFD95F1C}" type="pres">
      <dgm:prSet presAssocID="{B7228199-DA95-43AA-A7C5-C483263617F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885FFD0-472C-4088-BE78-E786F23777C8}" type="pres">
      <dgm:prSet presAssocID="{7486D2AC-0121-42F5-8EF6-8E78CA3815DA}" presName="Name14" presStyleCnt="0"/>
      <dgm:spPr/>
    </dgm:pt>
    <dgm:pt modelId="{65562F20-BD69-40C2-86F9-303B54435FBC}" type="pres">
      <dgm:prSet presAssocID="{7486D2AC-0121-42F5-8EF6-8E78CA3815DA}" presName="level1Shape" presStyleLbl="node0" presStyleIdx="0" presStyleCnt="1" custScaleX="129836" custLinFactNeighborX="-4083" custLinFactNeighborY="-13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2FAA7A-CD75-46D4-A973-5BAB0E65E1BC}" type="pres">
      <dgm:prSet presAssocID="{7486D2AC-0121-42F5-8EF6-8E78CA3815DA}" presName="hierChild2" presStyleCnt="0"/>
      <dgm:spPr/>
    </dgm:pt>
    <dgm:pt modelId="{E45357D1-A3F5-4AC6-B16D-2D58221472AC}" type="pres">
      <dgm:prSet presAssocID="{0772C9D8-7AF1-4639-8F20-0D8658BD047A}" presName="Name19" presStyleLbl="parChTrans1D2" presStyleIdx="0" presStyleCnt="3"/>
      <dgm:spPr/>
      <dgm:t>
        <a:bodyPr/>
        <a:lstStyle/>
        <a:p>
          <a:endParaRPr lang="en-US"/>
        </a:p>
      </dgm:t>
    </dgm:pt>
    <dgm:pt modelId="{04474E0F-E4FB-4B3F-95D2-DAF31BFCCCCC}" type="pres">
      <dgm:prSet presAssocID="{020984E8-A7DB-4B47-80D8-932C1D7D295C}" presName="Name21" presStyleCnt="0"/>
      <dgm:spPr/>
    </dgm:pt>
    <dgm:pt modelId="{D4277E1E-FE93-4985-BB3C-407D2E89FAB1}" type="pres">
      <dgm:prSet presAssocID="{020984E8-A7DB-4B47-80D8-932C1D7D295C}" presName="level2Shape" presStyleLbl="node2" presStyleIdx="0" presStyleCnt="3"/>
      <dgm:spPr/>
      <dgm:t>
        <a:bodyPr/>
        <a:lstStyle/>
        <a:p>
          <a:endParaRPr lang="en-US"/>
        </a:p>
      </dgm:t>
    </dgm:pt>
    <dgm:pt modelId="{9C347E07-165F-462E-98DE-6F8AACDF899D}" type="pres">
      <dgm:prSet presAssocID="{020984E8-A7DB-4B47-80D8-932C1D7D295C}" presName="hierChild3" presStyleCnt="0"/>
      <dgm:spPr/>
    </dgm:pt>
    <dgm:pt modelId="{4B4C280C-E805-4D47-95A6-29D3402A092D}" type="pres">
      <dgm:prSet presAssocID="{6A81C8E9-AA3E-49DF-897B-458BF9D03480}" presName="Name19" presStyleLbl="parChTrans1D3" presStyleIdx="0" presStyleCnt="2"/>
      <dgm:spPr/>
      <dgm:t>
        <a:bodyPr/>
        <a:lstStyle/>
        <a:p>
          <a:endParaRPr lang="en-US"/>
        </a:p>
      </dgm:t>
    </dgm:pt>
    <dgm:pt modelId="{8AA74BC0-2E38-4AC7-9483-093B3FED1086}" type="pres">
      <dgm:prSet presAssocID="{BFE56AC9-6C7B-4DFC-ABE2-969D83A478DF}" presName="Name21" presStyleCnt="0"/>
      <dgm:spPr/>
    </dgm:pt>
    <dgm:pt modelId="{AB2AA8BD-5BD3-446F-90AE-E4257FE28AA0}" type="pres">
      <dgm:prSet presAssocID="{BFE56AC9-6C7B-4DFC-ABE2-969D83A478DF}" presName="level2Shape" presStyleLbl="node3" presStyleIdx="0" presStyleCnt="2" custScaleX="119773" custScaleY="97701" custLinFactX="62134" custLinFactNeighborX="100000" custLinFactNeighborY="-5855"/>
      <dgm:spPr/>
      <dgm:t>
        <a:bodyPr/>
        <a:lstStyle/>
        <a:p>
          <a:endParaRPr lang="en-US"/>
        </a:p>
      </dgm:t>
    </dgm:pt>
    <dgm:pt modelId="{5CDD090F-5B8A-4651-889F-EEBB7F461912}" type="pres">
      <dgm:prSet presAssocID="{BFE56AC9-6C7B-4DFC-ABE2-969D83A478DF}" presName="hierChild3" presStyleCnt="0"/>
      <dgm:spPr/>
    </dgm:pt>
    <dgm:pt modelId="{5E21717B-F716-4678-8BCC-166D631F88E0}" type="pres">
      <dgm:prSet presAssocID="{AB4E4517-79DC-4F50-B416-D283F62ABCC0}" presName="Name19" presStyleLbl="parChTrans1D3" presStyleIdx="1" presStyleCnt="2"/>
      <dgm:spPr/>
      <dgm:t>
        <a:bodyPr/>
        <a:lstStyle/>
        <a:p>
          <a:endParaRPr lang="en-US"/>
        </a:p>
      </dgm:t>
    </dgm:pt>
    <dgm:pt modelId="{084DC553-6125-4517-A0BD-ADA9013E1454}" type="pres">
      <dgm:prSet presAssocID="{D4186A13-E674-4221-8AF1-FB018397E677}" presName="Name21" presStyleCnt="0"/>
      <dgm:spPr/>
    </dgm:pt>
    <dgm:pt modelId="{AA6E401E-BD09-499D-B49A-B316AA747B9F}" type="pres">
      <dgm:prSet presAssocID="{D4186A13-E674-4221-8AF1-FB018397E677}" presName="level2Shape" presStyleLbl="node3" presStyleIdx="1" presStyleCnt="2" custScaleX="122629" custLinFactX="-57382" custLinFactNeighborX="-100000" custLinFactNeighborY="-5855"/>
      <dgm:spPr/>
      <dgm:t>
        <a:bodyPr/>
        <a:lstStyle/>
        <a:p>
          <a:endParaRPr lang="en-US"/>
        </a:p>
      </dgm:t>
    </dgm:pt>
    <dgm:pt modelId="{2111EB0C-8193-495C-BC12-210559104BBD}" type="pres">
      <dgm:prSet presAssocID="{D4186A13-E674-4221-8AF1-FB018397E677}" presName="hierChild3" presStyleCnt="0"/>
      <dgm:spPr/>
    </dgm:pt>
    <dgm:pt modelId="{8D2AB4B6-E5E3-41A4-8CE1-F1D44E2A1F06}" type="pres">
      <dgm:prSet presAssocID="{0C58D113-DFC8-4B46-BBD1-60D977451C11}" presName="Name19" presStyleLbl="parChTrans1D2" presStyleIdx="1" presStyleCnt="3"/>
      <dgm:spPr/>
    </dgm:pt>
    <dgm:pt modelId="{B703C867-FBD2-414A-8CEC-4E4675FEB786}" type="pres">
      <dgm:prSet presAssocID="{ED044E68-92BB-4687-A3B3-E78CBBF08B55}" presName="Name21" presStyleCnt="0"/>
      <dgm:spPr/>
    </dgm:pt>
    <dgm:pt modelId="{3E6799B9-F86D-44DD-8345-EA277C9E957E}" type="pres">
      <dgm:prSet presAssocID="{ED044E68-92BB-4687-A3B3-E78CBBF08B55}" presName="level2Shape" presStyleLbl="node2" presStyleIdx="1" presStyleCnt="3" custScaleX="111050"/>
      <dgm:spPr/>
      <dgm:t>
        <a:bodyPr/>
        <a:lstStyle/>
        <a:p>
          <a:endParaRPr lang="en-US"/>
        </a:p>
      </dgm:t>
    </dgm:pt>
    <dgm:pt modelId="{1DDB0291-6601-4DA9-BC46-24619D9DC727}" type="pres">
      <dgm:prSet presAssocID="{ED044E68-92BB-4687-A3B3-E78CBBF08B55}" presName="hierChild3" presStyleCnt="0"/>
      <dgm:spPr/>
    </dgm:pt>
    <dgm:pt modelId="{B459772E-88EE-4E68-9588-FE16247F9DE2}" type="pres">
      <dgm:prSet presAssocID="{B6330028-5BDA-4462-A426-B2DBC87BF6D7}" presName="Name19" presStyleLbl="parChTrans1D2" presStyleIdx="2" presStyleCnt="3"/>
      <dgm:spPr/>
    </dgm:pt>
    <dgm:pt modelId="{E9F5FD83-525A-4886-BB58-E277FF09480A}" type="pres">
      <dgm:prSet presAssocID="{B95F171E-1109-4F36-B184-C4AD0F13B7DD}" presName="Name21" presStyleCnt="0"/>
      <dgm:spPr/>
    </dgm:pt>
    <dgm:pt modelId="{2D62AED3-8B5E-449C-84BA-CA3897465DDF}" type="pres">
      <dgm:prSet presAssocID="{B95F171E-1109-4F36-B184-C4AD0F13B7DD}" presName="level2Shape" presStyleLbl="node2" presStyleIdx="2" presStyleCnt="3" custScaleX="115134" custLinFactNeighborX="-3987" custLinFactNeighborY="-2112"/>
      <dgm:spPr/>
      <dgm:t>
        <a:bodyPr/>
        <a:lstStyle/>
        <a:p>
          <a:endParaRPr lang="en-US"/>
        </a:p>
      </dgm:t>
    </dgm:pt>
    <dgm:pt modelId="{2397EC4A-505B-4B1D-A126-97591788D4DA}" type="pres">
      <dgm:prSet presAssocID="{B95F171E-1109-4F36-B184-C4AD0F13B7DD}" presName="hierChild3" presStyleCnt="0"/>
      <dgm:spPr/>
    </dgm:pt>
    <dgm:pt modelId="{22253369-A77A-4325-AD1B-6CB4491CD61B}" type="pres">
      <dgm:prSet presAssocID="{B7228199-DA95-43AA-A7C5-C483263617FF}" presName="bgShapesFlow" presStyleCnt="0"/>
      <dgm:spPr/>
    </dgm:pt>
  </dgm:ptLst>
  <dgm:cxnLst>
    <dgm:cxn modelId="{AE24FF81-5E40-41CB-9981-EB2FC4A23B41}" srcId="{020984E8-A7DB-4B47-80D8-932C1D7D295C}" destId="{D4186A13-E674-4221-8AF1-FB018397E677}" srcOrd="1" destOrd="0" parTransId="{AB4E4517-79DC-4F50-B416-D283F62ABCC0}" sibTransId="{3C199DAB-37FF-416F-9C81-0EFF9C836C87}"/>
    <dgm:cxn modelId="{C0808B02-DE01-42BC-8F81-5FCD4DE429DA}" srcId="{7486D2AC-0121-42F5-8EF6-8E78CA3815DA}" destId="{020984E8-A7DB-4B47-80D8-932C1D7D295C}" srcOrd="0" destOrd="0" parTransId="{0772C9D8-7AF1-4639-8F20-0D8658BD047A}" sibTransId="{B66B1AD2-CB68-46EF-B3F9-4CF31D2BAE79}"/>
    <dgm:cxn modelId="{9C76F59B-B25B-4650-89C3-52FEC4063899}" srcId="{B7228199-DA95-43AA-A7C5-C483263617FF}" destId="{7486D2AC-0121-42F5-8EF6-8E78CA3815DA}" srcOrd="0" destOrd="0" parTransId="{DE32755E-24A6-4DC5-92E2-CB86874E01B5}" sibTransId="{4F8B2A05-6D7C-477A-A725-1A13C71A6D93}"/>
    <dgm:cxn modelId="{DCE7550A-385D-4A40-B2BF-0EA37E5A12E7}" type="presOf" srcId="{D4186A13-E674-4221-8AF1-FB018397E677}" destId="{AA6E401E-BD09-499D-B49A-B316AA747B9F}" srcOrd="0" destOrd="0" presId="urn:microsoft.com/office/officeart/2005/8/layout/hierarchy6"/>
    <dgm:cxn modelId="{E438A75A-606C-432D-BB13-C4C58E2D5F32}" type="presOf" srcId="{B95F171E-1109-4F36-B184-C4AD0F13B7DD}" destId="{2D62AED3-8B5E-449C-84BA-CA3897465DDF}" srcOrd="0" destOrd="0" presId="urn:microsoft.com/office/officeart/2005/8/layout/hierarchy6"/>
    <dgm:cxn modelId="{0D7CB807-C396-4970-B2C1-5EBB486BB9A4}" type="presOf" srcId="{ED044E68-92BB-4687-A3B3-E78CBBF08B55}" destId="{3E6799B9-F86D-44DD-8345-EA277C9E957E}" srcOrd="0" destOrd="0" presId="urn:microsoft.com/office/officeart/2005/8/layout/hierarchy6"/>
    <dgm:cxn modelId="{D29C180C-A689-4AD0-AAA6-E604074CFB1E}" type="presOf" srcId="{BFE56AC9-6C7B-4DFC-ABE2-969D83A478DF}" destId="{AB2AA8BD-5BD3-446F-90AE-E4257FE28AA0}" srcOrd="0" destOrd="0" presId="urn:microsoft.com/office/officeart/2005/8/layout/hierarchy6"/>
    <dgm:cxn modelId="{AECD505C-ED16-4BF0-A752-A584915F7A70}" type="presOf" srcId="{B6330028-5BDA-4462-A426-B2DBC87BF6D7}" destId="{B459772E-88EE-4E68-9588-FE16247F9DE2}" srcOrd="0" destOrd="0" presId="urn:microsoft.com/office/officeart/2005/8/layout/hierarchy6"/>
    <dgm:cxn modelId="{AFD04586-B5CF-4011-9F32-194306E8554D}" type="presOf" srcId="{AB4E4517-79DC-4F50-B416-D283F62ABCC0}" destId="{5E21717B-F716-4678-8BCC-166D631F88E0}" srcOrd="0" destOrd="0" presId="urn:microsoft.com/office/officeart/2005/8/layout/hierarchy6"/>
    <dgm:cxn modelId="{4FCEFE3F-49FB-4D3F-BB2F-92862314A8B1}" type="presOf" srcId="{6A81C8E9-AA3E-49DF-897B-458BF9D03480}" destId="{4B4C280C-E805-4D47-95A6-29D3402A092D}" srcOrd="0" destOrd="0" presId="urn:microsoft.com/office/officeart/2005/8/layout/hierarchy6"/>
    <dgm:cxn modelId="{5F4091FF-01F4-46EF-9E89-744D7006D57C}" srcId="{7486D2AC-0121-42F5-8EF6-8E78CA3815DA}" destId="{B95F171E-1109-4F36-B184-C4AD0F13B7DD}" srcOrd="2" destOrd="0" parTransId="{B6330028-5BDA-4462-A426-B2DBC87BF6D7}" sibTransId="{0D2DAA44-E36D-418F-9D48-F3C173302FA4}"/>
    <dgm:cxn modelId="{A69689EB-4AEB-41D1-94CE-E86651A9CCAA}" type="presOf" srcId="{7486D2AC-0121-42F5-8EF6-8E78CA3815DA}" destId="{65562F20-BD69-40C2-86F9-303B54435FBC}" srcOrd="0" destOrd="0" presId="urn:microsoft.com/office/officeart/2005/8/layout/hierarchy6"/>
    <dgm:cxn modelId="{FD1BA61F-F257-4AC2-9311-0280F1A3AF3A}" type="presOf" srcId="{020984E8-A7DB-4B47-80D8-932C1D7D295C}" destId="{D4277E1E-FE93-4985-BB3C-407D2E89FAB1}" srcOrd="0" destOrd="0" presId="urn:microsoft.com/office/officeart/2005/8/layout/hierarchy6"/>
    <dgm:cxn modelId="{4C0613F4-AC80-46F1-8F24-A8841B1BE1E7}" type="presOf" srcId="{0772C9D8-7AF1-4639-8F20-0D8658BD047A}" destId="{E45357D1-A3F5-4AC6-B16D-2D58221472AC}" srcOrd="0" destOrd="0" presId="urn:microsoft.com/office/officeart/2005/8/layout/hierarchy6"/>
    <dgm:cxn modelId="{14381160-C960-4BAC-B847-05EC0A261839}" type="presOf" srcId="{B7228199-DA95-43AA-A7C5-C483263617FF}" destId="{443973E6-6831-4067-B96E-122ECFE20864}" srcOrd="0" destOrd="0" presId="urn:microsoft.com/office/officeart/2005/8/layout/hierarchy6"/>
    <dgm:cxn modelId="{C8E0EC78-4A14-4811-8A4D-7BDE4235EAB0}" type="presOf" srcId="{0C58D113-DFC8-4B46-BBD1-60D977451C11}" destId="{8D2AB4B6-E5E3-41A4-8CE1-F1D44E2A1F06}" srcOrd="0" destOrd="0" presId="urn:microsoft.com/office/officeart/2005/8/layout/hierarchy6"/>
    <dgm:cxn modelId="{F1063A7E-7658-4E18-9CDC-B83B3F900283}" srcId="{020984E8-A7DB-4B47-80D8-932C1D7D295C}" destId="{BFE56AC9-6C7B-4DFC-ABE2-969D83A478DF}" srcOrd="0" destOrd="0" parTransId="{6A81C8E9-AA3E-49DF-897B-458BF9D03480}" sibTransId="{01CF9306-EF0E-40B9-89FD-363355CFD321}"/>
    <dgm:cxn modelId="{082FBDF9-9087-450C-986D-B311D033F724}" srcId="{7486D2AC-0121-42F5-8EF6-8E78CA3815DA}" destId="{ED044E68-92BB-4687-A3B3-E78CBBF08B55}" srcOrd="1" destOrd="0" parTransId="{0C58D113-DFC8-4B46-BBD1-60D977451C11}" sibTransId="{EF7442F9-BF56-4E96-A155-6D248CDDCEC0}"/>
    <dgm:cxn modelId="{76BEF16B-8BAA-4CA5-B21C-49677CF1EECB}" type="presParOf" srcId="{443973E6-6831-4067-B96E-122ECFE20864}" destId="{4CB3AF26-29AA-4A66-9766-6954445A5784}" srcOrd="0" destOrd="0" presId="urn:microsoft.com/office/officeart/2005/8/layout/hierarchy6"/>
    <dgm:cxn modelId="{E4EE90C5-D81C-4A9B-AF78-A31C38BA6440}" type="presParOf" srcId="{4CB3AF26-29AA-4A66-9766-6954445A5784}" destId="{77A46FDE-DCAF-483F-91AF-C237AFD95F1C}" srcOrd="0" destOrd="0" presId="urn:microsoft.com/office/officeart/2005/8/layout/hierarchy6"/>
    <dgm:cxn modelId="{C669102D-F399-4ADF-9B69-CF363C2AC286}" type="presParOf" srcId="{77A46FDE-DCAF-483F-91AF-C237AFD95F1C}" destId="{3885FFD0-472C-4088-BE78-E786F23777C8}" srcOrd="0" destOrd="0" presId="urn:microsoft.com/office/officeart/2005/8/layout/hierarchy6"/>
    <dgm:cxn modelId="{0AE48BEF-2230-4B53-88BE-B63DFA643544}" type="presParOf" srcId="{3885FFD0-472C-4088-BE78-E786F23777C8}" destId="{65562F20-BD69-40C2-86F9-303B54435FBC}" srcOrd="0" destOrd="0" presId="urn:microsoft.com/office/officeart/2005/8/layout/hierarchy6"/>
    <dgm:cxn modelId="{0D066506-DEDF-4B44-8A2E-4702EDC3F5DF}" type="presParOf" srcId="{3885FFD0-472C-4088-BE78-E786F23777C8}" destId="{E62FAA7A-CD75-46D4-A973-5BAB0E65E1BC}" srcOrd="1" destOrd="0" presId="urn:microsoft.com/office/officeart/2005/8/layout/hierarchy6"/>
    <dgm:cxn modelId="{3096AF36-6938-4B4C-84A6-8DDCA9E24390}" type="presParOf" srcId="{E62FAA7A-CD75-46D4-A973-5BAB0E65E1BC}" destId="{E45357D1-A3F5-4AC6-B16D-2D58221472AC}" srcOrd="0" destOrd="0" presId="urn:microsoft.com/office/officeart/2005/8/layout/hierarchy6"/>
    <dgm:cxn modelId="{B65F0410-7D7B-4DAD-BC13-4D1299DC10D3}" type="presParOf" srcId="{E62FAA7A-CD75-46D4-A973-5BAB0E65E1BC}" destId="{04474E0F-E4FB-4B3F-95D2-DAF31BFCCCCC}" srcOrd="1" destOrd="0" presId="urn:microsoft.com/office/officeart/2005/8/layout/hierarchy6"/>
    <dgm:cxn modelId="{5AA44437-86E9-433A-85C5-AFFDD52CBE35}" type="presParOf" srcId="{04474E0F-E4FB-4B3F-95D2-DAF31BFCCCCC}" destId="{D4277E1E-FE93-4985-BB3C-407D2E89FAB1}" srcOrd="0" destOrd="0" presId="urn:microsoft.com/office/officeart/2005/8/layout/hierarchy6"/>
    <dgm:cxn modelId="{CDCA24B6-A00D-4386-A401-E76A07506EA4}" type="presParOf" srcId="{04474E0F-E4FB-4B3F-95D2-DAF31BFCCCCC}" destId="{9C347E07-165F-462E-98DE-6F8AACDF899D}" srcOrd="1" destOrd="0" presId="urn:microsoft.com/office/officeart/2005/8/layout/hierarchy6"/>
    <dgm:cxn modelId="{C1D008CE-BD3F-421B-B205-2BBAFB61C80C}" type="presParOf" srcId="{9C347E07-165F-462E-98DE-6F8AACDF899D}" destId="{4B4C280C-E805-4D47-95A6-29D3402A092D}" srcOrd="0" destOrd="0" presId="urn:microsoft.com/office/officeart/2005/8/layout/hierarchy6"/>
    <dgm:cxn modelId="{33265D50-B1DF-4C17-94E3-7AE8900E802F}" type="presParOf" srcId="{9C347E07-165F-462E-98DE-6F8AACDF899D}" destId="{8AA74BC0-2E38-4AC7-9483-093B3FED1086}" srcOrd="1" destOrd="0" presId="urn:microsoft.com/office/officeart/2005/8/layout/hierarchy6"/>
    <dgm:cxn modelId="{645C2444-D6CE-42E7-A413-B39AC18F647A}" type="presParOf" srcId="{8AA74BC0-2E38-4AC7-9483-093B3FED1086}" destId="{AB2AA8BD-5BD3-446F-90AE-E4257FE28AA0}" srcOrd="0" destOrd="0" presId="urn:microsoft.com/office/officeart/2005/8/layout/hierarchy6"/>
    <dgm:cxn modelId="{AFF25261-A469-4D87-BCB7-B24B88689B2C}" type="presParOf" srcId="{8AA74BC0-2E38-4AC7-9483-093B3FED1086}" destId="{5CDD090F-5B8A-4651-889F-EEBB7F461912}" srcOrd="1" destOrd="0" presId="urn:microsoft.com/office/officeart/2005/8/layout/hierarchy6"/>
    <dgm:cxn modelId="{3836AAF0-15C4-4B97-93D8-B39401ECA691}" type="presParOf" srcId="{9C347E07-165F-462E-98DE-6F8AACDF899D}" destId="{5E21717B-F716-4678-8BCC-166D631F88E0}" srcOrd="2" destOrd="0" presId="urn:microsoft.com/office/officeart/2005/8/layout/hierarchy6"/>
    <dgm:cxn modelId="{9F7556E7-5306-4C5C-A84E-EE9BD518F9A3}" type="presParOf" srcId="{9C347E07-165F-462E-98DE-6F8AACDF899D}" destId="{084DC553-6125-4517-A0BD-ADA9013E1454}" srcOrd="3" destOrd="0" presId="urn:microsoft.com/office/officeart/2005/8/layout/hierarchy6"/>
    <dgm:cxn modelId="{422B62CE-9EA8-4754-A10E-F92DCCFDB718}" type="presParOf" srcId="{084DC553-6125-4517-A0BD-ADA9013E1454}" destId="{AA6E401E-BD09-499D-B49A-B316AA747B9F}" srcOrd="0" destOrd="0" presId="urn:microsoft.com/office/officeart/2005/8/layout/hierarchy6"/>
    <dgm:cxn modelId="{4AECE33D-E50F-4076-BCC3-AD52ADE4B1C7}" type="presParOf" srcId="{084DC553-6125-4517-A0BD-ADA9013E1454}" destId="{2111EB0C-8193-495C-BC12-210559104BBD}" srcOrd="1" destOrd="0" presId="urn:microsoft.com/office/officeart/2005/8/layout/hierarchy6"/>
    <dgm:cxn modelId="{39531394-65B1-430A-A812-207D37C35419}" type="presParOf" srcId="{E62FAA7A-CD75-46D4-A973-5BAB0E65E1BC}" destId="{8D2AB4B6-E5E3-41A4-8CE1-F1D44E2A1F06}" srcOrd="2" destOrd="0" presId="urn:microsoft.com/office/officeart/2005/8/layout/hierarchy6"/>
    <dgm:cxn modelId="{7A3607A1-218A-4650-9E45-58E6F4D15F10}" type="presParOf" srcId="{E62FAA7A-CD75-46D4-A973-5BAB0E65E1BC}" destId="{B703C867-FBD2-414A-8CEC-4E4675FEB786}" srcOrd="3" destOrd="0" presId="urn:microsoft.com/office/officeart/2005/8/layout/hierarchy6"/>
    <dgm:cxn modelId="{02D5DDB0-0156-4657-B3F1-D73E07760545}" type="presParOf" srcId="{B703C867-FBD2-414A-8CEC-4E4675FEB786}" destId="{3E6799B9-F86D-44DD-8345-EA277C9E957E}" srcOrd="0" destOrd="0" presId="urn:microsoft.com/office/officeart/2005/8/layout/hierarchy6"/>
    <dgm:cxn modelId="{01C77E3F-CC3F-4B87-898E-6F7EFDFDEAF9}" type="presParOf" srcId="{B703C867-FBD2-414A-8CEC-4E4675FEB786}" destId="{1DDB0291-6601-4DA9-BC46-24619D9DC727}" srcOrd="1" destOrd="0" presId="urn:microsoft.com/office/officeart/2005/8/layout/hierarchy6"/>
    <dgm:cxn modelId="{F704B013-E127-4FFD-A0EE-05CA5C5FC71D}" type="presParOf" srcId="{E62FAA7A-CD75-46D4-A973-5BAB0E65E1BC}" destId="{B459772E-88EE-4E68-9588-FE16247F9DE2}" srcOrd="4" destOrd="0" presId="urn:microsoft.com/office/officeart/2005/8/layout/hierarchy6"/>
    <dgm:cxn modelId="{9F0AFA49-2437-409A-9C7C-5DD4A27BF700}" type="presParOf" srcId="{E62FAA7A-CD75-46D4-A973-5BAB0E65E1BC}" destId="{E9F5FD83-525A-4886-BB58-E277FF09480A}" srcOrd="5" destOrd="0" presId="urn:microsoft.com/office/officeart/2005/8/layout/hierarchy6"/>
    <dgm:cxn modelId="{6C39E19A-1E52-47F3-A580-6B9A82A24D39}" type="presParOf" srcId="{E9F5FD83-525A-4886-BB58-E277FF09480A}" destId="{2D62AED3-8B5E-449C-84BA-CA3897465DDF}" srcOrd="0" destOrd="0" presId="urn:microsoft.com/office/officeart/2005/8/layout/hierarchy6"/>
    <dgm:cxn modelId="{075EB99E-ADA5-42D8-97CF-9C1676B029FB}" type="presParOf" srcId="{E9F5FD83-525A-4886-BB58-E277FF09480A}" destId="{2397EC4A-505B-4B1D-A126-97591788D4DA}" srcOrd="1" destOrd="0" presId="urn:microsoft.com/office/officeart/2005/8/layout/hierarchy6"/>
    <dgm:cxn modelId="{CDF954FE-C745-4766-AF56-2B4AD439836E}" type="presParOf" srcId="{443973E6-6831-4067-B96E-122ECFE20864}" destId="{22253369-A77A-4325-AD1B-6CB4491CD61B}" srcOrd="1" destOrd="0" presId="urn:microsoft.com/office/officeart/2005/8/layout/hierarchy6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06C52-E5A3-4AC7-8150-BF3B483ED2BD}" type="datetimeFigureOut">
              <a:rPr lang="en-US" smtClean="0"/>
              <a:pPr/>
              <a:t>11/15/2012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4BD42-96C4-4CF3-AC32-CA79B05685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6059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4F6F68-AF37-4133-BAB9-A443F73D9BA9}" type="datetimeFigureOut">
              <a:rPr lang="en-US" smtClean="0"/>
              <a:pPr/>
              <a:t>11/15/2012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A405AA1-1D42-4028-BE3C-8B24471DE2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8794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05AA1-1D42-4028-BE3C-8B24471DE263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0321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0FC3-1B49-4350-BD62-3F7890BA23B8}" type="datetime1">
              <a:rPr lang="en-US" smtClean="0"/>
              <a:pPr/>
              <a:t>11/15/2012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CD6F-0F6B-4B30-968D-3C55F6EE98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739A-88FB-46D6-9260-35BED4459BC6}" type="datetime1">
              <a:rPr lang="en-US" smtClean="0"/>
              <a:pPr/>
              <a:t>11/15/2012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CD6F-0F6B-4B30-968D-3C55F6EE98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F87F-32BF-4C3C-90C3-344926CEC86D}" type="datetime1">
              <a:rPr lang="en-US" smtClean="0"/>
              <a:pPr/>
              <a:t>11/15/2012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CD6F-0F6B-4B30-968D-3C55F6EE98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7EA3-FED9-46F2-AD6F-33CDC7D60E86}" type="datetime1">
              <a:rPr lang="en-US" smtClean="0"/>
              <a:pPr/>
              <a:t>11/15/2012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CD6F-0F6B-4B30-968D-3C55F6EE98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9943-285D-42EE-B130-0C2EDB1558EE}" type="datetime1">
              <a:rPr lang="en-US" smtClean="0"/>
              <a:pPr/>
              <a:t>11/15/2012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CD6F-0F6B-4B30-968D-3C55F6EE98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42CF-2671-42A4-B8B0-138799C76AD3}" type="datetime1">
              <a:rPr lang="en-US" smtClean="0"/>
              <a:pPr/>
              <a:t>11/15/2012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CD6F-0F6B-4B30-968D-3C55F6EE98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9D65-23D2-4886-B1D9-93776088CF51}" type="datetime1">
              <a:rPr lang="en-US" smtClean="0"/>
              <a:pPr/>
              <a:t>11/15/2012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CD6F-0F6B-4B30-968D-3C55F6EE98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EC0A-08E7-4648-8D48-B5D2B915D0F3}" type="datetime1">
              <a:rPr lang="en-US" smtClean="0"/>
              <a:pPr/>
              <a:t>11/15/2012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CD6F-0F6B-4B30-968D-3C55F6EE98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72AC-9828-4147-90BA-46F12DBDF952}" type="datetime1">
              <a:rPr lang="en-US" smtClean="0"/>
              <a:pPr/>
              <a:t>11/15/2012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CD6F-0F6B-4B30-968D-3C55F6EE98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9DB2-7F3C-42A4-8C40-E672521C6381}" type="datetime1">
              <a:rPr lang="en-US" smtClean="0"/>
              <a:pPr/>
              <a:t>11/15/2012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CD6F-0F6B-4B30-968D-3C55F6EE98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B51E9-4937-49D7-9C8D-7A948FC8BFEB}" type="datetime1">
              <a:rPr lang="en-US" smtClean="0"/>
              <a:pPr/>
              <a:t>11/15/2012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28CD6F-0F6B-4B30-968D-3C55F6EE98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D12821-A806-43A6-AB10-299B45639483}" type="datetime1">
              <a:rPr lang="en-US" smtClean="0"/>
              <a:pPr/>
              <a:t>11/15/2012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28CD6F-0F6B-4B30-968D-3C55F6EE98A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4800600"/>
            <a:ext cx="6400800" cy="762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November 16, 2012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381000" y="1404593"/>
            <a:ext cx="8450263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5080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Missouri River Energy Services </a:t>
            </a:r>
            <a:br>
              <a:rPr lang="en-US" sz="4400" b="1" cap="none" spc="0" dirty="0" smtClean="0">
                <a:ln w="5080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</a:br>
            <a:r>
              <a:rPr lang="en-US" sz="4400" b="1" cap="none" spc="0" dirty="0" smtClean="0">
                <a:ln w="5080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2013 Attachment O</a:t>
            </a:r>
            <a:br>
              <a:rPr lang="en-US" sz="4400" b="1" cap="none" spc="0" dirty="0" smtClean="0">
                <a:ln w="5080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</a:br>
            <a:r>
              <a:rPr lang="en-US" sz="4400" b="1" cap="none" spc="0" dirty="0" smtClean="0">
                <a:ln w="5080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Customer Meeting</a:t>
            </a:r>
            <a:endParaRPr lang="en-US" sz="4400" b="1" cap="none" spc="0" dirty="0">
              <a:ln w="50800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5410200"/>
            <a:ext cx="434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Terry </a:t>
            </a:r>
            <a:r>
              <a:rPr lang="en-US" dirty="0" smtClean="0"/>
              <a:t>Wolf, Manager of </a:t>
            </a:r>
          </a:p>
          <a:p>
            <a:pPr algn="ctr"/>
            <a:r>
              <a:rPr lang="en-US" dirty="0" smtClean="0"/>
              <a:t>Transmission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764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1423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Operating Expenses</a:t>
            </a:r>
            <a:endParaRPr lang="en-US" sz="4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21431756"/>
              </p:ext>
            </p:extLst>
          </p:nvPr>
        </p:nvGraphicFramePr>
        <p:xfrm>
          <a:off x="152400" y="1676400"/>
          <a:ext cx="8839200" cy="3581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371600"/>
                <a:gridCol w="1447800"/>
                <a:gridCol w="990600"/>
                <a:gridCol w="762000"/>
                <a:gridCol w="3048000"/>
              </a:tblGrid>
              <a:tr h="525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Expense </a:t>
                      </a:r>
                      <a:endParaRPr lang="en-US" sz="1600" b="0" i="0" u="none" strike="noStrike" dirty="0" smtClean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Item 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2013 </a:t>
                      </a:r>
                    </a:p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Projected 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2012  </a:t>
                      </a:r>
                    </a:p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Projected 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$ </a:t>
                      </a:r>
                      <a:endParaRPr lang="en-US" sz="1600" b="0" i="0" u="none" strike="noStrike" dirty="0" smtClean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Change 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% Change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Explanation </a:t>
                      </a:r>
                    </a:p>
                  </a:txBody>
                  <a:tcPr marL="7620" marR="7620" marT="7620" marB="0" anchor="ctr"/>
                </a:tc>
              </a:tr>
              <a:tr h="6596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O&amp;M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$ 5,133,693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$ 5,124,596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$ 9,097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732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Depreciation Expense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$1,026,565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$ 975,327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$ 51,238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Increase in Depreciation Expense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due to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projected plant additions. </a:t>
                      </a:r>
                    </a:p>
                  </a:txBody>
                  <a:tcPr marL="7620" marR="7620" marT="7620" marB="0" anchor="ctr"/>
                </a:tc>
              </a:tr>
              <a:tr h="11389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Taxes Other than Income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$304,013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$ 291,819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$ 12,194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525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Operating Expense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$6,464,271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$ 6,391,742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$ 72,529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1.1%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O&amp;M + Depreciation + Taxes</a:t>
                      </a:r>
                      <a:endParaRPr lang="en-US" sz="14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76200" y="5867400"/>
            <a:ext cx="7239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+mj-lt"/>
              </a:rPr>
              <a:t>Note: The above numbers are </a:t>
            </a:r>
            <a:r>
              <a:rPr lang="en-US" sz="1600" dirty="0" smtClean="0">
                <a:latin typeface="+mj-lt"/>
              </a:rPr>
              <a:t>transmission only and</a:t>
            </a:r>
          </a:p>
          <a:p>
            <a:r>
              <a:rPr lang="en-US" sz="1600" dirty="0" smtClean="0">
                <a:latin typeface="+mj-lt"/>
              </a:rPr>
              <a:t>A&amp;G expenses, general plant depreciation and taxes allocated to transmission.</a:t>
            </a:r>
            <a:endParaRPr lang="en-US" sz="1600" dirty="0">
              <a:latin typeface="+mj-lt"/>
            </a:endParaRPr>
          </a:p>
        </p:txBody>
      </p:sp>
      <p:pic>
        <p:nvPicPr>
          <p:cNvPr id="7" name="Picture 2054" descr="MRLOGO-COLO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4446" y="6324600"/>
            <a:ext cx="2009553" cy="53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3604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406923" y="381000"/>
            <a:ext cx="8229600" cy="5334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b="0" dirty="0" smtClean="0"/>
              <a:t>Return on Rate Base (Actual Capital Structure)</a:t>
            </a:r>
            <a:endParaRPr lang="en-US" sz="3200" b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47895264"/>
              </p:ext>
            </p:extLst>
          </p:nvPr>
        </p:nvGraphicFramePr>
        <p:xfrm>
          <a:off x="140222" y="961500"/>
          <a:ext cx="8622778" cy="526155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828802"/>
                <a:gridCol w="1188403"/>
                <a:gridCol w="997903"/>
                <a:gridCol w="997903"/>
                <a:gridCol w="698142"/>
                <a:gridCol w="2911625"/>
              </a:tblGrid>
              <a:tr h="838964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2013 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Projected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2012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Projected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$ </a:t>
                      </a:r>
                      <a:endParaRPr lang="en-US" sz="1400" b="0" i="0" u="none" strike="noStrike" dirty="0" smtClean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Change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% Change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Explanation </a:t>
                      </a:r>
                    </a:p>
                  </a:txBody>
                  <a:tcPr marL="7620" marR="7620" marT="7620" marB="0" anchor="ctr"/>
                </a:tc>
              </a:tr>
              <a:tr h="6096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Long Term Debt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$-</a:t>
                      </a:r>
                      <a:endParaRPr kumimoji="0" lang="en-US" sz="1400" i="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u="none" dirty="0" smtClean="0">
                          <a:latin typeface="+mj-lt"/>
                        </a:rPr>
                        <a:t>- %</a:t>
                      </a:r>
                      <a:endParaRPr lang="en-US" sz="1400" i="0" u="none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4125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Proprietary Capital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$-</a:t>
                      </a:r>
                      <a:endParaRPr kumimoji="0" lang="en-US" sz="1400" i="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u="none" dirty="0" smtClean="0">
                          <a:latin typeface="+mj-lt"/>
                        </a:rPr>
                        <a:t>- %</a:t>
                      </a:r>
                      <a:endParaRPr lang="en-US" sz="1400" i="0" u="none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4836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Total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100.00%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100.00%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$-</a:t>
                      </a:r>
                      <a:endParaRPr kumimoji="0" lang="en-US" sz="1400" i="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400" i="0" u="none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%</a:t>
                      </a:r>
                      <a:endParaRPr kumimoji="0" lang="en-US" sz="1400" i="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400" i="0" dirty="0">
                        <a:latin typeface="+mj-lt"/>
                      </a:endParaRPr>
                    </a:p>
                  </a:txBody>
                  <a:tcPr anchor="ctr"/>
                </a:tc>
              </a:tr>
              <a:tr h="4125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Cost </a:t>
                      </a:r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of Debt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5.48%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5.63%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u="none" dirty="0" smtClean="0">
                          <a:latin typeface="+mj-lt"/>
                        </a:rPr>
                        <a:t>N/A</a:t>
                      </a:r>
                      <a:endParaRPr lang="en-US" sz="1400" i="0" u="none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(0.15%)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Difference is due to benefit of refinancing in late 2012 and projected cost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of debt issuance in late 2013.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4125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MISO Equity Return 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12.38%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12.38%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u="none" dirty="0" smtClean="0">
                          <a:latin typeface="+mj-lt"/>
                        </a:rPr>
                        <a:t>N/A</a:t>
                      </a:r>
                      <a:endParaRPr lang="en-US" sz="1400" i="0" u="none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Equity return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approved for MISO Transmission Owners.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501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Rate of Return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7.35%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7.45%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u="none" dirty="0" smtClean="0">
                          <a:latin typeface="+mj-lt"/>
                        </a:rPr>
                        <a:t>N/A</a:t>
                      </a:r>
                      <a:endParaRPr lang="en-US" sz="1400" i="0" u="none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0.10%)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i="0" baseline="0" dirty="0" smtClean="0">
                          <a:latin typeface="+mj-lt"/>
                        </a:rPr>
                        <a:t>(LTD*Cost of Debt) + (Proprietary Capital * MISO Equity Return)</a:t>
                      </a:r>
                      <a:endParaRPr lang="en-US" sz="1400" i="0" dirty="0">
                        <a:latin typeface="+mj-lt"/>
                      </a:endParaRPr>
                    </a:p>
                  </a:txBody>
                  <a:tcPr anchor="ctr"/>
                </a:tc>
              </a:tr>
              <a:tr h="5615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Total Rate Base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$ 83,638,500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 55,053,043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$28,585,457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51.9%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From Rate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Base Calculation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720522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Allowed Return </a:t>
                      </a:r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–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Actual </a:t>
                      </a:r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Capital Structure 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$ 6,144,901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 4,100,525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$2,044,376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49.9%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Increase largely due to additional transmission investment.  See Rate Base slide for additional detail.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pic>
        <p:nvPicPr>
          <p:cNvPr id="5" name="Picture 2054" descr="MRLOGO-COLO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4446" y="6324600"/>
            <a:ext cx="2009553" cy="53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2453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406923" y="609600"/>
            <a:ext cx="82296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2800" b="0" dirty="0" smtClean="0"/>
              <a:t>Return on Rate Base (Hypothetical Capital Structure)</a:t>
            </a:r>
            <a:endParaRPr lang="en-US" sz="2800" b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9164958"/>
              </p:ext>
            </p:extLst>
          </p:nvPr>
        </p:nvGraphicFramePr>
        <p:xfrm>
          <a:off x="304800" y="1219200"/>
          <a:ext cx="8610600" cy="495177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410924"/>
                <a:gridCol w="1542076"/>
                <a:gridCol w="1295400"/>
                <a:gridCol w="2362200"/>
              </a:tblGrid>
              <a:tr h="63379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2013 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Projected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2012 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Projected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Comments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3116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Long Term Debt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Capital Structure  approved  in docket EL 11-45-000.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3116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Proprietary Capital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45%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45%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653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Total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100.00%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100.00%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3116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Weighted Cost of Debt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5.48%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5.63%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See previous slide.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3116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MISO Equity Return 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12.38%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12.38%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3116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Rate of </a:t>
                      </a:r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Return –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Hypothetical 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Capital Structure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8.58%</a:t>
                      </a:r>
                      <a:endParaRPr lang="en-US" sz="1400" b="0" i="0" u="sng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8.67%</a:t>
                      </a:r>
                      <a:endParaRPr lang="en-US" sz="1400" b="0" i="0" u="sng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55% * Cost of Debt plus  45% * 12.38%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444037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Rate of Return -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Actual Capital Structure</a:t>
                      </a:r>
                      <a:endParaRPr lang="en-US" sz="1400" b="0" i="0" u="none" strike="noStrike" dirty="0" smtClean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7.35%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7.45%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previous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slide.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5443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Difference between Hypothetical and Actual Capital Structure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1.238%</a:t>
                      </a:r>
                      <a:endParaRPr lang="en-US" sz="1400" b="0" i="0" u="sng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1.22%</a:t>
                      </a:r>
                      <a:endParaRPr lang="en-US" sz="1400" b="0" i="0" u="sng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4222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Rate </a:t>
                      </a:r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Base - </a:t>
                      </a:r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Hypothetical Capital Structure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dbl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$ 49,455,250</a:t>
                      </a:r>
                      <a:endParaRPr lang="en-US" sz="1400" b="0" i="0" u="dbl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dbl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  21,383,316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79228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Additional Return </a:t>
                      </a:r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–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Hypothetical </a:t>
                      </a:r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Capital Structure 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$ 612,157</a:t>
                      </a:r>
                      <a:endParaRPr lang="en-US" sz="1400" b="0" i="0" u="sng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 260,632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Hypothetical and actual  capital structure difference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* Hypothetical Capital Structure Rate Base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pic>
        <p:nvPicPr>
          <p:cNvPr id="7" name="Picture 2054" descr="MRLOGO-COLO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4446" y="6324600"/>
            <a:ext cx="2009553" cy="53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6525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381000" y="381000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600" b="0" dirty="0" smtClean="0"/>
              <a:t>Revenue Requirements</a:t>
            </a:r>
            <a:endParaRPr lang="en-US" sz="3600" b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3545613"/>
              </p:ext>
            </p:extLst>
          </p:nvPr>
        </p:nvGraphicFramePr>
        <p:xfrm>
          <a:off x="132536" y="1013862"/>
          <a:ext cx="8778373" cy="531073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70341"/>
                <a:gridCol w="1093190"/>
                <a:gridCol w="1303196"/>
                <a:gridCol w="1015365"/>
                <a:gridCol w="829798"/>
                <a:gridCol w="2266483"/>
              </a:tblGrid>
              <a:tr h="44938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2013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Projected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2012 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Projected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$ </a:t>
                      </a:r>
                      <a:endParaRPr lang="en-US" sz="1400" b="0" i="0" u="none" strike="noStrike" dirty="0" smtClean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Change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% </a:t>
                      </a:r>
                      <a:endParaRPr lang="en-US" sz="1400" b="0" i="0" u="none" strike="noStrike" dirty="0" smtClean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Change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Explanation </a:t>
                      </a:r>
                    </a:p>
                  </a:txBody>
                  <a:tcPr marL="7620" marR="7620" marT="7620" marB="0" anchor="ctr"/>
                </a:tc>
              </a:tr>
              <a:tr h="41909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Return - Actual Capital Structure 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$ 6,144,901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 4,100,525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 2,044,376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49.9%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60959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Additional Return –Hypothetical Capital Structure 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$ 612,157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 260,632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 351,525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134.9%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3620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Operating Expense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$ 6,464,271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 6,391,742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 72,529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449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Total Revenue Requirement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$ 13,221,329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$ 10,752,899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$2,468,431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5371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Attachment GG </a:t>
                      </a:r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Adjustments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($  5,374,066)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($    2,946,393)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$(2,427,673)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82.4%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Projected credit for the CapX Fargo Project.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Attachment MM Adjustments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($  1,614,449)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($    851,343)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($ 763,106)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89.6%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Projected credit for the CapX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Brookings Project.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647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Attachment O Revenue Requirement Before credits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$ 6,232,814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 6,955,163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($ 722,349)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(10.4%)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670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Revenue Credits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$ 135,153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$ 135,153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 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Revenue credits assumed to remain unchanged from 2012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 2013.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693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Net Attachment O Revenue Requirement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 6,097,661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$ 6,820,010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($ 722,349)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(10.4%)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Revenue Requirement before credits less Revenue Credits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pic>
        <p:nvPicPr>
          <p:cNvPr id="9" name="Picture 2054" descr="MRLOGO-COLO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400800"/>
            <a:ext cx="1541720" cy="4092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9084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CD6F-0F6B-4B30-968D-3C55F6EE98AC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685800" y="1981200"/>
          <a:ext cx="7620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2013 MRES Annual Transmission</a:t>
            </a:r>
            <a:r>
              <a:rPr kumimoji="0" lang="en-US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Revenue Requirement Distribution</a:t>
            </a:r>
          </a:p>
        </p:txBody>
      </p:sp>
      <p:pic>
        <p:nvPicPr>
          <p:cNvPr id="8" name="Picture 2054" descr="MRLOGO-COLOR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34446" y="6324600"/>
            <a:ext cx="2009553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xmlns="" val="2076618873"/>
              </p:ext>
            </p:extLst>
          </p:nvPr>
        </p:nvGraphicFramePr>
        <p:xfrm>
          <a:off x="163398" y="520243"/>
          <a:ext cx="89154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itle 2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Attachment O Rate </a:t>
            </a:r>
            <a:r>
              <a:rPr lang="en-US" dirty="0" smtClean="0"/>
              <a:t>Summary</a:t>
            </a:r>
            <a:endParaRPr lang="en-US" dirty="0"/>
          </a:p>
        </p:txBody>
      </p:sp>
      <p:pic>
        <p:nvPicPr>
          <p:cNvPr id="7" name="Picture 2054" descr="MRLOGO-COLO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34446" y="6324600"/>
            <a:ext cx="2009553" cy="53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7423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42488085"/>
              </p:ext>
            </p:extLst>
          </p:nvPr>
        </p:nvGraphicFramePr>
        <p:xfrm>
          <a:off x="304800" y="2748280"/>
          <a:ext cx="8458200" cy="2633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685800"/>
                <a:gridCol w="914400"/>
                <a:gridCol w="1143000"/>
                <a:gridCol w="3124200"/>
              </a:tblGrid>
              <a:tr h="393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Project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Voltage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Estimated In-Service Date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Forecasted </a:t>
                      </a:r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2013 </a:t>
                      </a:r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Capital </a:t>
                      </a:r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Additions 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by yr end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Project Description </a:t>
                      </a:r>
                    </a:p>
                  </a:txBody>
                  <a:tcPr marL="7620" marR="7620" marT="7620" marB="0" anchor="ctr"/>
                </a:tc>
              </a:tr>
              <a:tr h="698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Brookings – Twins Cities 345 </a:t>
                      </a:r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kV Line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345 kV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 for entire project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$ 12,227,081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MTEP Project ID 1203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– Attachment MM</a:t>
                      </a:r>
                    </a:p>
                    <a:p>
                      <a:pPr algn="l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Build new 345kV line from SD to SE Twin Cities (250 miles)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698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Fargo – St. Cloud 345 kV Line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345 kV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for entire project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$ 19,788,401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MTEP Project ID 286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– Attachment GG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Build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345 kV line from St. Cloud (Quarry) to Alexandria to Fargo (Bison) (MN/ND) (190 miles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includes Alexandria substation.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406923" y="685800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Capital Projects: </a:t>
            </a:r>
          </a:p>
          <a:p>
            <a:pPr algn="ctr"/>
            <a:r>
              <a:rPr lang="en-US" dirty="0" smtClean="0"/>
              <a:t>Transmission Line Projects </a:t>
            </a:r>
          </a:p>
          <a:p>
            <a:pPr algn="ctr"/>
            <a:r>
              <a:rPr lang="en-US" dirty="0" smtClean="0"/>
              <a:t>in MISO &gt; $500K</a:t>
            </a:r>
            <a:endParaRPr lang="en-US" dirty="0"/>
          </a:p>
        </p:txBody>
      </p:sp>
      <p:pic>
        <p:nvPicPr>
          <p:cNvPr id="8" name="Picture 2054" descr="MRLOGO-COLO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4446" y="6324600"/>
            <a:ext cx="2009553" cy="53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2104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0" y="1676400"/>
            <a:ext cx="23622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    Revenue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429000" y="1676400"/>
            <a:ext cx="23622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Demand/</a:t>
            </a:r>
          </a:p>
          <a:p>
            <a:pPr algn="ctr"/>
            <a:r>
              <a:rPr lang="en-US" sz="2800" dirty="0" smtClean="0"/>
              <a:t>Weather</a:t>
            </a:r>
            <a:endParaRPr lang="en-US" sz="2800" dirty="0"/>
          </a:p>
        </p:txBody>
      </p:sp>
      <p:sp>
        <p:nvSpPr>
          <p:cNvPr id="9" name="Rounded Rectangle 8"/>
          <p:cNvSpPr/>
          <p:nvPr/>
        </p:nvSpPr>
        <p:spPr>
          <a:xfrm>
            <a:off x="5943600" y="3276600"/>
            <a:ext cx="23622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Timing of Capital Projects</a:t>
            </a:r>
            <a:endParaRPr lang="en-US" sz="2800" dirty="0"/>
          </a:p>
        </p:txBody>
      </p:sp>
      <p:sp>
        <p:nvSpPr>
          <p:cNvPr id="11" name="Rounded Rectangle 10"/>
          <p:cNvSpPr/>
          <p:nvPr/>
        </p:nvSpPr>
        <p:spPr>
          <a:xfrm>
            <a:off x="914400" y="3276600"/>
            <a:ext cx="23622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  Financing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945171" y="1676400"/>
            <a:ext cx="23622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Regulatory Findings</a:t>
            </a:r>
            <a:endParaRPr lang="en-US" sz="2800" dirty="0"/>
          </a:p>
        </p:txBody>
      </p:sp>
      <p:sp>
        <p:nvSpPr>
          <p:cNvPr id="13" name="Rounded Rectangle 12"/>
          <p:cNvSpPr/>
          <p:nvPr/>
        </p:nvSpPr>
        <p:spPr>
          <a:xfrm>
            <a:off x="3429000" y="3276600"/>
            <a:ext cx="23622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Tight Budgets</a:t>
            </a:r>
            <a:endParaRPr lang="en-US" sz="2800" dirty="0"/>
          </a:p>
        </p:txBody>
      </p:sp>
      <p:sp>
        <p:nvSpPr>
          <p:cNvPr id="14" name="Title 2"/>
          <p:cNvSpPr txBox="1">
            <a:spLocks/>
          </p:cNvSpPr>
          <p:nvPr/>
        </p:nvSpPr>
        <p:spPr>
          <a:xfrm>
            <a:off x="421063" y="457200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Budget Risks</a:t>
            </a:r>
            <a:endParaRPr lang="en-US" dirty="0"/>
          </a:p>
        </p:txBody>
      </p:sp>
      <p:pic>
        <p:nvPicPr>
          <p:cNvPr id="17" name="Picture 2054" descr="MRLOGO-COLO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4446" y="6324600"/>
            <a:ext cx="2009553" cy="53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0335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you have any additional questions after the meeting, please submit via e-mail </a:t>
            </a:r>
            <a:r>
              <a:rPr lang="en-US" dirty="0" smtClean="0"/>
              <a:t>to Terry Wolf: twolf@mrenergy.com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All </a:t>
            </a:r>
            <a:r>
              <a:rPr lang="en-US" dirty="0"/>
              <a:t>questions and answers will be distributed by e-mail to all attendees. Additionally, the questions and answers will be posted on </a:t>
            </a:r>
            <a:r>
              <a:rPr lang="en-US" dirty="0" smtClean="0"/>
              <a:t>the MRES OASIS </a:t>
            </a:r>
            <a:r>
              <a:rPr lang="en-US" dirty="0"/>
              <a:t>website (http://</a:t>
            </a:r>
            <a:r>
              <a:rPr lang="en-US" dirty="0" smtClean="0"/>
              <a:t>oasis.midwestiso.org/OASIS/MRET) </a:t>
            </a:r>
            <a:r>
              <a:rPr lang="en-US" dirty="0"/>
              <a:t>within two weeks from the date of inquiry. </a:t>
            </a:r>
          </a:p>
        </p:txBody>
      </p:sp>
      <p:pic>
        <p:nvPicPr>
          <p:cNvPr id="7" name="Picture 2054" descr="MRLOGO-COLO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34446" y="6324600"/>
            <a:ext cx="2009553" cy="53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0825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295400" y="228600"/>
            <a:ext cx="6629400" cy="1143000"/>
          </a:xfrm>
        </p:spPr>
        <p:txBody>
          <a:bodyPr/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182" y="1295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Meeting </a:t>
            </a:r>
            <a:r>
              <a:rPr lang="en-US" sz="3600" dirty="0"/>
              <a:t>Purpose </a:t>
            </a:r>
          </a:p>
          <a:p>
            <a:r>
              <a:rPr lang="en-US" sz="3600" dirty="0" smtClean="0"/>
              <a:t>MRES Profile </a:t>
            </a:r>
          </a:p>
          <a:p>
            <a:r>
              <a:rPr lang="en-US" sz="3600" dirty="0" smtClean="0"/>
              <a:t>Attachment </a:t>
            </a:r>
            <a:r>
              <a:rPr lang="en-US" sz="3600" dirty="0"/>
              <a:t>O Calculation </a:t>
            </a:r>
          </a:p>
          <a:p>
            <a:r>
              <a:rPr lang="en-US" sz="3600" dirty="0"/>
              <a:t>Capital Projects </a:t>
            </a:r>
          </a:p>
          <a:p>
            <a:r>
              <a:rPr lang="en-US" sz="3600" dirty="0"/>
              <a:t>Budget Risks </a:t>
            </a:r>
          </a:p>
          <a:p>
            <a:r>
              <a:rPr lang="en-US" sz="3600" dirty="0"/>
              <a:t>Question/Answer </a:t>
            </a:r>
          </a:p>
          <a:p>
            <a:endParaRPr lang="en-US" dirty="0"/>
          </a:p>
        </p:txBody>
      </p:sp>
      <p:pic>
        <p:nvPicPr>
          <p:cNvPr id="6" name="Picture 2054" descr="MRLOGO-COLO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4446" y="6324600"/>
            <a:ext cx="2009553" cy="53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5594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1219200" y="0"/>
            <a:ext cx="6629400" cy="1143000"/>
          </a:xfrm>
        </p:spPr>
        <p:txBody>
          <a:bodyPr/>
          <a:lstStyle/>
          <a:p>
            <a:pPr algn="ctr"/>
            <a:r>
              <a:rPr lang="en-US" dirty="0" smtClean="0"/>
              <a:t>Meeting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To </a:t>
            </a:r>
            <a:r>
              <a:rPr lang="en-US" dirty="0"/>
              <a:t>provide an informational forum regarding </a:t>
            </a:r>
            <a:r>
              <a:rPr lang="en-US" dirty="0" smtClean="0"/>
              <a:t>the MRES forecasted </a:t>
            </a:r>
            <a:r>
              <a:rPr lang="en-US" dirty="0"/>
              <a:t>Attachment O for </a:t>
            </a:r>
            <a:r>
              <a:rPr lang="en-US" dirty="0" smtClean="0"/>
              <a:t>2013. 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The forecasted Attachment O for </a:t>
            </a:r>
            <a:r>
              <a:rPr lang="en-US" dirty="0" smtClean="0"/>
              <a:t>2013 </a:t>
            </a:r>
            <a:r>
              <a:rPr lang="en-US" dirty="0"/>
              <a:t>is calculated using the Midwest ISO’s </a:t>
            </a:r>
            <a:r>
              <a:rPr lang="en-US" dirty="0" smtClean="0"/>
              <a:t>EIA Form 412 Attachment O-MRES </a:t>
            </a:r>
            <a:r>
              <a:rPr lang="en-US" dirty="0"/>
              <a:t>template with a projected net revenue requirement and projected load. </a:t>
            </a:r>
          </a:p>
          <a:p>
            <a:pPr>
              <a:spcAft>
                <a:spcPts val="600"/>
              </a:spcAft>
            </a:pPr>
            <a:r>
              <a:rPr lang="en-US" dirty="0"/>
              <a:t>Rates </a:t>
            </a:r>
            <a:r>
              <a:rPr lang="en-US" dirty="0" smtClean="0"/>
              <a:t>become </a:t>
            </a:r>
            <a:r>
              <a:rPr lang="en-US" dirty="0"/>
              <a:t>effective on January 1, </a:t>
            </a:r>
            <a:r>
              <a:rPr lang="en-US" dirty="0" smtClean="0"/>
              <a:t>2013 </a:t>
            </a:r>
            <a:r>
              <a:rPr lang="en-US" dirty="0"/>
              <a:t>for joint pricing zone comprised of Otter </a:t>
            </a:r>
            <a:r>
              <a:rPr lang="en-US" dirty="0" smtClean="0"/>
              <a:t>Tail Power Company, </a:t>
            </a:r>
            <a:r>
              <a:rPr lang="en-US" dirty="0"/>
              <a:t>Great River Energy, and </a:t>
            </a:r>
            <a:r>
              <a:rPr lang="en-US" dirty="0" smtClean="0"/>
              <a:t>MRES.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Attachment GG, MM effective January 1, 2013.</a:t>
            </a:r>
            <a:endParaRPr lang="en-US" dirty="0"/>
          </a:p>
        </p:txBody>
      </p:sp>
      <p:pic>
        <p:nvPicPr>
          <p:cNvPr id="8" name="Picture 2054" descr="MRLOGO-COLO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4446" y="6324600"/>
            <a:ext cx="2009553" cy="53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0009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9"/>
          <p:cNvSpPr txBox="1">
            <a:spLocks/>
          </p:cNvSpPr>
          <p:nvPr/>
        </p:nvSpPr>
        <p:spPr>
          <a:xfrm>
            <a:off x="609600" y="215474"/>
            <a:ext cx="7162800" cy="85132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Missouri River </a:t>
            </a:r>
          </a:p>
          <a:p>
            <a:r>
              <a:rPr lang="en-US" dirty="0" smtClean="0"/>
              <a:t>Energy Services</a:t>
            </a:r>
            <a:endParaRPr lang="en-US" dirty="0"/>
          </a:p>
        </p:txBody>
      </p:sp>
      <p:grpSp>
        <p:nvGrpSpPr>
          <p:cNvPr id="146" name="Group 145"/>
          <p:cNvGrpSpPr/>
          <p:nvPr/>
        </p:nvGrpSpPr>
        <p:grpSpPr>
          <a:xfrm>
            <a:off x="533400" y="1676400"/>
            <a:ext cx="8153400" cy="4953000"/>
            <a:chOff x="1482725" y="3125788"/>
            <a:chExt cx="7569200" cy="4059237"/>
          </a:xfrm>
        </p:grpSpPr>
        <p:pic>
          <p:nvPicPr>
            <p:cNvPr id="147" name="Picture 2" descr="Generating Resources 6-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7321" t="31094" b="9482"/>
            <a:stretch>
              <a:fillRect/>
            </a:stretch>
          </p:blipFill>
          <p:spPr bwMode="auto">
            <a:xfrm>
              <a:off x="1482725" y="3125788"/>
              <a:ext cx="6991350" cy="4059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148" name="Text Box 3"/>
            <p:cNvSpPr txBox="1">
              <a:spLocks noChangeArrowheads="1"/>
            </p:cNvSpPr>
            <p:nvPr/>
          </p:nvSpPr>
          <p:spPr bwMode="auto">
            <a:xfrm>
              <a:off x="6940550" y="5427663"/>
              <a:ext cx="762000" cy="134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009900"/>
                  </a:solidFill>
                  <a:effectLst/>
                  <a:latin typeface="Arial" pitchFamily="34" charset="0"/>
                  <a:cs typeface="Arial" pitchFamily="34" charset="0"/>
                </a:rPr>
                <a:t>Odin Wind Project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Text Box 4"/>
            <p:cNvSpPr txBox="1">
              <a:spLocks noChangeArrowheads="1"/>
            </p:cNvSpPr>
            <p:nvPr/>
          </p:nvSpPr>
          <p:spPr bwMode="auto">
            <a:xfrm>
              <a:off x="6924675" y="5665788"/>
              <a:ext cx="819150" cy="257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009900"/>
                  </a:solidFill>
                  <a:effectLst/>
                  <a:latin typeface="Arial" pitchFamily="34" charset="0"/>
                  <a:cs typeface="Arial" pitchFamily="34" charset="0"/>
                </a:rPr>
                <a:t>Worthington</a:t>
              </a:r>
              <a:b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009900"/>
                  </a:solidFill>
                  <a:effectLst/>
                  <a:latin typeface="Arial" pitchFamily="34" charset="0"/>
                  <a:cs typeface="Arial" pitchFamily="34" charset="0"/>
                </a:rPr>
              </a:b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009900"/>
                  </a:solidFill>
                  <a:effectLst/>
                  <a:latin typeface="Arial" pitchFamily="34" charset="0"/>
                  <a:cs typeface="Arial" pitchFamily="34" charset="0"/>
                </a:rPr>
                <a:t>Wind Project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Rectangle 5"/>
            <p:cNvSpPr>
              <a:spLocks noChangeArrowheads="1"/>
            </p:cNvSpPr>
            <p:nvPr/>
          </p:nvSpPr>
          <p:spPr bwMode="auto">
            <a:xfrm>
              <a:off x="3768725" y="5935663"/>
              <a:ext cx="58738" cy="55562"/>
            </a:xfrm>
            <a:prstGeom prst="rect">
              <a:avLst/>
            </a:prstGeom>
            <a:solidFill>
              <a:srgbClr val="009900"/>
            </a:solidFill>
            <a:ln w="3175" algn="in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1" name="Text Box 6"/>
            <p:cNvSpPr txBox="1">
              <a:spLocks noChangeArrowheads="1"/>
            </p:cNvSpPr>
            <p:nvPr/>
          </p:nvSpPr>
          <p:spPr bwMode="auto">
            <a:xfrm>
              <a:off x="6673850" y="5227638"/>
              <a:ext cx="866775" cy="155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009900"/>
                  </a:solidFill>
                  <a:effectLst/>
                  <a:latin typeface="Arial" pitchFamily="34" charset="0"/>
                  <a:cs typeface="Arial" pitchFamily="34" charset="0"/>
                </a:rPr>
                <a:t>Marshall Wind Project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" name="Line 7"/>
            <p:cNvSpPr>
              <a:spLocks noChangeShapeType="1"/>
            </p:cNvSpPr>
            <p:nvPr/>
          </p:nvSpPr>
          <p:spPr bwMode="auto">
            <a:xfrm flipH="1" flipV="1">
              <a:off x="6786563" y="5594350"/>
              <a:ext cx="295275" cy="15240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3" name="Text Box 8"/>
            <p:cNvSpPr txBox="1">
              <a:spLocks noChangeArrowheads="1"/>
            </p:cNvSpPr>
            <p:nvPr/>
          </p:nvSpPr>
          <p:spPr bwMode="auto">
            <a:xfrm>
              <a:off x="3114675" y="5837238"/>
              <a:ext cx="819150" cy="257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009900"/>
                  </a:solidFill>
                  <a:effectLst/>
                  <a:latin typeface="Arial" pitchFamily="34" charset="0"/>
                  <a:cs typeface="Arial" pitchFamily="34" charset="0"/>
                </a:rPr>
                <a:t>Laramie</a:t>
              </a:r>
              <a:b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009900"/>
                  </a:solidFill>
                  <a:effectLst/>
                  <a:latin typeface="Arial" pitchFamily="34" charset="0"/>
                  <a:cs typeface="Arial" pitchFamily="34" charset="0"/>
                </a:rPr>
              </a:b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009900"/>
                  </a:solidFill>
                  <a:effectLst/>
                  <a:latin typeface="Arial" pitchFamily="34" charset="0"/>
                  <a:cs typeface="Arial" pitchFamily="34" charset="0"/>
                </a:rPr>
                <a:t>River Station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" name="Text Box 9"/>
            <p:cNvSpPr txBox="1">
              <a:spLocks noChangeArrowheads="1"/>
            </p:cNvSpPr>
            <p:nvPr/>
          </p:nvSpPr>
          <p:spPr bwMode="auto">
            <a:xfrm>
              <a:off x="6918325" y="6269038"/>
              <a:ext cx="895350" cy="257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009900"/>
                  </a:solidFill>
                  <a:effectLst/>
                  <a:latin typeface="Arial" pitchFamily="34" charset="0"/>
                  <a:cs typeface="Arial" pitchFamily="34" charset="0"/>
                </a:rPr>
                <a:t>Exira Station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" name="Text Box 10"/>
            <p:cNvSpPr txBox="1">
              <a:spLocks noChangeArrowheads="1"/>
            </p:cNvSpPr>
            <p:nvPr/>
          </p:nvSpPr>
          <p:spPr bwMode="auto">
            <a:xfrm>
              <a:off x="5695950" y="4999038"/>
              <a:ext cx="609600" cy="257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009900"/>
                  </a:solidFill>
                  <a:effectLst/>
                  <a:latin typeface="Arial" pitchFamily="34" charset="0"/>
                  <a:cs typeface="Arial" pitchFamily="34" charset="0"/>
                </a:rPr>
                <a:t>Watertown</a:t>
              </a:r>
              <a:b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009900"/>
                  </a:solidFill>
                  <a:effectLst/>
                  <a:latin typeface="Arial" pitchFamily="34" charset="0"/>
                  <a:cs typeface="Arial" pitchFamily="34" charset="0"/>
                </a:rPr>
              </a:b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009900"/>
                  </a:solidFill>
                  <a:effectLst/>
                  <a:latin typeface="Arial" pitchFamily="34" charset="0"/>
                  <a:cs typeface="Arial" pitchFamily="34" charset="0"/>
                </a:rPr>
                <a:t>Power Plant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" name="Oval 11"/>
            <p:cNvSpPr>
              <a:spLocks noChangeArrowheads="1"/>
            </p:cNvSpPr>
            <p:nvPr/>
          </p:nvSpPr>
          <p:spPr bwMode="auto">
            <a:xfrm>
              <a:off x="5924550" y="3449638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7" name="Text Box 12"/>
            <p:cNvSpPr txBox="1">
              <a:spLocks noChangeArrowheads="1"/>
            </p:cNvSpPr>
            <p:nvPr/>
          </p:nvSpPr>
          <p:spPr bwMode="auto">
            <a:xfrm rot="-1279851">
              <a:off x="1747838" y="3738563"/>
              <a:ext cx="812800" cy="174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3399"/>
                  </a:solidFill>
                  <a:effectLst/>
                  <a:latin typeface="Arial" pitchFamily="34" charset="0"/>
                  <a:cs typeface="Arial" pitchFamily="34" charset="0"/>
                </a:rPr>
                <a:t>Missouri River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" name="Text Box 13"/>
            <p:cNvSpPr txBox="1">
              <a:spLocks noChangeArrowheads="1"/>
            </p:cNvSpPr>
            <p:nvPr/>
          </p:nvSpPr>
          <p:spPr bwMode="auto">
            <a:xfrm rot="5118784">
              <a:off x="4899819" y="4428331"/>
              <a:ext cx="812800" cy="173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3399"/>
                  </a:solidFill>
                  <a:effectLst/>
                  <a:latin typeface="Arial" pitchFamily="34" charset="0"/>
                  <a:cs typeface="Arial" pitchFamily="34" charset="0"/>
                </a:rPr>
                <a:t>Missouri River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Text Box 14"/>
            <p:cNvSpPr txBox="1">
              <a:spLocks noChangeArrowheads="1"/>
            </p:cNvSpPr>
            <p:nvPr/>
          </p:nvSpPr>
          <p:spPr bwMode="auto">
            <a:xfrm rot="4242209">
              <a:off x="6053932" y="6385719"/>
              <a:ext cx="812800" cy="173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3399"/>
                  </a:solidFill>
                  <a:effectLst/>
                  <a:latin typeface="Arial" pitchFamily="34" charset="0"/>
                  <a:cs typeface="Arial" pitchFamily="34" charset="0"/>
                </a:rPr>
                <a:t>Missouri River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Text Box 15"/>
            <p:cNvSpPr txBox="1">
              <a:spLocks noChangeArrowheads="1"/>
            </p:cNvSpPr>
            <p:nvPr/>
          </p:nvSpPr>
          <p:spPr bwMode="auto">
            <a:xfrm rot="-1415391">
              <a:off x="3073400" y="4048125"/>
              <a:ext cx="1263650" cy="187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3399"/>
                  </a:solidFill>
                  <a:effectLst/>
                  <a:latin typeface="Arial" pitchFamily="34" charset="0"/>
                  <a:cs typeface="Arial" pitchFamily="34" charset="0"/>
                </a:rPr>
                <a:t>Yellowstone River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" name="Text Box 16"/>
            <p:cNvSpPr txBox="1">
              <a:spLocks noChangeArrowheads="1"/>
            </p:cNvSpPr>
            <p:nvPr/>
          </p:nvSpPr>
          <p:spPr bwMode="auto">
            <a:xfrm>
              <a:off x="3395663" y="4402138"/>
              <a:ext cx="827087" cy="168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3399"/>
                  </a:solidFill>
                  <a:effectLst/>
                  <a:latin typeface="Arial" pitchFamily="34" charset="0"/>
                  <a:cs typeface="Arial" pitchFamily="34" charset="0"/>
                </a:rPr>
                <a:t>Big Horn River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Text Box 17"/>
            <p:cNvSpPr txBox="1">
              <a:spLocks noChangeArrowheads="1"/>
            </p:cNvSpPr>
            <p:nvPr/>
          </p:nvSpPr>
          <p:spPr bwMode="auto">
            <a:xfrm>
              <a:off x="1647825" y="4313238"/>
              <a:ext cx="1408113" cy="1825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Canyon Ferry Dam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Text Box 18"/>
            <p:cNvSpPr txBox="1">
              <a:spLocks noChangeArrowheads="1"/>
            </p:cNvSpPr>
            <p:nvPr/>
          </p:nvSpPr>
          <p:spPr bwMode="auto">
            <a:xfrm>
              <a:off x="2952750" y="3541713"/>
              <a:ext cx="1408113" cy="1825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Fort Peck Dam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" name="Text Box 19"/>
            <p:cNvSpPr txBox="1">
              <a:spLocks noChangeArrowheads="1"/>
            </p:cNvSpPr>
            <p:nvPr/>
          </p:nvSpPr>
          <p:spPr bwMode="auto">
            <a:xfrm>
              <a:off x="2936875" y="4614863"/>
              <a:ext cx="1408113" cy="1825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Yellowtail Dam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Line 20"/>
            <p:cNvSpPr>
              <a:spLocks noChangeShapeType="1"/>
            </p:cNvSpPr>
            <p:nvPr/>
          </p:nvSpPr>
          <p:spPr bwMode="auto">
            <a:xfrm flipH="1">
              <a:off x="3295650" y="4489450"/>
              <a:ext cx="155575" cy="42863"/>
            </a:xfrm>
            <a:prstGeom prst="line">
              <a:avLst/>
            </a:prstGeom>
            <a:noFill/>
            <a:ln w="19050">
              <a:solidFill>
                <a:srgbClr val="0033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6" name="Text Box 21"/>
            <p:cNvSpPr txBox="1">
              <a:spLocks noChangeArrowheads="1"/>
            </p:cNvSpPr>
            <p:nvPr/>
          </p:nvSpPr>
          <p:spPr bwMode="auto">
            <a:xfrm>
              <a:off x="4427538" y="3995738"/>
              <a:ext cx="779462" cy="1825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Garrison Dam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" name="Text Box 22"/>
            <p:cNvSpPr txBox="1">
              <a:spLocks noChangeArrowheads="1"/>
            </p:cNvSpPr>
            <p:nvPr/>
          </p:nvSpPr>
          <p:spPr bwMode="auto">
            <a:xfrm>
              <a:off x="4886325" y="4983163"/>
              <a:ext cx="598488" cy="1825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Oahe Dam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" name="Text Box 23"/>
            <p:cNvSpPr txBox="1">
              <a:spLocks noChangeArrowheads="1"/>
            </p:cNvSpPr>
            <p:nvPr/>
          </p:nvSpPr>
          <p:spPr bwMode="auto">
            <a:xfrm>
              <a:off x="4862513" y="5272088"/>
              <a:ext cx="788987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Big Bend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Dam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" name="Text Box 24"/>
            <p:cNvSpPr txBox="1">
              <a:spLocks noChangeArrowheads="1"/>
            </p:cNvSpPr>
            <p:nvPr/>
          </p:nvSpPr>
          <p:spPr bwMode="auto">
            <a:xfrm>
              <a:off x="4799013" y="5608638"/>
              <a:ext cx="950912" cy="1825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Fort Randall Dam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" name="Text Box 25"/>
            <p:cNvSpPr txBox="1">
              <a:spLocks noChangeArrowheads="1"/>
            </p:cNvSpPr>
            <p:nvPr/>
          </p:nvSpPr>
          <p:spPr bwMode="auto">
            <a:xfrm>
              <a:off x="5842000" y="5414963"/>
              <a:ext cx="512763" cy="428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Gavin’s </a:t>
              </a:r>
              <a:b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</a:b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Point</a:t>
              </a:r>
              <a:b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</a:b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Dam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" name="Oval 26"/>
            <p:cNvSpPr>
              <a:spLocks noChangeArrowheads="1"/>
            </p:cNvSpPr>
            <p:nvPr/>
          </p:nvSpPr>
          <p:spPr bwMode="auto">
            <a:xfrm>
              <a:off x="5800725" y="3705225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2" name="Oval 27"/>
            <p:cNvSpPr>
              <a:spLocks noChangeArrowheads="1"/>
            </p:cNvSpPr>
            <p:nvPr/>
          </p:nvSpPr>
          <p:spPr bwMode="auto">
            <a:xfrm>
              <a:off x="6026150" y="3827463"/>
              <a:ext cx="66675" cy="65087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3" name="Oval 28"/>
            <p:cNvSpPr>
              <a:spLocks noChangeArrowheads="1"/>
            </p:cNvSpPr>
            <p:nvPr/>
          </p:nvSpPr>
          <p:spPr bwMode="auto">
            <a:xfrm>
              <a:off x="6181725" y="4016375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4" name="Oval 29"/>
            <p:cNvSpPr>
              <a:spLocks noChangeArrowheads="1"/>
            </p:cNvSpPr>
            <p:nvPr/>
          </p:nvSpPr>
          <p:spPr bwMode="auto">
            <a:xfrm>
              <a:off x="5881688" y="4206875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5" name="Oval 30"/>
            <p:cNvSpPr>
              <a:spLocks noChangeArrowheads="1"/>
            </p:cNvSpPr>
            <p:nvPr/>
          </p:nvSpPr>
          <p:spPr bwMode="auto">
            <a:xfrm>
              <a:off x="5233988" y="3940175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6" name="Oval 31"/>
            <p:cNvSpPr>
              <a:spLocks noChangeArrowheads="1"/>
            </p:cNvSpPr>
            <p:nvPr/>
          </p:nvSpPr>
          <p:spPr bwMode="auto">
            <a:xfrm>
              <a:off x="6343650" y="4140200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7" name="Oval 32"/>
            <p:cNvSpPr>
              <a:spLocks noChangeArrowheads="1"/>
            </p:cNvSpPr>
            <p:nvPr/>
          </p:nvSpPr>
          <p:spPr bwMode="auto">
            <a:xfrm>
              <a:off x="6462713" y="4137025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8" name="Oval 33"/>
            <p:cNvSpPr>
              <a:spLocks noChangeArrowheads="1"/>
            </p:cNvSpPr>
            <p:nvPr/>
          </p:nvSpPr>
          <p:spPr bwMode="auto">
            <a:xfrm>
              <a:off x="6580188" y="4178300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9" name="Oval 34"/>
            <p:cNvSpPr>
              <a:spLocks noChangeArrowheads="1"/>
            </p:cNvSpPr>
            <p:nvPr/>
          </p:nvSpPr>
          <p:spPr bwMode="auto">
            <a:xfrm>
              <a:off x="6399213" y="4235450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0" name="Oval 35"/>
            <p:cNvSpPr>
              <a:spLocks noChangeArrowheads="1"/>
            </p:cNvSpPr>
            <p:nvPr/>
          </p:nvSpPr>
          <p:spPr bwMode="auto">
            <a:xfrm>
              <a:off x="6615113" y="4378325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1" name="Oval 36"/>
            <p:cNvSpPr>
              <a:spLocks noChangeArrowheads="1"/>
            </p:cNvSpPr>
            <p:nvPr/>
          </p:nvSpPr>
          <p:spPr bwMode="auto">
            <a:xfrm>
              <a:off x="6719888" y="4316413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2" name="Oval 37"/>
            <p:cNvSpPr>
              <a:spLocks noChangeArrowheads="1"/>
            </p:cNvSpPr>
            <p:nvPr/>
          </p:nvSpPr>
          <p:spPr bwMode="auto">
            <a:xfrm>
              <a:off x="6816725" y="4373563"/>
              <a:ext cx="66675" cy="65087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3" name="Oval 38"/>
            <p:cNvSpPr>
              <a:spLocks noChangeArrowheads="1"/>
            </p:cNvSpPr>
            <p:nvPr/>
          </p:nvSpPr>
          <p:spPr bwMode="auto">
            <a:xfrm>
              <a:off x="6427788" y="4448175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4" name="Oval 39"/>
            <p:cNvSpPr>
              <a:spLocks noChangeArrowheads="1"/>
            </p:cNvSpPr>
            <p:nvPr/>
          </p:nvSpPr>
          <p:spPr bwMode="auto">
            <a:xfrm>
              <a:off x="6538913" y="4491038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5" name="Oval 40"/>
            <p:cNvSpPr>
              <a:spLocks noChangeArrowheads="1"/>
            </p:cNvSpPr>
            <p:nvPr/>
          </p:nvSpPr>
          <p:spPr bwMode="auto">
            <a:xfrm>
              <a:off x="6616700" y="4529138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6" name="Oval 41"/>
            <p:cNvSpPr>
              <a:spLocks noChangeArrowheads="1"/>
            </p:cNvSpPr>
            <p:nvPr/>
          </p:nvSpPr>
          <p:spPr bwMode="auto">
            <a:xfrm>
              <a:off x="6691313" y="4568825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7" name="Oval 42"/>
            <p:cNvSpPr>
              <a:spLocks noChangeArrowheads="1"/>
            </p:cNvSpPr>
            <p:nvPr/>
          </p:nvSpPr>
          <p:spPr bwMode="auto">
            <a:xfrm>
              <a:off x="6773863" y="4592638"/>
              <a:ext cx="66675" cy="65087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8" name="Oval 43"/>
            <p:cNvSpPr>
              <a:spLocks noChangeArrowheads="1"/>
            </p:cNvSpPr>
            <p:nvPr/>
          </p:nvSpPr>
          <p:spPr bwMode="auto">
            <a:xfrm>
              <a:off x="6454775" y="4837113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9" name="Oval 44"/>
            <p:cNvSpPr>
              <a:spLocks noChangeArrowheads="1"/>
            </p:cNvSpPr>
            <p:nvPr/>
          </p:nvSpPr>
          <p:spPr bwMode="auto">
            <a:xfrm>
              <a:off x="6600825" y="4852988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0" name="Oval 45"/>
            <p:cNvSpPr>
              <a:spLocks noChangeArrowheads="1"/>
            </p:cNvSpPr>
            <p:nvPr/>
          </p:nvSpPr>
          <p:spPr bwMode="auto">
            <a:xfrm>
              <a:off x="6481763" y="4973638"/>
              <a:ext cx="66675" cy="65087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1" name="Oval 46"/>
            <p:cNvSpPr>
              <a:spLocks noChangeArrowheads="1"/>
            </p:cNvSpPr>
            <p:nvPr/>
          </p:nvSpPr>
          <p:spPr bwMode="auto">
            <a:xfrm>
              <a:off x="6988175" y="4997450"/>
              <a:ext cx="66675" cy="65088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2" name="Oval 47"/>
            <p:cNvSpPr>
              <a:spLocks noChangeArrowheads="1"/>
            </p:cNvSpPr>
            <p:nvPr/>
          </p:nvSpPr>
          <p:spPr bwMode="auto">
            <a:xfrm>
              <a:off x="6543675" y="5230813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3" name="Oval 48"/>
            <p:cNvSpPr>
              <a:spLocks noChangeArrowheads="1"/>
            </p:cNvSpPr>
            <p:nvPr/>
          </p:nvSpPr>
          <p:spPr bwMode="auto">
            <a:xfrm>
              <a:off x="6713538" y="5354638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4" name="Oval 49"/>
            <p:cNvSpPr>
              <a:spLocks noChangeArrowheads="1"/>
            </p:cNvSpPr>
            <p:nvPr/>
          </p:nvSpPr>
          <p:spPr bwMode="auto">
            <a:xfrm>
              <a:off x="6915150" y="5378450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5" name="Oval 50"/>
            <p:cNvSpPr>
              <a:spLocks noChangeArrowheads="1"/>
            </p:cNvSpPr>
            <p:nvPr/>
          </p:nvSpPr>
          <p:spPr bwMode="auto">
            <a:xfrm>
              <a:off x="6819900" y="5427663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6" name="Oval 51"/>
            <p:cNvSpPr>
              <a:spLocks noChangeArrowheads="1"/>
            </p:cNvSpPr>
            <p:nvPr/>
          </p:nvSpPr>
          <p:spPr bwMode="auto">
            <a:xfrm>
              <a:off x="6858000" y="5516563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7" name="Oval 52"/>
            <p:cNvSpPr>
              <a:spLocks noChangeArrowheads="1"/>
            </p:cNvSpPr>
            <p:nvPr/>
          </p:nvSpPr>
          <p:spPr bwMode="auto">
            <a:xfrm>
              <a:off x="6700838" y="5514975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8" name="Rectangle 53"/>
            <p:cNvSpPr>
              <a:spLocks noChangeArrowheads="1"/>
            </p:cNvSpPr>
            <p:nvPr/>
          </p:nvSpPr>
          <p:spPr bwMode="auto">
            <a:xfrm>
              <a:off x="6713538" y="5548313"/>
              <a:ext cx="58737" cy="57150"/>
            </a:xfrm>
            <a:prstGeom prst="rect">
              <a:avLst/>
            </a:prstGeom>
            <a:solidFill>
              <a:srgbClr val="009900"/>
            </a:solidFill>
            <a:ln w="3175" algn="in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9" name="Oval 54"/>
            <p:cNvSpPr>
              <a:spLocks noChangeArrowheads="1"/>
            </p:cNvSpPr>
            <p:nvPr/>
          </p:nvSpPr>
          <p:spPr bwMode="auto">
            <a:xfrm>
              <a:off x="6858000" y="5516563"/>
              <a:ext cx="66675" cy="65087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0" name="Oval 55"/>
            <p:cNvSpPr>
              <a:spLocks noChangeArrowheads="1"/>
            </p:cNvSpPr>
            <p:nvPr/>
          </p:nvSpPr>
          <p:spPr bwMode="auto">
            <a:xfrm>
              <a:off x="6600825" y="5514975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1" name="Oval 56"/>
            <p:cNvSpPr>
              <a:spLocks noChangeArrowheads="1"/>
            </p:cNvSpPr>
            <p:nvPr/>
          </p:nvSpPr>
          <p:spPr bwMode="auto">
            <a:xfrm>
              <a:off x="5357813" y="5564188"/>
              <a:ext cx="66675" cy="65087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2" name="Oval 57"/>
            <p:cNvSpPr>
              <a:spLocks noChangeArrowheads="1"/>
            </p:cNvSpPr>
            <p:nvPr/>
          </p:nvSpPr>
          <p:spPr bwMode="auto">
            <a:xfrm>
              <a:off x="5521325" y="5630863"/>
              <a:ext cx="66675" cy="65087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3" name="Oval 58"/>
            <p:cNvSpPr>
              <a:spLocks noChangeArrowheads="1"/>
            </p:cNvSpPr>
            <p:nvPr/>
          </p:nvSpPr>
          <p:spPr bwMode="auto">
            <a:xfrm>
              <a:off x="5776913" y="5700713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4" name="Oval 59"/>
            <p:cNvSpPr>
              <a:spLocks noChangeArrowheads="1"/>
            </p:cNvSpPr>
            <p:nvPr/>
          </p:nvSpPr>
          <p:spPr bwMode="auto">
            <a:xfrm>
              <a:off x="5180013" y="5226050"/>
              <a:ext cx="66675" cy="65088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" name="Oval 60"/>
            <p:cNvSpPr>
              <a:spLocks noChangeArrowheads="1"/>
            </p:cNvSpPr>
            <p:nvPr/>
          </p:nvSpPr>
          <p:spPr bwMode="auto">
            <a:xfrm>
              <a:off x="5249863" y="5176838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6" name="Oval 61"/>
            <p:cNvSpPr>
              <a:spLocks noChangeArrowheads="1"/>
            </p:cNvSpPr>
            <p:nvPr/>
          </p:nvSpPr>
          <p:spPr bwMode="auto">
            <a:xfrm>
              <a:off x="4640263" y="4887913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7" name="Oval 62"/>
            <p:cNvSpPr>
              <a:spLocks noChangeArrowheads="1"/>
            </p:cNvSpPr>
            <p:nvPr/>
          </p:nvSpPr>
          <p:spPr bwMode="auto">
            <a:xfrm>
              <a:off x="6208713" y="5086350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8" name="Rectangle 63"/>
            <p:cNvSpPr>
              <a:spLocks noChangeArrowheads="1"/>
            </p:cNvSpPr>
            <p:nvPr/>
          </p:nvSpPr>
          <p:spPr bwMode="auto">
            <a:xfrm>
              <a:off x="6216650" y="5126038"/>
              <a:ext cx="58738" cy="55562"/>
            </a:xfrm>
            <a:prstGeom prst="rect">
              <a:avLst/>
            </a:prstGeom>
            <a:solidFill>
              <a:srgbClr val="009900"/>
            </a:solidFill>
            <a:ln w="3175" algn="in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9" name="Oval 64"/>
            <p:cNvSpPr>
              <a:spLocks noChangeArrowheads="1"/>
            </p:cNvSpPr>
            <p:nvPr/>
          </p:nvSpPr>
          <p:spPr bwMode="auto">
            <a:xfrm>
              <a:off x="6269038" y="4838700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0" name="Oval 65"/>
            <p:cNvSpPr>
              <a:spLocks noChangeArrowheads="1"/>
            </p:cNvSpPr>
            <p:nvPr/>
          </p:nvSpPr>
          <p:spPr bwMode="auto">
            <a:xfrm>
              <a:off x="6281738" y="5313363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1" name="Oval 66"/>
            <p:cNvSpPr>
              <a:spLocks noChangeArrowheads="1"/>
            </p:cNvSpPr>
            <p:nvPr/>
          </p:nvSpPr>
          <p:spPr bwMode="auto">
            <a:xfrm>
              <a:off x="6302375" y="5411788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2" name="Oval 67"/>
            <p:cNvSpPr>
              <a:spLocks noChangeArrowheads="1"/>
            </p:cNvSpPr>
            <p:nvPr/>
          </p:nvSpPr>
          <p:spPr bwMode="auto">
            <a:xfrm>
              <a:off x="6480175" y="5530850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3" name="Oval 68"/>
            <p:cNvSpPr>
              <a:spLocks noChangeArrowheads="1"/>
            </p:cNvSpPr>
            <p:nvPr/>
          </p:nvSpPr>
          <p:spPr bwMode="auto">
            <a:xfrm>
              <a:off x="6249988" y="5735638"/>
              <a:ext cx="66675" cy="65087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4" name="Oval 69"/>
            <p:cNvSpPr>
              <a:spLocks noChangeArrowheads="1"/>
            </p:cNvSpPr>
            <p:nvPr/>
          </p:nvSpPr>
          <p:spPr bwMode="auto">
            <a:xfrm>
              <a:off x="6242050" y="5838825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5" name="Oval 70"/>
            <p:cNvSpPr>
              <a:spLocks noChangeArrowheads="1"/>
            </p:cNvSpPr>
            <p:nvPr/>
          </p:nvSpPr>
          <p:spPr bwMode="auto">
            <a:xfrm>
              <a:off x="6437313" y="5713413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6" name="Oval 71"/>
            <p:cNvSpPr>
              <a:spLocks noChangeArrowheads="1"/>
            </p:cNvSpPr>
            <p:nvPr/>
          </p:nvSpPr>
          <p:spPr bwMode="auto">
            <a:xfrm>
              <a:off x="6556375" y="5713413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7" name="Oval 72"/>
            <p:cNvSpPr>
              <a:spLocks noChangeArrowheads="1"/>
            </p:cNvSpPr>
            <p:nvPr/>
          </p:nvSpPr>
          <p:spPr bwMode="auto">
            <a:xfrm>
              <a:off x="6650038" y="5711825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8" name="Oval 73"/>
            <p:cNvSpPr>
              <a:spLocks noChangeArrowheads="1"/>
            </p:cNvSpPr>
            <p:nvPr/>
          </p:nvSpPr>
          <p:spPr bwMode="auto">
            <a:xfrm>
              <a:off x="6734175" y="5688013"/>
              <a:ext cx="66675" cy="65087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9" name="Oval 74"/>
            <p:cNvSpPr>
              <a:spLocks noChangeArrowheads="1"/>
            </p:cNvSpPr>
            <p:nvPr/>
          </p:nvSpPr>
          <p:spPr bwMode="auto">
            <a:xfrm>
              <a:off x="6723063" y="5781675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0" name="Oval 75"/>
            <p:cNvSpPr>
              <a:spLocks noChangeArrowheads="1"/>
            </p:cNvSpPr>
            <p:nvPr/>
          </p:nvSpPr>
          <p:spPr bwMode="auto">
            <a:xfrm>
              <a:off x="6615113" y="5797550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1" name="Oval 76"/>
            <p:cNvSpPr>
              <a:spLocks noChangeArrowheads="1"/>
            </p:cNvSpPr>
            <p:nvPr/>
          </p:nvSpPr>
          <p:spPr bwMode="auto">
            <a:xfrm>
              <a:off x="6540500" y="5827713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2" name="Oval 77"/>
            <p:cNvSpPr>
              <a:spLocks noChangeArrowheads="1"/>
            </p:cNvSpPr>
            <p:nvPr/>
          </p:nvSpPr>
          <p:spPr bwMode="auto">
            <a:xfrm>
              <a:off x="6453188" y="5792788"/>
              <a:ext cx="66675" cy="65087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3" name="Oval 78"/>
            <p:cNvSpPr>
              <a:spLocks noChangeArrowheads="1"/>
            </p:cNvSpPr>
            <p:nvPr/>
          </p:nvSpPr>
          <p:spPr bwMode="auto">
            <a:xfrm>
              <a:off x="6643688" y="5883275"/>
              <a:ext cx="66675" cy="65088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4" name="Oval 79"/>
            <p:cNvSpPr>
              <a:spLocks noChangeArrowheads="1"/>
            </p:cNvSpPr>
            <p:nvPr/>
          </p:nvSpPr>
          <p:spPr bwMode="auto">
            <a:xfrm>
              <a:off x="6472238" y="5883275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5" name="Oval 80"/>
            <p:cNvSpPr>
              <a:spLocks noChangeArrowheads="1"/>
            </p:cNvSpPr>
            <p:nvPr/>
          </p:nvSpPr>
          <p:spPr bwMode="auto">
            <a:xfrm>
              <a:off x="6542088" y="5916613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6" name="Oval 81"/>
            <p:cNvSpPr>
              <a:spLocks noChangeArrowheads="1"/>
            </p:cNvSpPr>
            <p:nvPr/>
          </p:nvSpPr>
          <p:spPr bwMode="auto">
            <a:xfrm>
              <a:off x="6619875" y="6316663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7" name="Oval 82"/>
            <p:cNvSpPr>
              <a:spLocks noChangeArrowheads="1"/>
            </p:cNvSpPr>
            <p:nvPr/>
          </p:nvSpPr>
          <p:spPr bwMode="auto">
            <a:xfrm>
              <a:off x="6757988" y="6135688"/>
              <a:ext cx="66675" cy="65087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8" name="Oval 83"/>
            <p:cNvSpPr>
              <a:spLocks noChangeArrowheads="1"/>
            </p:cNvSpPr>
            <p:nvPr/>
          </p:nvSpPr>
          <p:spPr bwMode="auto">
            <a:xfrm>
              <a:off x="6775450" y="6211888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9" name="Oval 84"/>
            <p:cNvSpPr>
              <a:spLocks noChangeArrowheads="1"/>
            </p:cNvSpPr>
            <p:nvPr/>
          </p:nvSpPr>
          <p:spPr bwMode="auto">
            <a:xfrm>
              <a:off x="6807200" y="6292850"/>
              <a:ext cx="66675" cy="65088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0" name="Oval 85"/>
            <p:cNvSpPr>
              <a:spLocks noChangeArrowheads="1"/>
            </p:cNvSpPr>
            <p:nvPr/>
          </p:nvSpPr>
          <p:spPr bwMode="auto">
            <a:xfrm>
              <a:off x="6900863" y="6381750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1" name="Oval 86"/>
            <p:cNvSpPr>
              <a:spLocks noChangeArrowheads="1"/>
            </p:cNvSpPr>
            <p:nvPr/>
          </p:nvSpPr>
          <p:spPr bwMode="auto">
            <a:xfrm>
              <a:off x="6808788" y="6365875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" name="Rectangle 87"/>
            <p:cNvSpPr>
              <a:spLocks noChangeArrowheads="1"/>
            </p:cNvSpPr>
            <p:nvPr/>
          </p:nvSpPr>
          <p:spPr bwMode="auto">
            <a:xfrm>
              <a:off x="6870700" y="6326188"/>
              <a:ext cx="65088" cy="63500"/>
            </a:xfrm>
            <a:prstGeom prst="rect">
              <a:avLst/>
            </a:prstGeom>
            <a:solidFill>
              <a:srgbClr val="009900"/>
            </a:solidFill>
            <a:ln w="3175" algn="in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3" name="Oval 88"/>
            <p:cNvSpPr>
              <a:spLocks noChangeArrowheads="1"/>
            </p:cNvSpPr>
            <p:nvPr/>
          </p:nvSpPr>
          <p:spPr bwMode="auto">
            <a:xfrm>
              <a:off x="6719888" y="6367463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4" name="AutoShape 89"/>
            <p:cNvSpPr>
              <a:spLocks noChangeArrowheads="1"/>
            </p:cNvSpPr>
            <p:nvPr/>
          </p:nvSpPr>
          <p:spPr bwMode="auto">
            <a:xfrm>
              <a:off x="3162300" y="4646613"/>
              <a:ext cx="98425" cy="9525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5" name="AutoShape 90"/>
            <p:cNvSpPr>
              <a:spLocks noChangeArrowheads="1"/>
            </p:cNvSpPr>
            <p:nvPr/>
          </p:nvSpPr>
          <p:spPr bwMode="auto">
            <a:xfrm>
              <a:off x="1793875" y="4356100"/>
              <a:ext cx="98425" cy="9525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6" name="AutoShape 91"/>
            <p:cNvSpPr>
              <a:spLocks noChangeArrowheads="1"/>
            </p:cNvSpPr>
            <p:nvPr/>
          </p:nvSpPr>
          <p:spPr bwMode="auto">
            <a:xfrm>
              <a:off x="3608388" y="3675063"/>
              <a:ext cx="98425" cy="9525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7" name="AutoShape 92"/>
            <p:cNvSpPr>
              <a:spLocks noChangeArrowheads="1"/>
            </p:cNvSpPr>
            <p:nvPr/>
          </p:nvSpPr>
          <p:spPr bwMode="auto">
            <a:xfrm>
              <a:off x="5053013" y="3957638"/>
              <a:ext cx="98425" cy="9525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8" name="AutoShape 93"/>
            <p:cNvSpPr>
              <a:spLocks noChangeArrowheads="1"/>
            </p:cNvSpPr>
            <p:nvPr/>
          </p:nvSpPr>
          <p:spPr bwMode="auto">
            <a:xfrm>
              <a:off x="5145088" y="5126038"/>
              <a:ext cx="98425" cy="9525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9" name="AutoShape 94"/>
            <p:cNvSpPr>
              <a:spLocks noChangeArrowheads="1"/>
            </p:cNvSpPr>
            <p:nvPr/>
          </p:nvSpPr>
          <p:spPr bwMode="auto">
            <a:xfrm>
              <a:off x="5695950" y="5688013"/>
              <a:ext cx="100013" cy="9525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0" name="AutoShape 95"/>
            <p:cNvSpPr>
              <a:spLocks noChangeArrowheads="1"/>
            </p:cNvSpPr>
            <p:nvPr/>
          </p:nvSpPr>
          <p:spPr bwMode="auto">
            <a:xfrm>
              <a:off x="6078538" y="5786438"/>
              <a:ext cx="98425" cy="9525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1" name="AutoShape 96"/>
            <p:cNvSpPr>
              <a:spLocks noChangeArrowheads="1"/>
            </p:cNvSpPr>
            <p:nvPr/>
          </p:nvSpPr>
          <p:spPr bwMode="auto">
            <a:xfrm>
              <a:off x="5386388" y="5213350"/>
              <a:ext cx="98425" cy="9525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2" name="Rectangle 97"/>
            <p:cNvSpPr>
              <a:spLocks noChangeArrowheads="1"/>
            </p:cNvSpPr>
            <p:nvPr/>
          </p:nvSpPr>
          <p:spPr bwMode="auto">
            <a:xfrm>
              <a:off x="6616700" y="5262563"/>
              <a:ext cx="58738" cy="55562"/>
            </a:xfrm>
            <a:prstGeom prst="rect">
              <a:avLst/>
            </a:prstGeom>
            <a:solidFill>
              <a:srgbClr val="009900"/>
            </a:solidFill>
            <a:ln w="3175" algn="in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3" name="Rectangle 98"/>
            <p:cNvSpPr>
              <a:spLocks noChangeArrowheads="1"/>
            </p:cNvSpPr>
            <p:nvPr/>
          </p:nvSpPr>
          <p:spPr bwMode="auto">
            <a:xfrm>
              <a:off x="6892925" y="5449888"/>
              <a:ext cx="58738" cy="55562"/>
            </a:xfrm>
            <a:prstGeom prst="rect">
              <a:avLst/>
            </a:prstGeom>
            <a:solidFill>
              <a:srgbClr val="009900"/>
            </a:solidFill>
            <a:ln w="3175" algn="in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4" name="Text Box 99"/>
            <p:cNvSpPr txBox="1">
              <a:spLocks noChangeArrowheads="1"/>
            </p:cNvSpPr>
            <p:nvPr/>
          </p:nvSpPr>
          <p:spPr bwMode="auto">
            <a:xfrm>
              <a:off x="5060950" y="3484563"/>
              <a:ext cx="628650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009900"/>
                  </a:solidFill>
                  <a:effectLst/>
                  <a:latin typeface="Arial" pitchFamily="34" charset="0"/>
                  <a:cs typeface="Arial" pitchFamily="34" charset="0"/>
                </a:rPr>
                <a:t> Rugby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009900"/>
                  </a:solidFill>
                  <a:effectLst/>
                  <a:latin typeface="Arial" pitchFamily="34" charset="0"/>
                  <a:cs typeface="Arial" pitchFamily="34" charset="0"/>
                </a:rPr>
                <a:t>         Wind </a:t>
              </a:r>
              <a:b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009900"/>
                  </a:solidFill>
                  <a:effectLst/>
                  <a:latin typeface="Arial" pitchFamily="34" charset="0"/>
                  <a:cs typeface="Arial" pitchFamily="34" charset="0"/>
                </a:rPr>
              </a:b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009900"/>
                  </a:solidFill>
                  <a:effectLst/>
                  <a:latin typeface="Arial" pitchFamily="34" charset="0"/>
                  <a:cs typeface="Arial" pitchFamily="34" charset="0"/>
                </a:rPr>
                <a:t>  Project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" name="Rectangle 100"/>
            <p:cNvSpPr>
              <a:spLocks noChangeArrowheads="1"/>
            </p:cNvSpPr>
            <p:nvPr/>
          </p:nvSpPr>
          <p:spPr bwMode="auto">
            <a:xfrm>
              <a:off x="5518150" y="3627438"/>
              <a:ext cx="58738" cy="55562"/>
            </a:xfrm>
            <a:prstGeom prst="rect">
              <a:avLst/>
            </a:prstGeom>
            <a:solidFill>
              <a:srgbClr val="009900"/>
            </a:solidFill>
            <a:ln w="3175" algn="in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6" name="Oval 101"/>
            <p:cNvSpPr>
              <a:spLocks noChangeArrowheads="1"/>
            </p:cNvSpPr>
            <p:nvPr/>
          </p:nvSpPr>
          <p:spPr bwMode="auto">
            <a:xfrm>
              <a:off x="6203950" y="4829175"/>
              <a:ext cx="66675" cy="66675"/>
            </a:xfrm>
            <a:prstGeom prst="ellipse">
              <a:avLst/>
            </a:prstGeom>
            <a:solidFill>
              <a:srgbClr val="FEFF91"/>
            </a:solidFill>
            <a:ln w="9525" algn="in">
              <a:solidFill>
                <a:srgbClr val="FEFF9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7" name="Oval 102"/>
            <p:cNvSpPr>
              <a:spLocks noChangeArrowheads="1"/>
            </p:cNvSpPr>
            <p:nvPr/>
          </p:nvSpPr>
          <p:spPr bwMode="auto">
            <a:xfrm>
              <a:off x="6213475" y="4803775"/>
              <a:ext cx="66675" cy="65088"/>
            </a:xfrm>
            <a:prstGeom prst="ellipse">
              <a:avLst/>
            </a:prstGeom>
            <a:solidFill>
              <a:srgbClr val="FEFF91"/>
            </a:solidFill>
            <a:ln w="9525" algn="in">
              <a:solidFill>
                <a:srgbClr val="FEFF9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8" name="Oval 103"/>
            <p:cNvSpPr>
              <a:spLocks noChangeArrowheads="1"/>
            </p:cNvSpPr>
            <p:nvPr/>
          </p:nvSpPr>
          <p:spPr bwMode="auto">
            <a:xfrm>
              <a:off x="6227763" y="4787900"/>
              <a:ext cx="66675" cy="66675"/>
            </a:xfrm>
            <a:prstGeom prst="ellipse">
              <a:avLst/>
            </a:prstGeom>
            <a:solidFill>
              <a:srgbClr val="FEFF91"/>
            </a:solidFill>
            <a:ln w="9525" algn="in">
              <a:solidFill>
                <a:srgbClr val="FEFF9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9" name="Freeform 104"/>
            <p:cNvSpPr>
              <a:spLocks/>
            </p:cNvSpPr>
            <p:nvPr/>
          </p:nvSpPr>
          <p:spPr bwMode="auto">
            <a:xfrm>
              <a:off x="7432675" y="4164013"/>
              <a:ext cx="1619250" cy="1725612"/>
            </a:xfrm>
            <a:custGeom>
              <a:avLst/>
              <a:gdLst>
                <a:gd name="T0" fmla="*/ 156210 w 1619250"/>
                <a:gd name="T1" fmla="*/ 133350 h 1725930"/>
                <a:gd name="T2" fmla="*/ 167640 w 1619250"/>
                <a:gd name="T3" fmla="*/ 400050 h 1725930"/>
                <a:gd name="T4" fmla="*/ 72390 w 1619250"/>
                <a:gd name="T5" fmla="*/ 483870 h 1725930"/>
                <a:gd name="T6" fmla="*/ 0 w 1619250"/>
                <a:gd name="T7" fmla="*/ 533400 h 1725930"/>
                <a:gd name="T8" fmla="*/ 26670 w 1619250"/>
                <a:gd name="T9" fmla="*/ 579120 h 1725930"/>
                <a:gd name="T10" fmla="*/ 57150 w 1619250"/>
                <a:gd name="T11" fmla="*/ 659130 h 1725930"/>
                <a:gd name="T12" fmla="*/ 68580 w 1619250"/>
                <a:gd name="T13" fmla="*/ 769620 h 1725930"/>
                <a:gd name="T14" fmla="*/ 68580 w 1619250"/>
                <a:gd name="T15" fmla="*/ 868680 h 1725930"/>
                <a:gd name="T16" fmla="*/ 156210 w 1619250"/>
                <a:gd name="T17" fmla="*/ 952500 h 1725930"/>
                <a:gd name="T18" fmla="*/ 285750 w 1619250"/>
                <a:gd name="T19" fmla="*/ 1043940 h 1725930"/>
                <a:gd name="T20" fmla="*/ 327660 w 1619250"/>
                <a:gd name="T21" fmla="*/ 1089660 h 1725930"/>
                <a:gd name="T22" fmla="*/ 388620 w 1619250"/>
                <a:gd name="T23" fmla="*/ 1143000 h 1725930"/>
                <a:gd name="T24" fmla="*/ 464820 w 1619250"/>
                <a:gd name="T25" fmla="*/ 1158240 h 1725930"/>
                <a:gd name="T26" fmla="*/ 510540 w 1619250"/>
                <a:gd name="T27" fmla="*/ 1158240 h 1725930"/>
                <a:gd name="T28" fmla="*/ 563880 w 1619250"/>
                <a:gd name="T29" fmla="*/ 1242060 h 1725930"/>
                <a:gd name="T30" fmla="*/ 590550 w 1619250"/>
                <a:gd name="T31" fmla="*/ 1379220 h 1725930"/>
                <a:gd name="T32" fmla="*/ 582930 w 1619250"/>
                <a:gd name="T33" fmla="*/ 1436370 h 1725930"/>
                <a:gd name="T34" fmla="*/ 628650 w 1619250"/>
                <a:gd name="T35" fmla="*/ 1527810 h 1725930"/>
                <a:gd name="T36" fmla="*/ 670560 w 1619250"/>
                <a:gd name="T37" fmla="*/ 1615440 h 1725930"/>
                <a:gd name="T38" fmla="*/ 701040 w 1619250"/>
                <a:gd name="T39" fmla="*/ 1672590 h 1725930"/>
                <a:gd name="T40" fmla="*/ 735330 w 1619250"/>
                <a:gd name="T41" fmla="*/ 1710690 h 1725930"/>
                <a:gd name="T42" fmla="*/ 769620 w 1619250"/>
                <a:gd name="T43" fmla="*/ 1725930 h 1725930"/>
                <a:gd name="T44" fmla="*/ 1413510 w 1619250"/>
                <a:gd name="T45" fmla="*/ 1722120 h 1725930"/>
                <a:gd name="T46" fmla="*/ 1424940 w 1619250"/>
                <a:gd name="T47" fmla="*/ 1607820 h 1725930"/>
                <a:gd name="T48" fmla="*/ 1394460 w 1619250"/>
                <a:gd name="T49" fmla="*/ 1504950 h 1725930"/>
                <a:gd name="T50" fmla="*/ 1394460 w 1619250"/>
                <a:gd name="T51" fmla="*/ 1394460 h 1725930"/>
                <a:gd name="T52" fmla="*/ 1428750 w 1619250"/>
                <a:gd name="T53" fmla="*/ 1303020 h 1725930"/>
                <a:gd name="T54" fmla="*/ 1447800 w 1619250"/>
                <a:gd name="T55" fmla="*/ 1203960 h 1725930"/>
                <a:gd name="T56" fmla="*/ 1489710 w 1619250"/>
                <a:gd name="T57" fmla="*/ 1059180 h 1725930"/>
                <a:gd name="T58" fmla="*/ 1543050 w 1619250"/>
                <a:gd name="T59" fmla="*/ 918210 h 1725930"/>
                <a:gd name="T60" fmla="*/ 1588770 w 1619250"/>
                <a:gd name="T61" fmla="*/ 834390 h 1725930"/>
                <a:gd name="T62" fmla="*/ 1619250 w 1619250"/>
                <a:gd name="T63" fmla="*/ 727710 h 1725930"/>
                <a:gd name="T64" fmla="*/ 1546860 w 1619250"/>
                <a:gd name="T65" fmla="*/ 765810 h 1725930"/>
                <a:gd name="T66" fmla="*/ 1485900 w 1619250"/>
                <a:gd name="T67" fmla="*/ 838200 h 1725930"/>
                <a:gd name="T68" fmla="*/ 1436370 w 1619250"/>
                <a:gd name="T69" fmla="*/ 864870 h 1725930"/>
                <a:gd name="T70" fmla="*/ 1424940 w 1619250"/>
                <a:gd name="T71" fmla="*/ 834390 h 1725930"/>
                <a:gd name="T72" fmla="*/ 1436370 w 1619250"/>
                <a:gd name="T73" fmla="*/ 758190 h 1725930"/>
                <a:gd name="T74" fmla="*/ 1485900 w 1619250"/>
                <a:gd name="T75" fmla="*/ 685800 h 1725930"/>
                <a:gd name="T76" fmla="*/ 1497330 w 1619250"/>
                <a:gd name="T77" fmla="*/ 647700 h 1725930"/>
                <a:gd name="T78" fmla="*/ 1443990 w 1619250"/>
                <a:gd name="T79" fmla="*/ 617220 h 1725930"/>
                <a:gd name="T80" fmla="*/ 1413510 w 1619250"/>
                <a:gd name="T81" fmla="*/ 518160 h 1725930"/>
                <a:gd name="T82" fmla="*/ 1379220 w 1619250"/>
                <a:gd name="T83" fmla="*/ 445770 h 1725930"/>
                <a:gd name="T84" fmla="*/ 1322070 w 1619250"/>
                <a:gd name="T85" fmla="*/ 415290 h 1725930"/>
                <a:gd name="T86" fmla="*/ 1200150 w 1619250"/>
                <a:gd name="T87" fmla="*/ 365760 h 1725930"/>
                <a:gd name="T88" fmla="*/ 1051560 w 1619250"/>
                <a:gd name="T89" fmla="*/ 316230 h 1725930"/>
                <a:gd name="T90" fmla="*/ 982980 w 1619250"/>
                <a:gd name="T91" fmla="*/ 304800 h 1725930"/>
                <a:gd name="T92" fmla="*/ 880110 w 1619250"/>
                <a:gd name="T93" fmla="*/ 281940 h 1725930"/>
                <a:gd name="T94" fmla="*/ 826770 w 1619250"/>
                <a:gd name="T95" fmla="*/ 240030 h 1725930"/>
                <a:gd name="T96" fmla="*/ 754380 w 1619250"/>
                <a:gd name="T97" fmla="*/ 198120 h 1725930"/>
                <a:gd name="T98" fmla="*/ 697230 w 1619250"/>
                <a:gd name="T99" fmla="*/ 144780 h 1725930"/>
                <a:gd name="T100" fmla="*/ 651510 w 1619250"/>
                <a:gd name="T101" fmla="*/ 140970 h 1725930"/>
                <a:gd name="T102" fmla="*/ 624840 w 1619250"/>
                <a:gd name="T103" fmla="*/ 133350 h 1725930"/>
                <a:gd name="T104" fmla="*/ 621030 w 1619250"/>
                <a:gd name="T105" fmla="*/ 91440 h 1725930"/>
                <a:gd name="T106" fmla="*/ 647700 w 1619250"/>
                <a:gd name="T107" fmla="*/ 53340 h 1725930"/>
                <a:gd name="T108" fmla="*/ 647700 w 1619250"/>
                <a:gd name="T109" fmla="*/ 3810 h 1725930"/>
                <a:gd name="T110" fmla="*/ 621030 w 1619250"/>
                <a:gd name="T111" fmla="*/ 0 h 1725930"/>
                <a:gd name="T112" fmla="*/ 579120 w 1619250"/>
                <a:gd name="T113" fmla="*/ 26670 h 1725930"/>
                <a:gd name="T114" fmla="*/ 518160 w 1619250"/>
                <a:gd name="T115" fmla="*/ 41910 h 1725930"/>
                <a:gd name="T116" fmla="*/ 441960 w 1619250"/>
                <a:gd name="T117" fmla="*/ 76200 h 1725930"/>
                <a:gd name="T118" fmla="*/ 365760 w 1619250"/>
                <a:gd name="T119" fmla="*/ 87630 h 1725930"/>
                <a:gd name="T120" fmla="*/ 270510 w 1619250"/>
                <a:gd name="T121" fmla="*/ 102870 h 1725930"/>
                <a:gd name="T122" fmla="*/ 156210 w 1619250"/>
                <a:gd name="T123" fmla="*/ 133350 h 1725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19250" h="1725930">
                  <a:moveTo>
                    <a:pt x="156210" y="133350"/>
                  </a:moveTo>
                  <a:lnTo>
                    <a:pt x="167640" y="400050"/>
                  </a:lnTo>
                  <a:lnTo>
                    <a:pt x="72390" y="483870"/>
                  </a:lnTo>
                  <a:lnTo>
                    <a:pt x="0" y="533400"/>
                  </a:lnTo>
                  <a:lnTo>
                    <a:pt x="26670" y="579120"/>
                  </a:lnTo>
                  <a:lnTo>
                    <a:pt x="57150" y="659130"/>
                  </a:lnTo>
                  <a:lnTo>
                    <a:pt x="68580" y="769620"/>
                  </a:lnTo>
                  <a:lnTo>
                    <a:pt x="68580" y="868680"/>
                  </a:lnTo>
                  <a:lnTo>
                    <a:pt x="156210" y="952500"/>
                  </a:lnTo>
                  <a:lnTo>
                    <a:pt x="285750" y="1043940"/>
                  </a:lnTo>
                  <a:lnTo>
                    <a:pt x="327660" y="1089660"/>
                  </a:lnTo>
                  <a:lnTo>
                    <a:pt x="388620" y="1143000"/>
                  </a:lnTo>
                  <a:lnTo>
                    <a:pt x="464820" y="1158240"/>
                  </a:lnTo>
                  <a:lnTo>
                    <a:pt x="510540" y="1158240"/>
                  </a:lnTo>
                  <a:lnTo>
                    <a:pt x="563880" y="1242060"/>
                  </a:lnTo>
                  <a:lnTo>
                    <a:pt x="590550" y="1379220"/>
                  </a:lnTo>
                  <a:lnTo>
                    <a:pt x="582930" y="1436370"/>
                  </a:lnTo>
                  <a:lnTo>
                    <a:pt x="628650" y="1527810"/>
                  </a:lnTo>
                  <a:lnTo>
                    <a:pt x="670560" y="1615440"/>
                  </a:lnTo>
                  <a:lnTo>
                    <a:pt x="701040" y="1672590"/>
                  </a:lnTo>
                  <a:lnTo>
                    <a:pt x="735330" y="1710690"/>
                  </a:lnTo>
                  <a:lnTo>
                    <a:pt x="769620" y="1725930"/>
                  </a:lnTo>
                  <a:lnTo>
                    <a:pt x="1413510" y="1722120"/>
                  </a:lnTo>
                  <a:lnTo>
                    <a:pt x="1424940" y="1607820"/>
                  </a:lnTo>
                  <a:lnTo>
                    <a:pt x="1394460" y="1504950"/>
                  </a:lnTo>
                  <a:lnTo>
                    <a:pt x="1394460" y="1394460"/>
                  </a:lnTo>
                  <a:lnTo>
                    <a:pt x="1428750" y="1303020"/>
                  </a:lnTo>
                  <a:lnTo>
                    <a:pt x="1447800" y="1203960"/>
                  </a:lnTo>
                  <a:lnTo>
                    <a:pt x="1489710" y="1059180"/>
                  </a:lnTo>
                  <a:lnTo>
                    <a:pt x="1543050" y="918210"/>
                  </a:lnTo>
                  <a:lnTo>
                    <a:pt x="1588770" y="834390"/>
                  </a:lnTo>
                  <a:lnTo>
                    <a:pt x="1619250" y="727710"/>
                  </a:lnTo>
                  <a:lnTo>
                    <a:pt x="1546860" y="765810"/>
                  </a:lnTo>
                  <a:lnTo>
                    <a:pt x="1485900" y="838200"/>
                  </a:lnTo>
                  <a:lnTo>
                    <a:pt x="1436370" y="864870"/>
                  </a:lnTo>
                  <a:lnTo>
                    <a:pt x="1424940" y="834390"/>
                  </a:lnTo>
                  <a:lnTo>
                    <a:pt x="1436370" y="758190"/>
                  </a:lnTo>
                  <a:lnTo>
                    <a:pt x="1485900" y="685800"/>
                  </a:lnTo>
                  <a:lnTo>
                    <a:pt x="1497330" y="647700"/>
                  </a:lnTo>
                  <a:lnTo>
                    <a:pt x="1443990" y="617220"/>
                  </a:lnTo>
                  <a:lnTo>
                    <a:pt x="1413510" y="518160"/>
                  </a:lnTo>
                  <a:lnTo>
                    <a:pt x="1379220" y="445770"/>
                  </a:lnTo>
                  <a:lnTo>
                    <a:pt x="1322070" y="415290"/>
                  </a:lnTo>
                  <a:lnTo>
                    <a:pt x="1200150" y="365760"/>
                  </a:lnTo>
                  <a:lnTo>
                    <a:pt x="1051560" y="316230"/>
                  </a:lnTo>
                  <a:lnTo>
                    <a:pt x="982980" y="304800"/>
                  </a:lnTo>
                  <a:lnTo>
                    <a:pt x="880110" y="281940"/>
                  </a:lnTo>
                  <a:lnTo>
                    <a:pt x="826770" y="240030"/>
                  </a:lnTo>
                  <a:lnTo>
                    <a:pt x="754380" y="198120"/>
                  </a:lnTo>
                  <a:lnTo>
                    <a:pt x="697230" y="144780"/>
                  </a:lnTo>
                  <a:lnTo>
                    <a:pt x="651510" y="140970"/>
                  </a:lnTo>
                  <a:lnTo>
                    <a:pt x="624840" y="133350"/>
                  </a:lnTo>
                  <a:lnTo>
                    <a:pt x="621030" y="91440"/>
                  </a:lnTo>
                  <a:lnTo>
                    <a:pt x="647700" y="53340"/>
                  </a:lnTo>
                  <a:lnTo>
                    <a:pt x="647700" y="3810"/>
                  </a:lnTo>
                  <a:lnTo>
                    <a:pt x="621030" y="0"/>
                  </a:lnTo>
                  <a:lnTo>
                    <a:pt x="579120" y="26670"/>
                  </a:lnTo>
                  <a:lnTo>
                    <a:pt x="518160" y="41910"/>
                  </a:lnTo>
                  <a:lnTo>
                    <a:pt x="441960" y="76200"/>
                  </a:lnTo>
                  <a:lnTo>
                    <a:pt x="365760" y="87630"/>
                  </a:lnTo>
                  <a:lnTo>
                    <a:pt x="270510" y="102870"/>
                  </a:lnTo>
                  <a:lnTo>
                    <a:pt x="156210" y="133350"/>
                  </a:lnTo>
                  <a:close/>
                </a:path>
              </a:pathLst>
            </a:custGeom>
            <a:solidFill>
              <a:srgbClr val="FFFE89"/>
            </a:solidFill>
            <a:ln w="38100" cap="flat" cmpd="sng">
              <a:solidFill>
                <a:srgbClr val="C4632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0" name="Rectangle 105"/>
            <p:cNvSpPr>
              <a:spLocks noChangeArrowheads="1"/>
            </p:cNvSpPr>
            <p:nvPr/>
          </p:nvSpPr>
          <p:spPr bwMode="auto">
            <a:xfrm>
              <a:off x="8847138" y="5172075"/>
              <a:ext cx="58737" cy="55563"/>
            </a:xfrm>
            <a:prstGeom prst="rect">
              <a:avLst/>
            </a:prstGeom>
            <a:solidFill>
              <a:srgbClr val="009900"/>
            </a:solidFill>
            <a:ln w="3175" algn="in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1" name="Text Box 106"/>
            <p:cNvSpPr txBox="1">
              <a:spLocks noChangeArrowheads="1"/>
            </p:cNvSpPr>
            <p:nvPr/>
          </p:nvSpPr>
          <p:spPr bwMode="auto">
            <a:xfrm>
              <a:off x="8248650" y="5118100"/>
              <a:ext cx="612775" cy="2555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009900"/>
                  </a:solidFill>
                  <a:effectLst/>
                  <a:latin typeface="Arial" pitchFamily="34" charset="0"/>
                  <a:cs typeface="Arial" pitchFamily="34" charset="0"/>
                </a:rPr>
                <a:t>Point Beach </a:t>
              </a:r>
              <a:b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009900"/>
                  </a:solidFill>
                  <a:effectLst/>
                  <a:latin typeface="Arial" pitchFamily="34" charset="0"/>
                  <a:cs typeface="Arial" pitchFamily="34" charset="0"/>
                </a:rPr>
              </a:b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009900"/>
                  </a:solidFill>
                  <a:effectLst/>
                  <a:latin typeface="Arial" pitchFamily="34" charset="0"/>
                  <a:cs typeface="Arial" pitchFamily="34" charset="0"/>
                </a:rPr>
                <a:t>Nuclear Plant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2" name="Oval 107"/>
            <p:cNvSpPr>
              <a:spLocks noChangeArrowheads="1"/>
            </p:cNvSpPr>
            <p:nvPr/>
          </p:nvSpPr>
          <p:spPr bwMode="auto">
            <a:xfrm>
              <a:off x="7594600" y="6383338"/>
              <a:ext cx="66675" cy="66675"/>
            </a:xfrm>
            <a:prstGeom prst="ellipse">
              <a:avLst/>
            </a:prstGeom>
            <a:solidFill>
              <a:srgbClr val="CC6600"/>
            </a:solidFill>
            <a:ln w="3175" algn="in">
              <a:solidFill>
                <a:srgbClr val="CC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3" name="Rectangle 108"/>
            <p:cNvSpPr>
              <a:spLocks noChangeArrowheads="1"/>
            </p:cNvSpPr>
            <p:nvPr/>
          </p:nvSpPr>
          <p:spPr bwMode="auto">
            <a:xfrm>
              <a:off x="7586663" y="6440488"/>
              <a:ext cx="58737" cy="55562"/>
            </a:xfrm>
            <a:prstGeom prst="rect">
              <a:avLst/>
            </a:prstGeom>
            <a:solidFill>
              <a:srgbClr val="66A3FF"/>
            </a:solidFill>
            <a:ln w="3175" algn="in">
              <a:solidFill>
                <a:srgbClr val="00B0F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4" name="Text Box 109"/>
            <p:cNvSpPr txBox="1">
              <a:spLocks noChangeArrowheads="1"/>
            </p:cNvSpPr>
            <p:nvPr/>
          </p:nvSpPr>
          <p:spPr bwMode="auto">
            <a:xfrm>
              <a:off x="7546975" y="6397625"/>
              <a:ext cx="612775" cy="3857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00B0F0"/>
                  </a:solidFill>
                  <a:effectLst/>
                  <a:latin typeface="Arial" pitchFamily="34" charset="0"/>
                  <a:cs typeface="Arial" pitchFamily="34" charset="0"/>
                </a:rPr>
                <a:t>Red Rock Hydroelectric Plant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5" name="Line 110"/>
            <p:cNvSpPr>
              <a:spLocks noChangeShapeType="1"/>
            </p:cNvSpPr>
            <p:nvPr/>
          </p:nvSpPr>
          <p:spPr bwMode="auto">
            <a:xfrm flipH="1" flipV="1">
              <a:off x="4383071" y="5936027"/>
              <a:ext cx="282962" cy="6245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6" name="Line 111"/>
            <p:cNvSpPr>
              <a:spLocks noChangeShapeType="1"/>
            </p:cNvSpPr>
            <p:nvPr/>
          </p:nvSpPr>
          <p:spPr bwMode="auto">
            <a:xfrm flipV="1">
              <a:off x="4797425" y="5240338"/>
              <a:ext cx="314325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7" name="Line 112"/>
            <p:cNvSpPr>
              <a:spLocks noChangeShapeType="1"/>
            </p:cNvSpPr>
            <p:nvPr/>
          </p:nvSpPr>
          <p:spPr bwMode="auto">
            <a:xfrm flipH="1">
              <a:off x="7026275" y="4611688"/>
              <a:ext cx="200025" cy="571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8" name="Text Box 113"/>
            <p:cNvSpPr txBox="1">
              <a:spLocks noChangeArrowheads="1"/>
            </p:cNvSpPr>
            <p:nvPr/>
          </p:nvSpPr>
          <p:spPr bwMode="auto">
            <a:xfrm>
              <a:off x="4666033" y="5889625"/>
              <a:ext cx="485775" cy="257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el" charset="0"/>
                  <a:cs typeface="Arial" pitchFamily="34" charset="0"/>
                </a:rPr>
                <a:t>MBPP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9" name="Text Box 114"/>
            <p:cNvSpPr txBox="1">
              <a:spLocks noChangeArrowheads="1"/>
            </p:cNvSpPr>
            <p:nvPr/>
          </p:nvSpPr>
          <p:spPr bwMode="auto">
            <a:xfrm>
              <a:off x="4311650" y="5068888"/>
              <a:ext cx="5429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el" charset="0"/>
                  <a:cs typeface="Arial" pitchFamily="34" charset="0"/>
                </a:rPr>
                <a:t>Irv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el" charset="0"/>
                  <a:cs typeface="Arial" pitchFamily="34" charset="0"/>
                </a:rPr>
                <a:t>Simmons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0" name="Line 115"/>
            <p:cNvSpPr>
              <a:spLocks noChangeShapeType="1"/>
            </p:cNvSpPr>
            <p:nvPr/>
          </p:nvSpPr>
          <p:spPr bwMode="auto">
            <a:xfrm flipH="1" flipV="1">
              <a:off x="6254750" y="4268788"/>
              <a:ext cx="971550" cy="54292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1" name="Text Box 116"/>
            <p:cNvSpPr txBox="1">
              <a:spLocks noChangeArrowheads="1"/>
            </p:cNvSpPr>
            <p:nvPr/>
          </p:nvSpPr>
          <p:spPr bwMode="auto">
            <a:xfrm>
              <a:off x="7254875" y="4440238"/>
              <a:ext cx="48577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el" charset="0"/>
                  <a:cs typeface="Arial" pitchFamily="34" charset="0"/>
                </a:rPr>
                <a:t>CapX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el" charset="0"/>
                  <a:cs typeface="Arial" pitchFamily="34" charset="0"/>
                </a:rPr>
                <a:t>Fargo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2" name="Line 117"/>
            <p:cNvSpPr>
              <a:spLocks noChangeShapeType="1"/>
            </p:cNvSpPr>
            <p:nvPr/>
          </p:nvSpPr>
          <p:spPr bwMode="auto">
            <a:xfrm flipH="1" flipV="1">
              <a:off x="6391275" y="5230813"/>
              <a:ext cx="1000125" cy="0"/>
            </a:xfrm>
            <a:prstGeom prst="line">
              <a:avLst/>
            </a:prstGeom>
            <a:noFill/>
            <a:ln w="158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3" name="Oval 118"/>
            <p:cNvSpPr>
              <a:spLocks noChangeArrowheads="1"/>
            </p:cNvSpPr>
            <p:nvPr/>
          </p:nvSpPr>
          <p:spPr bwMode="auto">
            <a:xfrm>
              <a:off x="6540500" y="5040313"/>
              <a:ext cx="142875" cy="142875"/>
            </a:xfrm>
            <a:prstGeom prst="ellipse">
              <a:avLst/>
            </a:prstGeom>
            <a:solidFill>
              <a:srgbClr val="FEFF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4" name="Line 119"/>
            <p:cNvSpPr>
              <a:spLocks noChangeShapeType="1"/>
            </p:cNvSpPr>
            <p:nvPr/>
          </p:nvSpPr>
          <p:spPr bwMode="auto">
            <a:xfrm flipH="1">
              <a:off x="6597650" y="5126038"/>
              <a:ext cx="6350" cy="104775"/>
            </a:xfrm>
            <a:prstGeom prst="line">
              <a:avLst/>
            </a:prstGeom>
            <a:noFill/>
            <a:ln w="158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5" name="Text Box 120"/>
            <p:cNvSpPr txBox="1">
              <a:spLocks noChangeArrowheads="1"/>
            </p:cNvSpPr>
            <p:nvPr/>
          </p:nvSpPr>
          <p:spPr bwMode="auto">
            <a:xfrm>
              <a:off x="7112000" y="4926013"/>
              <a:ext cx="628650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el" charset="0"/>
                  <a:cs typeface="Arial" pitchFamily="34" charset="0"/>
                </a:rPr>
                <a:t>CapX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el" charset="0"/>
                  <a:cs typeface="Arial" pitchFamily="34" charset="0"/>
                </a:rPr>
                <a:t>Brookings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" name="Line 121"/>
            <p:cNvSpPr>
              <a:spLocks noChangeShapeType="1"/>
            </p:cNvSpPr>
            <p:nvPr/>
          </p:nvSpPr>
          <p:spPr bwMode="auto">
            <a:xfrm flipH="1">
              <a:off x="6911975" y="5154613"/>
              <a:ext cx="200025" cy="571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7" name="Oval 122"/>
            <p:cNvSpPr>
              <a:spLocks noChangeArrowheads="1"/>
            </p:cNvSpPr>
            <p:nvPr/>
          </p:nvSpPr>
          <p:spPr bwMode="auto">
            <a:xfrm>
              <a:off x="6397625" y="4211638"/>
              <a:ext cx="542925" cy="914400"/>
            </a:xfrm>
            <a:prstGeom prst="ellipse">
              <a:avLst/>
            </a:prstGeom>
            <a:noFill/>
            <a:ln w="9525" algn="in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8" name="Text Box 123"/>
            <p:cNvSpPr txBox="1">
              <a:spLocks noChangeArrowheads="1"/>
            </p:cNvSpPr>
            <p:nvPr/>
          </p:nvSpPr>
          <p:spPr bwMode="auto">
            <a:xfrm>
              <a:off x="6911975" y="3983038"/>
              <a:ext cx="48577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el" charset="0"/>
                  <a:cs typeface="Arial" pitchFamily="34" charset="0"/>
                </a:rPr>
                <a:t>ITA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9" name="Line 124"/>
            <p:cNvSpPr>
              <a:spLocks noChangeShapeType="1"/>
            </p:cNvSpPr>
            <p:nvPr/>
          </p:nvSpPr>
          <p:spPr bwMode="auto">
            <a:xfrm flipH="1">
              <a:off x="6740525" y="4097338"/>
              <a:ext cx="171450" cy="142875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0" name="Oval 125"/>
            <p:cNvSpPr>
              <a:spLocks noChangeArrowheads="1"/>
            </p:cNvSpPr>
            <p:nvPr/>
          </p:nvSpPr>
          <p:spPr bwMode="auto">
            <a:xfrm>
              <a:off x="3840147" y="5682078"/>
              <a:ext cx="542925" cy="503750"/>
            </a:xfrm>
            <a:prstGeom prst="ellipse">
              <a:avLst/>
            </a:prstGeom>
            <a:noFill/>
            <a:ln w="9525" algn="in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96" name="Group 127"/>
          <p:cNvGrpSpPr>
            <a:grpSpLocks/>
          </p:cNvGrpSpPr>
          <p:nvPr/>
        </p:nvGrpSpPr>
        <p:grpSpPr bwMode="auto">
          <a:xfrm>
            <a:off x="176213" y="5324475"/>
            <a:ext cx="2643187" cy="1457325"/>
            <a:chOff x="106756200" y="112282891"/>
            <a:chExt cx="2642640" cy="1457325"/>
          </a:xfrm>
        </p:grpSpPr>
        <p:grpSp>
          <p:nvGrpSpPr>
            <p:cNvPr id="397" name="Group 128"/>
            <p:cNvGrpSpPr>
              <a:grpSpLocks/>
            </p:cNvGrpSpPr>
            <p:nvPr/>
          </p:nvGrpSpPr>
          <p:grpSpPr bwMode="auto">
            <a:xfrm>
              <a:off x="106779448" y="112282891"/>
              <a:ext cx="2619392" cy="1457325"/>
              <a:chOff x="107114728" y="112282891"/>
              <a:chExt cx="2619392" cy="1457325"/>
            </a:xfrm>
          </p:grpSpPr>
          <p:sp>
            <p:nvSpPr>
              <p:cNvPr id="399" name="Text Box 129"/>
              <p:cNvSpPr txBox="1">
                <a:spLocks noChangeArrowheads="1"/>
              </p:cNvSpPr>
              <p:nvPr/>
            </p:nvSpPr>
            <p:spPr bwMode="auto">
              <a:xfrm>
                <a:off x="107233590" y="112282891"/>
                <a:ext cx="2500530" cy="14573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MRES Member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MRES Generation Resource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Planned MRES Generation Resource</a:t>
                </a:r>
                <a:br>
                  <a:rPr kumimoji="0" lang="en-US" sz="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</a:br>
                <a:r>
                  <a:rPr kumimoji="0" lang="en-US" sz="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/>
                </a:r>
                <a:br>
                  <a:rPr kumimoji="0" lang="en-US" sz="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</a:br>
                <a:r>
                  <a:rPr kumimoji="0" lang="en-US" sz="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Federal Hydroelectric Dam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Transmission Projects (MBPP, Irv Simmons,         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 ITA, CapX (Fargo, Brookings)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0" name="Rectangle 130"/>
              <p:cNvSpPr>
                <a:spLocks noChangeArrowheads="1"/>
              </p:cNvSpPr>
              <p:nvPr/>
            </p:nvSpPr>
            <p:spPr bwMode="auto">
              <a:xfrm>
                <a:off x="107137842" y="112604360"/>
                <a:ext cx="54368" cy="56435"/>
              </a:xfrm>
              <a:prstGeom prst="rect">
                <a:avLst/>
              </a:prstGeom>
              <a:solidFill>
                <a:srgbClr val="009900"/>
              </a:solidFill>
              <a:ln w="3175" algn="in">
                <a:solidFill>
                  <a:srgbClr val="00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01" name="AutoShape 131"/>
              <p:cNvSpPr>
                <a:spLocks noChangeArrowheads="1"/>
              </p:cNvSpPr>
              <p:nvPr/>
            </p:nvSpPr>
            <p:spPr bwMode="auto">
              <a:xfrm>
                <a:off x="107122436" y="113074180"/>
                <a:ext cx="91128" cy="9525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02" name="Rectangle 132"/>
              <p:cNvSpPr>
                <a:spLocks noChangeArrowheads="1"/>
              </p:cNvSpPr>
              <p:nvPr/>
            </p:nvSpPr>
            <p:spPr bwMode="auto">
              <a:xfrm>
                <a:off x="107114728" y="112331707"/>
                <a:ext cx="105435" cy="91439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03" name="Oval 133"/>
              <p:cNvSpPr>
                <a:spLocks noChangeArrowheads="1"/>
              </p:cNvSpPr>
              <p:nvPr/>
            </p:nvSpPr>
            <p:spPr bwMode="auto">
              <a:xfrm>
                <a:off x="107141142" y="112342421"/>
                <a:ext cx="61411" cy="66436"/>
              </a:xfrm>
              <a:prstGeom prst="ellipse">
                <a:avLst/>
              </a:prstGeom>
              <a:solidFill>
                <a:srgbClr val="CC6600"/>
              </a:solidFill>
              <a:ln w="3175" algn="in">
                <a:solidFill>
                  <a:srgbClr val="CC66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04" name="Rectangle 134"/>
              <p:cNvSpPr>
                <a:spLocks noChangeArrowheads="1"/>
              </p:cNvSpPr>
              <p:nvPr/>
            </p:nvSpPr>
            <p:spPr bwMode="auto">
              <a:xfrm>
                <a:off x="107137842" y="112848200"/>
                <a:ext cx="54368" cy="56435"/>
              </a:xfrm>
              <a:prstGeom prst="rect">
                <a:avLst/>
              </a:prstGeom>
              <a:solidFill>
                <a:srgbClr val="00B0F0"/>
              </a:solidFill>
              <a:ln w="3175" algn="in">
                <a:solidFill>
                  <a:srgbClr val="00B0F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398" name="Line 135"/>
            <p:cNvSpPr>
              <a:spLocks noChangeShapeType="1"/>
            </p:cNvSpPr>
            <p:nvPr/>
          </p:nvSpPr>
          <p:spPr bwMode="auto">
            <a:xfrm flipH="1">
              <a:off x="106756200" y="113385600"/>
              <a:ext cx="228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4" name="TextBox 143"/>
          <p:cNvSpPr txBox="1"/>
          <p:nvPr/>
        </p:nvSpPr>
        <p:spPr>
          <a:xfrm>
            <a:off x="4876800" y="152400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   61 Members served </a:t>
            </a:r>
          </a:p>
          <a:p>
            <a:pPr>
              <a:buFontTx/>
              <a:buChar char="-"/>
            </a:pPr>
            <a:r>
              <a:rPr lang="en-US" sz="2400" dirty="0" smtClean="0"/>
              <a:t>   Transmission: ~239 miles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Generation: ~</a:t>
            </a:r>
            <a:r>
              <a:rPr lang="en-US" sz="2400" dirty="0" smtClean="0"/>
              <a:t>744 </a:t>
            </a:r>
            <a:r>
              <a:rPr lang="en-US" sz="2400" dirty="0" smtClean="0"/>
              <a:t>MW</a:t>
            </a:r>
          </a:p>
          <a:p>
            <a:pPr marL="800100" lvl="1" indent="-342900">
              <a:buFontTx/>
              <a:buChar char="-"/>
            </a:pPr>
            <a:r>
              <a:rPr lang="en-US" sz="2400" dirty="0" smtClean="0"/>
              <a:t>Renewable: ~</a:t>
            </a:r>
            <a:r>
              <a:rPr lang="en-US" sz="2400" dirty="0" smtClean="0"/>
              <a:t>86 </a:t>
            </a:r>
            <a:r>
              <a:rPr lang="en-US" sz="2400" dirty="0" smtClean="0"/>
              <a:t>MW</a:t>
            </a:r>
          </a:p>
        </p:txBody>
      </p:sp>
      <p:pic>
        <p:nvPicPr>
          <p:cNvPr id="140" name="Picture 2054" descr="MRLOGO-COLO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34446" y="6324600"/>
            <a:ext cx="2009553" cy="53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0654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MRES FERC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81328"/>
            <a:ext cx="8382000" cy="5071872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Transmission facilities are owned by Western Minnesota Municipal Power Agency (WMMPA)</a:t>
            </a:r>
          </a:p>
          <a:p>
            <a:r>
              <a:rPr lang="en-US" sz="3600" dirty="0" smtClean="0"/>
              <a:t>FERC Declaratory Order (EL08-22, 12/08) combines financial statements for ATRR</a:t>
            </a:r>
          </a:p>
          <a:p>
            <a:r>
              <a:rPr lang="en-US" sz="3600" dirty="0" smtClean="0"/>
              <a:t>Attachment </a:t>
            </a:r>
            <a:r>
              <a:rPr lang="en-US" sz="3600" dirty="0" smtClean="0"/>
              <a:t>O </a:t>
            </a:r>
            <a:r>
              <a:rPr lang="en-US" sz="3600" dirty="0" smtClean="0"/>
              <a:t>effective </a:t>
            </a:r>
            <a:r>
              <a:rPr lang="en-US" sz="3600" dirty="0" smtClean="0"/>
              <a:t>6/1/11</a:t>
            </a:r>
          </a:p>
          <a:p>
            <a:r>
              <a:rPr lang="en-US" sz="3600" dirty="0" smtClean="0"/>
              <a:t>Incentive filing (EL11-45, </a:t>
            </a:r>
            <a:r>
              <a:rPr lang="en-US" sz="3600" dirty="0" smtClean="0"/>
              <a:t>6/11) </a:t>
            </a:r>
            <a:endParaRPr lang="en-US" sz="3600" dirty="0" smtClean="0"/>
          </a:p>
          <a:p>
            <a:pPr lvl="1"/>
            <a:r>
              <a:rPr lang="en-US" sz="3200" dirty="0" smtClean="0"/>
              <a:t>CapX; Fargo P2 &amp; P3, and Brookings </a:t>
            </a:r>
          </a:p>
          <a:p>
            <a:pPr lvl="1"/>
            <a:r>
              <a:rPr lang="en-US" sz="3200" dirty="0" smtClean="0"/>
              <a:t>CWIP, Abandon Plant, Hypothetical cap structure</a:t>
            </a:r>
          </a:p>
          <a:p>
            <a:r>
              <a:rPr lang="en-US" sz="3600" dirty="0" smtClean="0"/>
              <a:t>205 filing (ER12-351, </a:t>
            </a:r>
            <a:r>
              <a:rPr lang="en-US" sz="3600" dirty="0" smtClean="0"/>
              <a:t>11/11)</a:t>
            </a:r>
            <a:endParaRPr lang="en-US" sz="3600" dirty="0" smtClean="0"/>
          </a:p>
          <a:p>
            <a:r>
              <a:rPr lang="en-US" sz="3600" dirty="0" smtClean="0"/>
              <a:t>FERC Approved ER12-351, and EL 11-45 on January 20, 2012</a:t>
            </a:r>
          </a:p>
          <a:p>
            <a:endParaRPr lang="en-US" sz="3600" dirty="0" smtClean="0"/>
          </a:p>
          <a:p>
            <a:endParaRPr lang="en-US" sz="3600" dirty="0"/>
          </a:p>
          <a:p>
            <a:endParaRPr lang="en-US" dirty="0"/>
          </a:p>
        </p:txBody>
      </p:sp>
      <p:pic>
        <p:nvPicPr>
          <p:cNvPr id="6" name="Picture 2054" descr="MRLOGO-COLO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4446" y="6324600"/>
            <a:ext cx="2009553" cy="53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7571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Forward Looking Attachment 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Forward </a:t>
            </a:r>
            <a:r>
              <a:rPr lang="en-US" sz="3600" dirty="0"/>
              <a:t>Rate Requirements </a:t>
            </a:r>
          </a:p>
          <a:p>
            <a:r>
              <a:rPr lang="en-US" sz="3600" dirty="0"/>
              <a:t>Rate Base </a:t>
            </a:r>
          </a:p>
          <a:p>
            <a:r>
              <a:rPr lang="en-US" sz="3600" dirty="0"/>
              <a:t>Operating Expenses </a:t>
            </a:r>
          </a:p>
          <a:p>
            <a:r>
              <a:rPr lang="en-US" sz="3600" dirty="0"/>
              <a:t>Revenue Requirement and Rate </a:t>
            </a:r>
          </a:p>
          <a:p>
            <a:r>
              <a:rPr lang="en-US" sz="3600" dirty="0"/>
              <a:t>Network Rate Summary </a:t>
            </a:r>
          </a:p>
          <a:p>
            <a:endParaRPr lang="en-US" dirty="0"/>
          </a:p>
        </p:txBody>
      </p:sp>
      <p:pic>
        <p:nvPicPr>
          <p:cNvPr id="6" name="Picture 2054" descr="MRLOGO-COLO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4446" y="6324600"/>
            <a:ext cx="2009553" cy="53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7571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Forward Rate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>
            <a:normAutofit fontScale="92500" lnSpcReduction="20000"/>
          </a:bodyPr>
          <a:lstStyle/>
          <a:p>
            <a:endParaRPr lang="en-US" sz="3100" dirty="0"/>
          </a:p>
          <a:p>
            <a:r>
              <a:rPr lang="en-US" sz="3100" dirty="0"/>
              <a:t>By June 1 of each year, </a:t>
            </a:r>
            <a:r>
              <a:rPr lang="en-US" sz="3100" dirty="0" smtClean="0"/>
              <a:t>MRES will </a:t>
            </a:r>
            <a:r>
              <a:rPr lang="en-US" sz="3100" dirty="0"/>
              <a:t>post on OASIS all information regarding any Attachment O True-up Adjustments for the prior </a:t>
            </a:r>
            <a:r>
              <a:rPr lang="en-US" sz="3100" dirty="0" smtClean="0"/>
              <a:t>year.	</a:t>
            </a:r>
          </a:p>
          <a:p>
            <a:pPr lvl="1"/>
            <a:r>
              <a:rPr lang="en-US" sz="2800" dirty="0" smtClean="0"/>
              <a:t>2012 </a:t>
            </a:r>
            <a:r>
              <a:rPr lang="en-US" sz="2800" dirty="0"/>
              <a:t>Forward Looking Attachment O will be </a:t>
            </a:r>
            <a:r>
              <a:rPr lang="en-US" sz="2800" dirty="0" smtClean="0"/>
              <a:t>true-up info will be posted </a:t>
            </a:r>
            <a:r>
              <a:rPr lang="en-US" sz="2800" dirty="0"/>
              <a:t>June </a:t>
            </a:r>
            <a:r>
              <a:rPr lang="en-US" sz="2800" dirty="0" smtClean="0"/>
              <a:t>2013.</a:t>
            </a:r>
          </a:p>
          <a:p>
            <a:r>
              <a:rPr lang="en-US" sz="3100" dirty="0" smtClean="0"/>
              <a:t>MRES </a:t>
            </a:r>
            <a:r>
              <a:rPr lang="en-US" sz="3100" dirty="0"/>
              <a:t>will post on OASIS its projected Net Revenue Requirement including the True-Up Adjustment and load for the following year, and associated work </a:t>
            </a:r>
            <a:r>
              <a:rPr lang="en-US" sz="3100" dirty="0" smtClean="0"/>
              <a:t>papers in October.</a:t>
            </a:r>
          </a:p>
          <a:p>
            <a:r>
              <a:rPr lang="en-US" sz="3100" dirty="0" smtClean="0"/>
              <a:t>MRES will </a:t>
            </a:r>
            <a:r>
              <a:rPr lang="en-US" sz="3100" dirty="0"/>
              <a:t>hold a customer meeting </a:t>
            </a:r>
            <a:r>
              <a:rPr lang="en-US" sz="3100" dirty="0" smtClean="0"/>
              <a:t>to </a:t>
            </a:r>
            <a:r>
              <a:rPr lang="en-US" sz="3100" dirty="0"/>
              <a:t>explain its formula rate input projections and cost detail.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2054" descr="MRLOGO-COLO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4446" y="6324600"/>
            <a:ext cx="2009553" cy="53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7415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152400"/>
            <a:ext cx="6781800" cy="5334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Total Rate Base</a:t>
            </a:r>
            <a:endParaRPr lang="en-US" sz="36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0003583"/>
              </p:ext>
            </p:extLst>
          </p:nvPr>
        </p:nvGraphicFramePr>
        <p:xfrm>
          <a:off x="152401" y="762000"/>
          <a:ext cx="8991599" cy="5361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965"/>
                <a:gridCol w="1215102"/>
                <a:gridCol w="1184874"/>
                <a:gridCol w="1036764"/>
                <a:gridCol w="666491"/>
                <a:gridCol w="3187403"/>
              </a:tblGrid>
              <a:tr h="796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Rate Base Item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2013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Projected 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(Monthly Average)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Projected 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(Monthly Average)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 </a:t>
                      </a:r>
                      <a:endParaRPr lang="en-US" sz="1600" b="0" i="0" u="none" strike="noStrike" dirty="0" smtClean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Change 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% Change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Explanation </a:t>
                      </a:r>
                    </a:p>
                  </a:txBody>
                  <a:tcPr marL="7620" marR="7620" marT="7620" marB="0" anchor="ctr"/>
                </a:tc>
              </a:tr>
              <a:tr h="9563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Gross </a:t>
                      </a:r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Plant </a:t>
                      </a:r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in Service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$ 71,513,182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  $67,918,031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 3,595,151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The increase is due mainly to the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projected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capitalization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of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CapX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Fargo Phase 2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in December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2013.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6881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Accumulated Depreciation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$ 36,603,167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  $35,634,208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$ 968,959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Annual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Depreciation Expense combined with projected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additions and retirements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. </a:t>
                      </a:r>
                    </a:p>
                  </a:txBody>
                  <a:tcPr marL="7620" marR="7620" marT="7620" marB="0" anchor="ctr"/>
                </a:tc>
              </a:tr>
              <a:tr h="6881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Net Plant in Service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$34,910,016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  $32,283,823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$ 2,626,193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712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CWIP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$ 47,377,921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   $21,383,316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$ 25,994,605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121.6%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The increase is due to CapX Fargo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Phases 2 and 3 ($15.3M) and CapX Brookings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($10.7M).</a:t>
                      </a:r>
                    </a:p>
                  </a:txBody>
                  <a:tcPr marL="7620" marR="7620" marT="7620" marB="0" anchor="ctr"/>
                </a:tc>
              </a:tr>
              <a:tr h="5167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Working </a:t>
                      </a:r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Capital, M&amp;S and Prepayments 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$ 1,350,564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$ 1,385,904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 (35,340)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(2.5%)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6586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Total Rate Base 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$ 83,638,500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 55,053,043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$ 28,585,457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51.9%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Net Plant + CWIP + Working Capital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77078" y="60960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Note: The above numbers are transmission only and </a:t>
            </a:r>
          </a:p>
          <a:p>
            <a:r>
              <a:rPr lang="en-US" sz="1600" dirty="0" smtClean="0">
                <a:latin typeface="+mj-lt"/>
              </a:rPr>
              <a:t>general and intangible plant allocated to transmission.</a:t>
            </a:r>
            <a:endParaRPr lang="en-US" sz="1600" dirty="0">
              <a:latin typeface="+mj-lt"/>
            </a:endParaRPr>
          </a:p>
        </p:txBody>
      </p:sp>
      <p:pic>
        <p:nvPicPr>
          <p:cNvPr id="6" name="Picture 2054" descr="MRLOGO-COLO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4446" y="6324600"/>
            <a:ext cx="2009553" cy="53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3929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58200" cy="5334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Rate Base Earning Hypothetical Capital Structure Return</a:t>
            </a:r>
            <a:endParaRPr lang="en-US" sz="28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81459030"/>
              </p:ext>
            </p:extLst>
          </p:nvPr>
        </p:nvGraphicFramePr>
        <p:xfrm>
          <a:off x="304800" y="1271926"/>
          <a:ext cx="8458199" cy="4857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060"/>
                <a:gridCol w="1143020"/>
                <a:gridCol w="1114585"/>
                <a:gridCol w="975261"/>
                <a:gridCol w="729674"/>
                <a:gridCol w="2895599"/>
              </a:tblGrid>
              <a:tr h="8337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Rate Base Item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2013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Projected 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(Monthly Average)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2012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Projected 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 fontAlgn="b"/>
                      <a:r>
                        <a:rPr kumimoji="0" lang="en-US" sz="16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(Monthly Average)</a:t>
                      </a:r>
                      <a:endParaRPr kumimoji="0" lang="en-US" sz="1600" b="0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$ </a:t>
                      </a:r>
                      <a:endParaRPr lang="en-US" sz="1600" b="0" i="0" u="none" strike="noStrike" dirty="0" smtClean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Change 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% Change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Explanation </a:t>
                      </a:r>
                    </a:p>
                  </a:txBody>
                  <a:tcPr marL="7620" marR="7620" marT="7620" marB="0" anchor="ctr"/>
                </a:tc>
              </a:tr>
              <a:tr h="614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Gross </a:t>
                      </a:r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Plant </a:t>
                      </a:r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in Service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 2,077,329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 2,077,329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The increase is due to the projected</a:t>
                      </a:r>
                      <a:r>
                        <a:rPr kumimoji="0"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capitalization of </a:t>
                      </a:r>
                      <a:r>
                        <a:rPr kumimoji="0"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CapX </a:t>
                      </a:r>
                      <a:r>
                        <a:rPr kumimoji="0"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Fargo Phase 2 in December 2013. </a:t>
                      </a:r>
                    </a:p>
                  </a:txBody>
                  <a:tcPr marL="7620" marR="7620" marT="7620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Accumulated Depreciation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-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-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720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Net Plant in Service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 2,077,329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 2,077,329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6896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CWIP </a:t>
                      </a:r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Projects included in Rate Base 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 47,377,921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 21,383,316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$25,994,605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121.6%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The increase is due to CapX Fargo Phases 2 and 3 ($15.3M) and CapX Brookings ($10.7M).</a:t>
                      </a:r>
                    </a:p>
                  </a:txBody>
                  <a:tcPr marL="7620" marR="7620" marT="7620" marB="0" anchor="ctr"/>
                </a:tc>
              </a:tr>
              <a:tr h="532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Working Capital 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 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6896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Rate </a:t>
                      </a:r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Base-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Hypothetical Capital Structure</a:t>
                      </a:r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$ 49,455,250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 21,383,316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$ 28,071,934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131.3%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Net Plant + CWIP + Working Capital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3400" y="6172200"/>
            <a:ext cx="7024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Note: The above numbers are transmission only and </a:t>
            </a:r>
          </a:p>
          <a:p>
            <a:r>
              <a:rPr lang="en-US" sz="1600" dirty="0" smtClean="0">
                <a:latin typeface="+mj-lt"/>
              </a:rPr>
              <a:t>general and intangible plant allocated to transmission.</a:t>
            </a:r>
            <a:endParaRPr lang="en-US" sz="1600" dirty="0">
              <a:latin typeface="+mj-lt"/>
            </a:endParaRPr>
          </a:p>
        </p:txBody>
      </p:sp>
      <p:pic>
        <p:nvPicPr>
          <p:cNvPr id="6" name="Picture 2054" descr="MRLOGO-COLO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4446" y="6324600"/>
            <a:ext cx="2009553" cy="53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8594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4370</TotalTime>
  <Words>1505</Words>
  <Application>Microsoft Office PowerPoint</Application>
  <PresentationFormat>On-screen Show (4:3)</PresentationFormat>
  <Paragraphs>434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Slide 1</vt:lpstr>
      <vt:lpstr>Agenda</vt:lpstr>
      <vt:lpstr>Meeting Purpose</vt:lpstr>
      <vt:lpstr>Slide 4</vt:lpstr>
      <vt:lpstr>MRES FERC Activities</vt:lpstr>
      <vt:lpstr>Forward Looking Attachment O</vt:lpstr>
      <vt:lpstr>Forward Rate Requirement</vt:lpstr>
      <vt:lpstr>Total Rate Base</vt:lpstr>
      <vt:lpstr>Rate Base Earning Hypothetical Capital Structure Return</vt:lpstr>
      <vt:lpstr>Operating Expenses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Questions</vt:lpstr>
    </vt:vector>
  </TitlesOfParts>
  <Company>Missouri River Energy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Otter Tail Power Company 2012 Attachment O 1Customer Meeting</dc:title>
  <dc:creator>Beth Omanson</dc:creator>
  <cp:lastModifiedBy>terry</cp:lastModifiedBy>
  <cp:revision>129</cp:revision>
  <cp:lastPrinted>2012-11-14T17:11:37Z</cp:lastPrinted>
  <dcterms:created xsi:type="dcterms:W3CDTF">2011-12-02T16:36:39Z</dcterms:created>
  <dcterms:modified xsi:type="dcterms:W3CDTF">2012-11-15T22:02:54Z</dcterms:modified>
</cp:coreProperties>
</file>