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33"/>
  </p:notesMasterIdLst>
  <p:sldIdLst>
    <p:sldId id="256" r:id="rId2"/>
    <p:sldId id="257" r:id="rId3"/>
    <p:sldId id="310" r:id="rId4"/>
    <p:sldId id="259" r:id="rId5"/>
    <p:sldId id="311" r:id="rId6"/>
    <p:sldId id="343" r:id="rId7"/>
    <p:sldId id="274" r:id="rId8"/>
    <p:sldId id="309" r:id="rId9"/>
    <p:sldId id="303" r:id="rId10"/>
    <p:sldId id="313" r:id="rId11"/>
    <p:sldId id="315" r:id="rId12"/>
    <p:sldId id="316" r:id="rId13"/>
    <p:sldId id="317" r:id="rId14"/>
    <p:sldId id="318" r:id="rId15"/>
    <p:sldId id="319" r:id="rId16"/>
    <p:sldId id="323" r:id="rId17"/>
    <p:sldId id="324" r:id="rId18"/>
    <p:sldId id="325" r:id="rId19"/>
    <p:sldId id="312" r:id="rId20"/>
    <p:sldId id="314" r:id="rId21"/>
    <p:sldId id="326" r:id="rId22"/>
    <p:sldId id="337" r:id="rId23"/>
    <p:sldId id="338" r:id="rId24"/>
    <p:sldId id="329" r:id="rId25"/>
    <p:sldId id="330" r:id="rId26"/>
    <p:sldId id="334" r:id="rId27"/>
    <p:sldId id="340" r:id="rId28"/>
    <p:sldId id="336" r:id="rId29"/>
    <p:sldId id="344" r:id="rId30"/>
    <p:sldId id="270" r:id="rId31"/>
    <p:sldId id="271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32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5" autoAdjust="0"/>
    <p:restoredTop sz="93586" autoAdjust="0"/>
  </p:normalViewPr>
  <p:slideViewPr>
    <p:cSldViewPr>
      <p:cViewPr>
        <p:scale>
          <a:sx n="100" d="100"/>
          <a:sy n="100" d="100"/>
        </p:scale>
        <p:origin x="-5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BC6529F-03C4-412F-8CCD-D63DC68C1313}" type="datetimeFigureOut">
              <a:rPr lang="en-US"/>
              <a:pPr>
                <a:defRPr/>
              </a:pPr>
              <a:t>8/21/2017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DC8CA68-5520-49B4-946C-5B50D52F45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8611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37B81D-9911-4AC5-B949-65AADA9C87A8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C8CA68-5520-49B4-946C-5B50D52F450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5543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C8CA68-5520-49B4-946C-5B50D52F450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5543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C8CA68-5520-49B4-946C-5B50D52F450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5543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C8CA68-5520-49B4-946C-5B50D52F450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5543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C8CA68-5520-49B4-946C-5B50D52F450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5543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C8CA68-5520-49B4-946C-5B50D52F450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5543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C8CA68-5520-49B4-946C-5B50D52F450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5543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C8CA68-5520-49B4-946C-5B50D52F450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5543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C8CA68-5520-49B4-946C-5B50D52F450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5543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C8CA68-5520-49B4-946C-5B50D52F450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554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98A4B7-F44A-4041-8C44-782D5645E528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C8CA68-5520-49B4-946C-5B50D52F450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5543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C8CA68-5520-49B4-946C-5B50D52F450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5543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C8CA68-5520-49B4-946C-5B50D52F450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5543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C8CA68-5520-49B4-946C-5B50D52F450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5543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C8CA68-5520-49B4-946C-5B50D52F450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5543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C8CA68-5520-49B4-946C-5B50D52F450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5543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C8CA68-5520-49B4-946C-5B50D52F4503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5543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C8CA68-5520-49B4-946C-5B50D52F4503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5543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C8CA68-5520-49B4-946C-5B50D52F4503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5543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2F3840-4E63-4B20-B237-5E27554B61F6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2F3840-4E63-4B20-B237-5E27554B61F6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ADED0A-F2BE-44F4-A053-B57102A248A7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53B771-C1A1-471A-BCED-B5AAAC8D3025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451CB4-EC6A-4148-A7A9-C07279F641AC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451CB4-EC6A-4148-A7A9-C07279F641AC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400" b="1" dirty="0"/>
          </a:p>
        </p:txBody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3884614" y="8685215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3" tIns="45716" rIns="91433" bIns="45716" anchor="b"/>
          <a:lstStyle/>
          <a:p>
            <a:pPr algn="r">
              <a:defRPr/>
            </a:pPr>
            <a:fld id="{6C1DDB48-C3EF-4A5C-848B-578E6248EBD3}" type="slidenum">
              <a:rPr lang="en-US" sz="1200">
                <a:latin typeface="+mn-lt"/>
              </a:rPr>
              <a:pPr algn="r">
                <a:defRPr/>
              </a:pPr>
              <a:t>6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180027-2E1C-4713-8E2D-B43416A738DB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2F3840-4E63-4B20-B237-5E27554B61F6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pPr marL="228600" indent="-228600">
              <a:buAutoNum type="arabicPeriod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C8CA68-5520-49B4-946C-5B50D52F450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554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5D42894-0996-49A7-A3F0-96223CFDADE6}" type="datetimeFigureOut">
              <a:rPr lang="en-US"/>
              <a:pPr>
                <a:defRPr/>
              </a:pPr>
              <a:t>8/21/2017</a:t>
            </a:fld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14ACCCD-17C4-464C-8B72-DBD77AD48E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8A099-574F-4B1F-8BAF-0E4D224601EF}" type="datetimeFigureOut">
              <a:rPr lang="en-US"/>
              <a:pPr>
                <a:defRPr/>
              </a:pPr>
              <a:t>8/21/2017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833C6-1F26-41FE-965E-307DF99E71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5CA55-37FB-4109-B97A-3DE7B32A1263}" type="datetimeFigureOut">
              <a:rPr lang="en-US"/>
              <a:pPr>
                <a:defRPr/>
              </a:pPr>
              <a:t>8/21/2017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FE511-CEA6-4F41-9E6D-BBBED6335A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7324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0CBFC-119C-453F-8E82-E73D8701AB10}" type="datetimeFigureOut">
              <a:rPr lang="en-US"/>
              <a:pPr>
                <a:defRPr/>
              </a:pPr>
              <a:t>8/21/2017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01651-59B8-490D-BFD8-41BD00E338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9C0D6-2281-4ECC-8147-B4D570393B10}" type="datetimeFigureOut">
              <a:rPr lang="en-US"/>
              <a:pPr>
                <a:defRPr/>
              </a:pPr>
              <a:t>8/21/2017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7144C-1140-4F98-872A-17A304D220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hevron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6922F24-1A26-4887-8AAE-9BC9693DC379}" type="datetimeFigureOut">
              <a:rPr lang="en-US"/>
              <a:pPr>
                <a:defRPr/>
              </a:pPr>
              <a:t>8/21/2017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7D09571-DA3B-470A-9D0D-773160EB7E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98D78BD-59E7-423D-B76C-08F7FD692AD4}" type="datetimeFigureOut">
              <a:rPr lang="en-US"/>
              <a:pPr>
                <a:defRPr/>
              </a:pPr>
              <a:t>8/21/2017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2528FF-D016-427D-9620-1EDEBFE84B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5A91E78-0A25-4C13-B13B-E59831311F2F}" type="datetimeFigureOut">
              <a:rPr lang="en-US"/>
              <a:pPr>
                <a:defRPr/>
              </a:pPr>
              <a:t>8/21/2017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E1A965B-E6B6-492F-9908-167BA90629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26555FD-9453-4B1E-9AE6-87F1D6F95B6A}" type="datetimeFigureOut">
              <a:rPr lang="en-US"/>
              <a:pPr>
                <a:defRPr/>
              </a:pPr>
              <a:t>8/21/2017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9E55603-B834-4F34-A2D2-DAF2865612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4BC17-80D4-4848-ABAE-151AC7C73035}" type="datetimeFigureOut">
              <a:rPr lang="en-US"/>
              <a:pPr>
                <a:defRPr/>
              </a:pPr>
              <a:t>8/21/2017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6E380-6199-4ACC-B372-A76509D7CF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69E57FB-C035-4241-BBB7-8C5660679C8E}" type="datetimeFigureOut">
              <a:rPr lang="en-US"/>
              <a:pPr>
                <a:defRPr/>
              </a:pPr>
              <a:t>8/21/2017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F79D99F-55DC-4D05-A6ED-9FD298604C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445E3D12-291D-48F9-8D15-A2B0F692DE2A}" type="datetimeFigureOut">
              <a:rPr lang="en-US"/>
              <a:pPr>
                <a:defRPr/>
              </a:pPr>
              <a:t>8/21/2017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C67F9B1-0271-4D61-8549-AE72CA1D56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40E4EDD-D87F-4E58-9C19-C41D8FC91A5C}" type="datetimeFigureOut">
              <a:rPr lang="en-US"/>
              <a:pPr>
                <a:defRPr/>
              </a:pPr>
              <a:t>8/21/2017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9C8D44C-E48E-4A5E-8742-BA8EC5D946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88" r:id="rId2"/>
    <p:sldLayoutId id="2147483794" r:id="rId3"/>
    <p:sldLayoutId id="2147483795" r:id="rId4"/>
    <p:sldLayoutId id="2147483796" r:id="rId5"/>
    <p:sldLayoutId id="2147483797" r:id="rId6"/>
    <p:sldLayoutId id="2147483789" r:id="rId7"/>
    <p:sldLayoutId id="2147483798" r:id="rId8"/>
    <p:sldLayoutId id="2147483799" r:id="rId9"/>
    <p:sldLayoutId id="2147483790" r:id="rId10"/>
    <p:sldLayoutId id="2147483791" r:id="rId11"/>
    <p:sldLayoutId id="2147483792" r:id="rId12"/>
  </p:sldLayoutIdLst>
  <p:transition>
    <p:dissolv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Excel_Worksheet2.xls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emf"/><Relationship Id="rId4" Type="http://schemas.openxmlformats.org/officeDocument/2006/relationships/package" Target="../embeddings/Microsoft_Excel_Worksheet3.xls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emf"/><Relationship Id="rId4" Type="http://schemas.openxmlformats.org/officeDocument/2006/relationships/package" Target="../embeddings/Microsoft_Excel_Worksheet4.xls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8.emf"/><Relationship Id="rId4" Type="http://schemas.openxmlformats.org/officeDocument/2006/relationships/package" Target="../embeddings/Microsoft_Excel_Worksheet5.xls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9.emf"/><Relationship Id="rId4" Type="http://schemas.openxmlformats.org/officeDocument/2006/relationships/package" Target="../embeddings/Microsoft_Excel_Worksheet6.xlsx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0.emf"/><Relationship Id="rId4" Type="http://schemas.openxmlformats.org/officeDocument/2006/relationships/package" Target="../embeddings/Microsoft_Excel_Worksheet7.xlsx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1.emf"/><Relationship Id="rId4" Type="http://schemas.openxmlformats.org/officeDocument/2006/relationships/package" Target="../embeddings/Microsoft_Excel_Worksheet8.xlsx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2.emf"/><Relationship Id="rId4" Type="http://schemas.openxmlformats.org/officeDocument/2006/relationships/package" Target="../embeddings/Microsoft_Excel_Worksheet9.xlsx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3.emf"/><Relationship Id="rId4" Type="http://schemas.openxmlformats.org/officeDocument/2006/relationships/package" Target="../embeddings/Microsoft_Excel_Worksheet10.xlsx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4.emf"/><Relationship Id="rId4" Type="http://schemas.openxmlformats.org/officeDocument/2006/relationships/package" Target="../embeddings/Microsoft_Excel_Worksheet11.xlsx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5.emf"/><Relationship Id="rId4" Type="http://schemas.openxmlformats.org/officeDocument/2006/relationships/package" Target="../embeddings/Microsoft_Excel_Worksheet12.xlsx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6.emf"/><Relationship Id="rId4" Type="http://schemas.openxmlformats.org/officeDocument/2006/relationships/package" Target="../embeddings/Microsoft_Excel_Worksheet13.xlsx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7.emf"/><Relationship Id="rId4" Type="http://schemas.openxmlformats.org/officeDocument/2006/relationships/package" Target="../embeddings/Microsoft_Excel_Worksheet14.xlsx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8.emf"/><Relationship Id="rId4" Type="http://schemas.openxmlformats.org/officeDocument/2006/relationships/package" Target="../embeddings/Microsoft_Excel_Worksheet15.xlsx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9.emf"/><Relationship Id="rId4" Type="http://schemas.openxmlformats.org/officeDocument/2006/relationships/package" Target="../embeddings/Microsoft_Excel_Worksheet16.xlsx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20.emf"/><Relationship Id="rId4" Type="http://schemas.openxmlformats.org/officeDocument/2006/relationships/package" Target="../embeddings/Microsoft_Excel_Worksheet17.xlsx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21.emf"/><Relationship Id="rId4" Type="http://schemas.openxmlformats.org/officeDocument/2006/relationships/package" Target="../embeddings/Microsoft_Excel_Worksheet18.xlsx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22.emf"/><Relationship Id="rId4" Type="http://schemas.openxmlformats.org/officeDocument/2006/relationships/package" Target="../embeddings/Microsoft_Excel_Worksheet19.xlsx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23.emf"/><Relationship Id="rId4" Type="http://schemas.openxmlformats.org/officeDocument/2006/relationships/package" Target="../embeddings/Microsoft_Excel_Worksheet20.xlsx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FormulaRateResponseTeam@mnpower.com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Excel_Worksheet1.xls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362200"/>
            <a:ext cx="2286000" cy="12382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5</a:t>
            </a:r>
            <a:endParaRPr lang="en-US" dirty="0"/>
          </a:p>
        </p:txBody>
      </p:sp>
      <p:sp>
        <p:nvSpPr>
          <p:cNvPr id="15362" name="Subtitle 2"/>
          <p:cNvSpPr>
            <a:spLocks noGrp="1"/>
          </p:cNvSpPr>
          <p:nvPr>
            <p:ph type="subTitle" idx="1"/>
          </p:nvPr>
        </p:nvSpPr>
        <p:spPr>
          <a:xfrm>
            <a:off x="0" y="4343400"/>
            <a:ext cx="8610600" cy="990600"/>
          </a:xfrm>
        </p:spPr>
        <p:txBody>
          <a:bodyPr/>
          <a:lstStyle/>
          <a:p>
            <a:pPr marR="0" eaLnBrk="1" hangingPunct="1">
              <a:lnSpc>
                <a:spcPct val="90000"/>
              </a:lnSpc>
            </a:pPr>
            <a:r>
              <a:rPr lang="en-US" dirty="0" smtClean="0"/>
              <a:t>2016 Attachment O True-Up Customer Meeting</a:t>
            </a:r>
          </a:p>
          <a:p>
            <a:pPr marR="0" eaLnBrk="1" hangingPunct="1">
              <a:lnSpc>
                <a:spcPct val="90000"/>
              </a:lnSpc>
            </a:pPr>
            <a:endParaRPr lang="en-US" dirty="0" smtClean="0"/>
          </a:p>
          <a:p>
            <a:pPr marR="0" eaLnBrk="1" hangingPunct="1">
              <a:lnSpc>
                <a:spcPct val="90000"/>
              </a:lnSpc>
            </a:pPr>
            <a:endParaRPr lang="en-US" dirty="0" smtClean="0"/>
          </a:p>
          <a:p>
            <a:pPr marR="0" eaLnBrk="1" hangingPunct="1">
              <a:lnSpc>
                <a:spcPct val="90000"/>
              </a:lnSpc>
            </a:pPr>
            <a:r>
              <a:rPr lang="en-US" dirty="0" smtClean="0"/>
              <a:t>August 22, 2017</a:t>
            </a:r>
          </a:p>
        </p:txBody>
      </p:sp>
      <p:pic>
        <p:nvPicPr>
          <p:cNvPr id="15363" name="Picture 3" descr="MP ALLETE logo col sep small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990600"/>
            <a:ext cx="6705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8" name="Rectangle 4"/>
          <p:cNvSpPr>
            <a:spLocks noChangeArrowheads="1"/>
          </p:cNvSpPr>
          <p:nvPr/>
        </p:nvSpPr>
        <p:spPr bwMode="auto">
          <a:xfrm>
            <a:off x="914400" y="261938"/>
            <a:ext cx="7696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2800" dirty="0" smtClean="0">
              <a:solidFill>
                <a:srgbClr val="3A325A"/>
              </a:solidFill>
            </a:endParaRPr>
          </a:p>
          <a:p>
            <a:pPr algn="ctr"/>
            <a:r>
              <a:rPr lang="en-US" sz="2800" dirty="0" smtClean="0">
                <a:solidFill>
                  <a:srgbClr val="3A325A"/>
                </a:solidFill>
              </a:rPr>
              <a:t>2016 AC System True-Up History</a:t>
            </a:r>
            <a:endParaRPr lang="en-US" sz="2800" dirty="0">
              <a:solidFill>
                <a:srgbClr val="3A325A"/>
              </a:solidFill>
            </a:endParaRPr>
          </a:p>
        </p:txBody>
      </p:sp>
      <p:sp>
        <p:nvSpPr>
          <p:cNvPr id="27659" name="Rectangle 10"/>
          <p:cNvSpPr>
            <a:spLocks noChangeArrowheads="1"/>
          </p:cNvSpPr>
          <p:nvPr/>
        </p:nvSpPr>
        <p:spPr bwMode="auto">
          <a:xfrm>
            <a:off x="0" y="990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5386535"/>
              </p:ext>
            </p:extLst>
          </p:nvPr>
        </p:nvGraphicFramePr>
        <p:xfrm>
          <a:off x="1137401" y="1981200"/>
          <a:ext cx="6869198" cy="236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4" name="Worksheet" r:id="rId4" imgW="5333937" imgH="1836366" progId="Excel.Sheet.12">
                  <p:embed/>
                </p:oleObj>
              </mc:Choice>
              <mc:Fallback>
                <p:oleObj name="Worksheet" r:id="rId4" imgW="5333937" imgH="183636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37401" y="1981200"/>
                        <a:ext cx="6869198" cy="2365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495402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8" name="Rectangle 4"/>
          <p:cNvSpPr>
            <a:spLocks noChangeArrowheads="1"/>
          </p:cNvSpPr>
          <p:nvPr/>
        </p:nvSpPr>
        <p:spPr bwMode="auto">
          <a:xfrm>
            <a:off x="487680" y="785158"/>
            <a:ext cx="826482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3A325A"/>
                </a:solidFill>
              </a:rPr>
              <a:t>2016 Projected vs. True-Up Revenue Requirement</a:t>
            </a:r>
            <a:endParaRPr lang="en-US" sz="2800" dirty="0">
              <a:solidFill>
                <a:srgbClr val="3A325A"/>
              </a:solidFill>
            </a:endParaRPr>
          </a:p>
        </p:txBody>
      </p:sp>
      <p:sp>
        <p:nvSpPr>
          <p:cNvPr id="27659" name="Rectangle 10"/>
          <p:cNvSpPr>
            <a:spLocks noChangeArrowheads="1"/>
          </p:cNvSpPr>
          <p:nvPr/>
        </p:nvSpPr>
        <p:spPr bwMode="auto">
          <a:xfrm>
            <a:off x="0" y="990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5983032"/>
              </p:ext>
            </p:extLst>
          </p:nvPr>
        </p:nvGraphicFramePr>
        <p:xfrm>
          <a:off x="2068513" y="2689225"/>
          <a:ext cx="5006975" cy="147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6" name="Worksheet" r:id="rId4" imgW="5006320" imgH="1478388" progId="Excel.Sheet.12">
                  <p:embed/>
                </p:oleObj>
              </mc:Choice>
              <mc:Fallback>
                <p:oleObj name="Worksheet" r:id="rId4" imgW="5006320" imgH="147838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68513" y="2689225"/>
                        <a:ext cx="5006975" cy="1477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456368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8" name="Rectangle 4"/>
          <p:cNvSpPr>
            <a:spLocks noChangeArrowheads="1"/>
          </p:cNvSpPr>
          <p:nvPr/>
        </p:nvSpPr>
        <p:spPr bwMode="auto">
          <a:xfrm>
            <a:off x="914400" y="795636"/>
            <a:ext cx="72613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srgbClr val="3A325A"/>
                </a:solidFill>
              </a:rPr>
              <a:t>2016 Projected vs. True-Up Operating Costs</a:t>
            </a:r>
            <a:endParaRPr lang="en-US" sz="2800" dirty="0">
              <a:solidFill>
                <a:srgbClr val="3A325A"/>
              </a:solidFill>
            </a:endParaRPr>
          </a:p>
        </p:txBody>
      </p:sp>
      <p:sp>
        <p:nvSpPr>
          <p:cNvPr id="27659" name="Rectangle 10"/>
          <p:cNvSpPr>
            <a:spLocks noChangeArrowheads="1"/>
          </p:cNvSpPr>
          <p:nvPr/>
        </p:nvSpPr>
        <p:spPr bwMode="auto">
          <a:xfrm>
            <a:off x="0" y="990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1497709"/>
              </p:ext>
            </p:extLst>
          </p:nvPr>
        </p:nvGraphicFramePr>
        <p:xfrm>
          <a:off x="2068513" y="2689225"/>
          <a:ext cx="5006975" cy="147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6" name="Worksheet" r:id="rId4" imgW="5006320" imgH="1478388" progId="Excel.Sheet.12">
                  <p:embed/>
                </p:oleObj>
              </mc:Choice>
              <mc:Fallback>
                <p:oleObj name="Worksheet" r:id="rId4" imgW="5006320" imgH="147838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68513" y="2689225"/>
                        <a:ext cx="5006975" cy="1477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39163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8" name="Rectangle 4"/>
          <p:cNvSpPr>
            <a:spLocks noChangeArrowheads="1"/>
          </p:cNvSpPr>
          <p:nvPr/>
        </p:nvSpPr>
        <p:spPr bwMode="auto">
          <a:xfrm>
            <a:off x="685800" y="829420"/>
            <a:ext cx="81013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3A325A"/>
                </a:solidFill>
              </a:rPr>
              <a:t>2016 Projected vs. True-Up Operating Cost Detail</a:t>
            </a:r>
          </a:p>
        </p:txBody>
      </p:sp>
      <p:sp>
        <p:nvSpPr>
          <p:cNvPr id="27659" name="Rectangle 10"/>
          <p:cNvSpPr>
            <a:spLocks noChangeArrowheads="1"/>
          </p:cNvSpPr>
          <p:nvPr/>
        </p:nvSpPr>
        <p:spPr bwMode="auto">
          <a:xfrm>
            <a:off x="0" y="990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7982990"/>
              </p:ext>
            </p:extLst>
          </p:nvPr>
        </p:nvGraphicFramePr>
        <p:xfrm>
          <a:off x="1527175" y="2781300"/>
          <a:ext cx="6088063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7" name="Worksheet" r:id="rId4" imgW="6088364" imgH="1295508" progId="Excel.Sheet.12">
                  <p:embed/>
                </p:oleObj>
              </mc:Choice>
              <mc:Fallback>
                <p:oleObj name="Worksheet" r:id="rId4" imgW="6088364" imgH="129550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7175" y="2781300"/>
                        <a:ext cx="6088063" cy="129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792776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8" name="Rectangle 4"/>
          <p:cNvSpPr>
            <a:spLocks noChangeArrowheads="1"/>
          </p:cNvSpPr>
          <p:nvPr/>
        </p:nvSpPr>
        <p:spPr bwMode="auto">
          <a:xfrm>
            <a:off x="533400" y="728990"/>
            <a:ext cx="807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3A325A"/>
                </a:solidFill>
              </a:rPr>
              <a:t>2016 Projected vs. True-Up Return Requirement</a:t>
            </a:r>
            <a:endParaRPr lang="en-US" sz="2800" dirty="0">
              <a:solidFill>
                <a:srgbClr val="3A325A"/>
              </a:solidFill>
            </a:endParaRPr>
          </a:p>
        </p:txBody>
      </p:sp>
      <p:sp>
        <p:nvSpPr>
          <p:cNvPr id="27659" name="Rectangle 10"/>
          <p:cNvSpPr>
            <a:spLocks noChangeArrowheads="1"/>
          </p:cNvSpPr>
          <p:nvPr/>
        </p:nvSpPr>
        <p:spPr bwMode="auto">
          <a:xfrm>
            <a:off x="0" y="990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1378057"/>
              </p:ext>
            </p:extLst>
          </p:nvPr>
        </p:nvGraphicFramePr>
        <p:xfrm>
          <a:off x="2068513" y="2689225"/>
          <a:ext cx="5006975" cy="147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5" name="Worksheet" r:id="rId4" imgW="5006320" imgH="1478388" progId="Excel.Sheet.12">
                  <p:embed/>
                </p:oleObj>
              </mc:Choice>
              <mc:Fallback>
                <p:oleObj name="Worksheet" r:id="rId4" imgW="5006320" imgH="147838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68513" y="2689225"/>
                        <a:ext cx="5006975" cy="1477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513941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8" name="Rectangle 4"/>
          <p:cNvSpPr>
            <a:spLocks noChangeArrowheads="1"/>
          </p:cNvSpPr>
          <p:nvPr/>
        </p:nvSpPr>
        <p:spPr bwMode="auto">
          <a:xfrm>
            <a:off x="381001" y="558225"/>
            <a:ext cx="8305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3A325A"/>
                </a:solidFill>
              </a:rPr>
              <a:t>2016 Projected vs. True-Up Return Requirement Detail Change in Rate Base</a:t>
            </a:r>
          </a:p>
        </p:txBody>
      </p:sp>
      <p:sp>
        <p:nvSpPr>
          <p:cNvPr id="27659" name="Rectangle 10"/>
          <p:cNvSpPr>
            <a:spLocks noChangeArrowheads="1"/>
          </p:cNvSpPr>
          <p:nvPr/>
        </p:nvSpPr>
        <p:spPr bwMode="auto">
          <a:xfrm>
            <a:off x="0" y="990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8234352"/>
              </p:ext>
            </p:extLst>
          </p:nvPr>
        </p:nvGraphicFramePr>
        <p:xfrm>
          <a:off x="1527175" y="2689225"/>
          <a:ext cx="6088063" cy="147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9" name="Worksheet" r:id="rId4" imgW="6088364" imgH="1478388" progId="Excel.Sheet.12">
                  <p:embed/>
                </p:oleObj>
              </mc:Choice>
              <mc:Fallback>
                <p:oleObj name="Worksheet" r:id="rId4" imgW="6088364" imgH="147838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7175" y="2689225"/>
                        <a:ext cx="6088063" cy="1477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225141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8" name="Rectangle 4"/>
          <p:cNvSpPr>
            <a:spLocks noChangeArrowheads="1"/>
          </p:cNvSpPr>
          <p:nvPr/>
        </p:nvSpPr>
        <p:spPr bwMode="auto">
          <a:xfrm>
            <a:off x="685800" y="558225"/>
            <a:ext cx="7924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3A325A"/>
                </a:solidFill>
              </a:rPr>
              <a:t>2016 Projected vs. True-Up</a:t>
            </a:r>
          </a:p>
          <a:p>
            <a:pPr algn="ctr"/>
            <a:r>
              <a:rPr lang="en-US" sz="2800" dirty="0" smtClean="0">
                <a:solidFill>
                  <a:srgbClr val="3A325A"/>
                </a:solidFill>
              </a:rPr>
              <a:t>Attachments GG and ZZ </a:t>
            </a:r>
            <a:r>
              <a:rPr lang="en-US" sz="2800" dirty="0" smtClean="0">
                <a:solidFill>
                  <a:srgbClr val="3A325A"/>
                </a:solidFill>
              </a:rPr>
              <a:t>Detail</a:t>
            </a:r>
            <a:endParaRPr lang="en-US" sz="2800" dirty="0" smtClean="0">
              <a:solidFill>
                <a:srgbClr val="3A325A"/>
              </a:solidFill>
            </a:endParaRPr>
          </a:p>
        </p:txBody>
      </p:sp>
      <p:sp>
        <p:nvSpPr>
          <p:cNvPr id="27659" name="Rectangle 10"/>
          <p:cNvSpPr>
            <a:spLocks noChangeArrowheads="1"/>
          </p:cNvSpPr>
          <p:nvPr/>
        </p:nvSpPr>
        <p:spPr bwMode="auto">
          <a:xfrm>
            <a:off x="0" y="990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3880784"/>
              </p:ext>
            </p:extLst>
          </p:nvPr>
        </p:nvGraphicFramePr>
        <p:xfrm>
          <a:off x="1325563" y="2373313"/>
          <a:ext cx="6492875" cy="211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6" name="Worksheet" r:id="rId4" imgW="6492267" imgH="2110686" progId="Excel.Sheet.12">
                  <p:embed/>
                </p:oleObj>
              </mc:Choice>
              <mc:Fallback>
                <p:oleObj name="Worksheet" r:id="rId4" imgW="6492267" imgH="211068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25563" y="2373313"/>
                        <a:ext cx="6492875" cy="2111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849583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8" name="Rectangle 4"/>
          <p:cNvSpPr>
            <a:spLocks noChangeArrowheads="1"/>
          </p:cNvSpPr>
          <p:nvPr/>
        </p:nvSpPr>
        <p:spPr bwMode="auto">
          <a:xfrm>
            <a:off x="883064" y="261938"/>
            <a:ext cx="749893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2800" dirty="0" smtClean="0">
              <a:solidFill>
                <a:srgbClr val="3A325A"/>
              </a:solidFill>
            </a:endParaRPr>
          </a:p>
          <a:p>
            <a:pPr algn="ctr"/>
            <a:r>
              <a:rPr lang="en-US" sz="2800" dirty="0" smtClean="0">
                <a:solidFill>
                  <a:srgbClr val="3A325A"/>
                </a:solidFill>
              </a:rPr>
              <a:t>2016 Projected vs. True-Up Revenue Credits</a:t>
            </a:r>
            <a:endParaRPr lang="en-US" sz="2800" dirty="0">
              <a:solidFill>
                <a:srgbClr val="3A325A"/>
              </a:solidFill>
            </a:endParaRPr>
          </a:p>
        </p:txBody>
      </p:sp>
      <p:sp>
        <p:nvSpPr>
          <p:cNvPr id="27659" name="Rectangle 10"/>
          <p:cNvSpPr>
            <a:spLocks noChangeArrowheads="1"/>
          </p:cNvSpPr>
          <p:nvPr/>
        </p:nvSpPr>
        <p:spPr bwMode="auto">
          <a:xfrm>
            <a:off x="0" y="990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5831351"/>
              </p:ext>
            </p:extLst>
          </p:nvPr>
        </p:nvGraphicFramePr>
        <p:xfrm>
          <a:off x="2068513" y="2689225"/>
          <a:ext cx="5006975" cy="147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2" name="Worksheet" r:id="rId4" imgW="5006320" imgH="1478388" progId="Excel.Sheet.12">
                  <p:embed/>
                </p:oleObj>
              </mc:Choice>
              <mc:Fallback>
                <p:oleObj name="Worksheet" r:id="rId4" imgW="5006320" imgH="147838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68513" y="2689225"/>
                        <a:ext cx="5006975" cy="1477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462545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8" name="Rectangle 4"/>
          <p:cNvSpPr>
            <a:spLocks noChangeArrowheads="1"/>
          </p:cNvSpPr>
          <p:nvPr/>
        </p:nvSpPr>
        <p:spPr bwMode="auto">
          <a:xfrm>
            <a:off x="457200" y="261938"/>
            <a:ext cx="818307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800" dirty="0" smtClean="0">
              <a:solidFill>
                <a:srgbClr val="3A325A"/>
              </a:solidFill>
            </a:endParaRPr>
          </a:p>
          <a:p>
            <a:pPr algn="ctr"/>
            <a:r>
              <a:rPr lang="en-US" sz="2800" dirty="0" smtClean="0">
                <a:solidFill>
                  <a:srgbClr val="3A325A"/>
                </a:solidFill>
              </a:rPr>
              <a:t>2016 Projected vs. True-Up Revenue Credit Detail</a:t>
            </a:r>
            <a:endParaRPr lang="en-US" sz="2800" dirty="0">
              <a:solidFill>
                <a:srgbClr val="3A325A"/>
              </a:solidFill>
            </a:endParaRPr>
          </a:p>
        </p:txBody>
      </p:sp>
      <p:sp>
        <p:nvSpPr>
          <p:cNvPr id="27659" name="Rectangle 10"/>
          <p:cNvSpPr>
            <a:spLocks noChangeArrowheads="1"/>
          </p:cNvSpPr>
          <p:nvPr/>
        </p:nvSpPr>
        <p:spPr bwMode="auto">
          <a:xfrm>
            <a:off x="0" y="990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779000"/>
              </p:ext>
            </p:extLst>
          </p:nvPr>
        </p:nvGraphicFramePr>
        <p:xfrm>
          <a:off x="2068513" y="3124200"/>
          <a:ext cx="50069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9" name="Worksheet" r:id="rId4" imgW="5006320" imgH="609600" progId="Excel.Sheet.12">
                  <p:embed/>
                </p:oleObj>
              </mc:Choice>
              <mc:Fallback>
                <p:oleObj name="Worksheet" r:id="rId4" imgW="5006320" imgH="6096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68513" y="3124200"/>
                        <a:ext cx="5006975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517859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8" name="Rectangle 4"/>
          <p:cNvSpPr>
            <a:spLocks noChangeArrowheads="1"/>
          </p:cNvSpPr>
          <p:nvPr/>
        </p:nvSpPr>
        <p:spPr bwMode="auto">
          <a:xfrm>
            <a:off x="990600" y="261938"/>
            <a:ext cx="7315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2800" dirty="0" smtClean="0">
              <a:solidFill>
                <a:srgbClr val="3A325A"/>
              </a:solidFill>
            </a:endParaRPr>
          </a:p>
          <a:p>
            <a:pPr algn="ctr"/>
            <a:r>
              <a:rPr lang="en-US" sz="2800" dirty="0" smtClean="0">
                <a:solidFill>
                  <a:srgbClr val="3A325A"/>
                </a:solidFill>
              </a:rPr>
              <a:t>2016 DC System True-Up </a:t>
            </a:r>
            <a:r>
              <a:rPr lang="en-US" sz="2800" dirty="0">
                <a:solidFill>
                  <a:srgbClr val="3A325A"/>
                </a:solidFill>
              </a:rPr>
              <a:t>Results</a:t>
            </a:r>
          </a:p>
        </p:txBody>
      </p:sp>
      <p:sp>
        <p:nvSpPr>
          <p:cNvPr id="27659" name="Rectangle 10"/>
          <p:cNvSpPr>
            <a:spLocks noChangeArrowheads="1"/>
          </p:cNvSpPr>
          <p:nvPr/>
        </p:nvSpPr>
        <p:spPr bwMode="auto">
          <a:xfrm>
            <a:off x="0" y="990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1681761"/>
              </p:ext>
            </p:extLst>
          </p:nvPr>
        </p:nvGraphicFramePr>
        <p:xfrm>
          <a:off x="1028700" y="2198688"/>
          <a:ext cx="7086600" cy="246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4" name="Worksheet" r:id="rId4" imgW="7086559" imgH="2461314" progId="Excel.Sheet.12">
                  <p:embed/>
                </p:oleObj>
              </mc:Choice>
              <mc:Fallback>
                <p:oleObj name="Worksheet" r:id="rId4" imgW="7086559" imgH="246131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28700" y="2198688"/>
                        <a:ext cx="7086600" cy="2460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967834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457200" y="904220"/>
            <a:ext cx="7620000" cy="4536143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endParaRPr lang="en-US" dirty="0" smtClean="0"/>
          </a:p>
          <a:p>
            <a:pPr eaLnBrk="1" hangingPunct="1"/>
            <a:r>
              <a:rPr lang="en-US" sz="2400" dirty="0" smtClean="0">
                <a:latin typeface="Arial" charset="0"/>
              </a:rPr>
              <a:t>Agenda</a:t>
            </a:r>
          </a:p>
          <a:p>
            <a:pPr lvl="1" eaLnBrk="1" hangingPunct="1"/>
            <a:r>
              <a:rPr lang="en-US" sz="2200" dirty="0" smtClean="0">
                <a:latin typeface="Arial" charset="0"/>
              </a:rPr>
              <a:t>Introduction</a:t>
            </a:r>
          </a:p>
          <a:p>
            <a:pPr lvl="1" eaLnBrk="1" hangingPunct="1"/>
            <a:r>
              <a:rPr lang="en-US" sz="2200" dirty="0" smtClean="0">
                <a:latin typeface="Arial" charset="0"/>
              </a:rPr>
              <a:t>Purpose of Today’s Meeting</a:t>
            </a:r>
          </a:p>
          <a:p>
            <a:pPr lvl="1" eaLnBrk="1" hangingPunct="1"/>
            <a:r>
              <a:rPr lang="en-US" sz="2200" dirty="0" smtClean="0">
                <a:latin typeface="Arial" charset="0"/>
              </a:rPr>
              <a:t>Attachment O Rates Structure</a:t>
            </a:r>
          </a:p>
          <a:p>
            <a:pPr lvl="1" eaLnBrk="1" hangingPunct="1"/>
            <a:r>
              <a:rPr lang="en-US" sz="2200" dirty="0" smtClean="0">
                <a:latin typeface="Arial" charset="0"/>
              </a:rPr>
              <a:t>Regulatory Timeline</a:t>
            </a:r>
          </a:p>
          <a:p>
            <a:pPr lvl="1" eaLnBrk="1" hangingPunct="1"/>
            <a:r>
              <a:rPr lang="en-US" sz="2200" dirty="0">
                <a:latin typeface="Arial" charset="0"/>
              </a:rPr>
              <a:t>Disclosure</a:t>
            </a:r>
          </a:p>
          <a:p>
            <a:pPr lvl="1" eaLnBrk="1" hangingPunct="1"/>
            <a:r>
              <a:rPr lang="en-US" sz="2200" dirty="0" smtClean="0">
                <a:latin typeface="Arial" charset="0"/>
              </a:rPr>
              <a:t>2016 True Up and Projected Attachment O Review</a:t>
            </a:r>
          </a:p>
          <a:p>
            <a:pPr lvl="1" eaLnBrk="1" hangingPunct="1"/>
            <a:r>
              <a:rPr lang="en-US" sz="2200" dirty="0" smtClean="0">
                <a:latin typeface="Arial" charset="0"/>
              </a:rPr>
              <a:t>Supporting Documentation</a:t>
            </a:r>
          </a:p>
          <a:p>
            <a:pPr lvl="1" eaLnBrk="1" hangingPunct="1"/>
            <a:r>
              <a:rPr lang="en-US" sz="2200" dirty="0" smtClean="0">
                <a:latin typeface="Arial" charset="0"/>
              </a:rPr>
              <a:t>Formula Rate </a:t>
            </a:r>
            <a:r>
              <a:rPr lang="en-US" sz="2200" dirty="0">
                <a:latin typeface="Arial" charset="0"/>
              </a:rPr>
              <a:t>True </a:t>
            </a:r>
            <a:r>
              <a:rPr lang="en-US" sz="2200" dirty="0" smtClean="0">
                <a:latin typeface="Arial" charset="0"/>
              </a:rPr>
              <a:t>Protocol Information Exchange</a:t>
            </a:r>
            <a:endParaRPr lang="en-US" sz="2200" dirty="0">
              <a:latin typeface="Arial" charset="0"/>
            </a:endParaRPr>
          </a:p>
          <a:p>
            <a:pPr lvl="1" eaLnBrk="1" hangingPunct="1"/>
            <a:r>
              <a:rPr lang="en-US" sz="2200" dirty="0" smtClean="0">
                <a:latin typeface="Arial" charset="0"/>
              </a:rPr>
              <a:t>Questions</a:t>
            </a:r>
          </a:p>
          <a:p>
            <a:pPr lvl="1" eaLnBrk="1" hangingPunct="1"/>
            <a:endParaRPr lang="en-US" dirty="0" smtClean="0">
              <a:latin typeface="Arial" charset="0"/>
            </a:endParaRPr>
          </a:p>
          <a:p>
            <a:pPr lvl="1" eaLnBrk="1" hangingPunct="1"/>
            <a:endParaRPr lang="en-US" dirty="0" smtClean="0"/>
          </a:p>
        </p:txBody>
      </p:sp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838200" y="381000"/>
            <a:ext cx="7620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rgbClr val="3A325A"/>
                </a:solidFill>
              </a:rPr>
              <a:t>2016 True-Up </a:t>
            </a:r>
            <a:r>
              <a:rPr lang="en-US" sz="2800" dirty="0">
                <a:solidFill>
                  <a:srgbClr val="3A325A"/>
                </a:solidFill>
              </a:rPr>
              <a:t>Customer Meeting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8" name="Rectangle 4"/>
          <p:cNvSpPr>
            <a:spLocks noChangeArrowheads="1"/>
          </p:cNvSpPr>
          <p:nvPr/>
        </p:nvSpPr>
        <p:spPr bwMode="auto">
          <a:xfrm>
            <a:off x="838200" y="261938"/>
            <a:ext cx="7620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2800" dirty="0" smtClean="0">
              <a:solidFill>
                <a:srgbClr val="3A325A"/>
              </a:solidFill>
            </a:endParaRPr>
          </a:p>
          <a:p>
            <a:pPr algn="ctr"/>
            <a:r>
              <a:rPr lang="en-US" sz="2800" dirty="0" smtClean="0">
                <a:solidFill>
                  <a:srgbClr val="3A325A"/>
                </a:solidFill>
              </a:rPr>
              <a:t>2016 DC System True-Up History</a:t>
            </a:r>
            <a:endParaRPr lang="en-US" sz="2800" dirty="0">
              <a:solidFill>
                <a:srgbClr val="3A325A"/>
              </a:solidFill>
            </a:endParaRPr>
          </a:p>
        </p:txBody>
      </p:sp>
      <p:sp>
        <p:nvSpPr>
          <p:cNvPr id="27659" name="Rectangle 10"/>
          <p:cNvSpPr>
            <a:spLocks noChangeArrowheads="1"/>
          </p:cNvSpPr>
          <p:nvPr/>
        </p:nvSpPr>
        <p:spPr bwMode="auto">
          <a:xfrm>
            <a:off x="0" y="990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8720411"/>
              </p:ext>
            </p:extLst>
          </p:nvPr>
        </p:nvGraphicFramePr>
        <p:xfrm>
          <a:off x="1600200" y="1981200"/>
          <a:ext cx="6195144" cy="247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8" name="Worksheet" r:id="rId4" imgW="5052134" imgH="2019246" progId="Excel.Sheet.12">
                  <p:embed/>
                </p:oleObj>
              </mc:Choice>
              <mc:Fallback>
                <p:oleObj name="Worksheet" r:id="rId4" imgW="5052134" imgH="201924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00200" y="1981200"/>
                        <a:ext cx="6195144" cy="2476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23447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8" name="Rectangle 4"/>
          <p:cNvSpPr>
            <a:spLocks noChangeArrowheads="1"/>
          </p:cNvSpPr>
          <p:nvPr/>
        </p:nvSpPr>
        <p:spPr bwMode="auto">
          <a:xfrm>
            <a:off x="381000" y="261938"/>
            <a:ext cx="8534400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2800" dirty="0" smtClean="0">
              <a:solidFill>
                <a:srgbClr val="3A325A"/>
              </a:solidFill>
            </a:endParaRPr>
          </a:p>
          <a:p>
            <a:pPr algn="ctr"/>
            <a:r>
              <a:rPr lang="en-US" sz="2700" dirty="0" smtClean="0">
                <a:solidFill>
                  <a:srgbClr val="3A325A"/>
                </a:solidFill>
              </a:rPr>
              <a:t>2016 Projected vs. True-Up DC Revenue Requirement</a:t>
            </a:r>
            <a:endParaRPr lang="en-US" sz="2700" dirty="0">
              <a:solidFill>
                <a:srgbClr val="3A325A"/>
              </a:solidFill>
            </a:endParaRPr>
          </a:p>
        </p:txBody>
      </p:sp>
      <p:sp>
        <p:nvSpPr>
          <p:cNvPr id="27659" name="Rectangle 10"/>
          <p:cNvSpPr>
            <a:spLocks noChangeArrowheads="1"/>
          </p:cNvSpPr>
          <p:nvPr/>
        </p:nvSpPr>
        <p:spPr bwMode="auto">
          <a:xfrm>
            <a:off x="0" y="990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9270187"/>
              </p:ext>
            </p:extLst>
          </p:nvPr>
        </p:nvGraphicFramePr>
        <p:xfrm>
          <a:off x="2068513" y="2503488"/>
          <a:ext cx="5006975" cy="185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6" name="Worksheet" r:id="rId4" imgW="5006320" imgH="1851714" progId="Excel.Sheet.12">
                  <p:embed/>
                </p:oleObj>
              </mc:Choice>
              <mc:Fallback>
                <p:oleObj name="Worksheet" r:id="rId4" imgW="5006320" imgH="185171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68513" y="2503488"/>
                        <a:ext cx="5006975" cy="1851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051275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8" name="Rectangle 4"/>
          <p:cNvSpPr>
            <a:spLocks noChangeArrowheads="1"/>
          </p:cNvSpPr>
          <p:nvPr/>
        </p:nvSpPr>
        <p:spPr bwMode="auto">
          <a:xfrm>
            <a:off x="727059" y="261938"/>
            <a:ext cx="788010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3A325A"/>
                </a:solidFill>
              </a:rPr>
              <a:t>		</a:t>
            </a:r>
          </a:p>
          <a:p>
            <a:r>
              <a:rPr lang="en-US" sz="2800" dirty="0" smtClean="0">
                <a:solidFill>
                  <a:srgbClr val="3A325A"/>
                </a:solidFill>
              </a:rPr>
              <a:t>2016 Projected vs. True-Up DC Operating Costs</a:t>
            </a:r>
            <a:endParaRPr lang="en-US" sz="2800" dirty="0">
              <a:solidFill>
                <a:srgbClr val="3A325A"/>
              </a:solidFill>
            </a:endParaRPr>
          </a:p>
        </p:txBody>
      </p:sp>
      <p:sp>
        <p:nvSpPr>
          <p:cNvPr id="27659" name="Rectangle 10"/>
          <p:cNvSpPr>
            <a:spLocks noChangeArrowheads="1"/>
          </p:cNvSpPr>
          <p:nvPr/>
        </p:nvSpPr>
        <p:spPr bwMode="auto">
          <a:xfrm>
            <a:off x="0" y="990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3948990"/>
              </p:ext>
            </p:extLst>
          </p:nvPr>
        </p:nvGraphicFramePr>
        <p:xfrm>
          <a:off x="2068513" y="2503488"/>
          <a:ext cx="5006975" cy="185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1" name="Worksheet" r:id="rId4" imgW="5006320" imgH="1851714" progId="Excel.Sheet.12">
                  <p:embed/>
                </p:oleObj>
              </mc:Choice>
              <mc:Fallback>
                <p:oleObj name="Worksheet" r:id="rId4" imgW="5006320" imgH="185171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68513" y="2503488"/>
                        <a:ext cx="5006975" cy="1851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743791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8" name="Rectangle 4"/>
          <p:cNvSpPr>
            <a:spLocks noChangeArrowheads="1"/>
          </p:cNvSpPr>
          <p:nvPr/>
        </p:nvSpPr>
        <p:spPr bwMode="auto">
          <a:xfrm>
            <a:off x="266701" y="728990"/>
            <a:ext cx="87249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3A325A"/>
                </a:solidFill>
              </a:rPr>
              <a:t>2016 Projected vs. True-Up DC Operating Cost Detail</a:t>
            </a:r>
          </a:p>
        </p:txBody>
      </p:sp>
      <p:sp>
        <p:nvSpPr>
          <p:cNvPr id="27659" name="Rectangle 10"/>
          <p:cNvSpPr>
            <a:spLocks noChangeArrowheads="1"/>
          </p:cNvSpPr>
          <p:nvPr/>
        </p:nvSpPr>
        <p:spPr bwMode="auto">
          <a:xfrm>
            <a:off x="0" y="990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3350928"/>
              </p:ext>
            </p:extLst>
          </p:nvPr>
        </p:nvGraphicFramePr>
        <p:xfrm>
          <a:off x="1527175" y="2781300"/>
          <a:ext cx="6088063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7" name="Worksheet" r:id="rId4" imgW="6088364" imgH="1295508" progId="Excel.Sheet.12">
                  <p:embed/>
                </p:oleObj>
              </mc:Choice>
              <mc:Fallback>
                <p:oleObj name="Worksheet" r:id="rId4" imgW="6088364" imgH="129550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7175" y="2781300"/>
                        <a:ext cx="6088063" cy="129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528991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8" name="Rectangle 4"/>
          <p:cNvSpPr>
            <a:spLocks noChangeArrowheads="1"/>
          </p:cNvSpPr>
          <p:nvPr/>
        </p:nvSpPr>
        <p:spPr bwMode="auto">
          <a:xfrm>
            <a:off x="457201" y="261938"/>
            <a:ext cx="845819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2800" dirty="0" smtClean="0">
              <a:solidFill>
                <a:srgbClr val="3A325A"/>
              </a:solidFill>
            </a:endParaRPr>
          </a:p>
          <a:p>
            <a:pPr algn="ctr"/>
            <a:r>
              <a:rPr lang="en-US" sz="2800" dirty="0" smtClean="0">
                <a:solidFill>
                  <a:srgbClr val="3A325A"/>
                </a:solidFill>
              </a:rPr>
              <a:t>2016 Projected vs. True-Up DC Return Requirement</a:t>
            </a:r>
            <a:endParaRPr lang="en-US" sz="2800" dirty="0">
              <a:solidFill>
                <a:srgbClr val="3A325A"/>
              </a:solidFill>
            </a:endParaRPr>
          </a:p>
        </p:txBody>
      </p:sp>
      <p:sp>
        <p:nvSpPr>
          <p:cNvPr id="27659" name="Rectangle 10"/>
          <p:cNvSpPr>
            <a:spLocks noChangeArrowheads="1"/>
          </p:cNvSpPr>
          <p:nvPr/>
        </p:nvSpPr>
        <p:spPr bwMode="auto">
          <a:xfrm>
            <a:off x="0" y="990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6416389"/>
              </p:ext>
            </p:extLst>
          </p:nvPr>
        </p:nvGraphicFramePr>
        <p:xfrm>
          <a:off x="2068513" y="2503488"/>
          <a:ext cx="5006975" cy="185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9" name="Worksheet" r:id="rId4" imgW="5006320" imgH="1851714" progId="Excel.Sheet.12">
                  <p:embed/>
                </p:oleObj>
              </mc:Choice>
              <mc:Fallback>
                <p:oleObj name="Worksheet" r:id="rId4" imgW="5006320" imgH="185171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68513" y="2503488"/>
                        <a:ext cx="5006975" cy="1851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706946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8" name="Rectangle 4"/>
          <p:cNvSpPr>
            <a:spLocks noChangeArrowheads="1"/>
          </p:cNvSpPr>
          <p:nvPr/>
        </p:nvSpPr>
        <p:spPr bwMode="auto">
          <a:xfrm>
            <a:off x="381000" y="558225"/>
            <a:ext cx="796404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srgbClr val="3A325A"/>
                </a:solidFill>
              </a:rPr>
              <a:t>2016 Projected vs. True-Up DC </a:t>
            </a:r>
          </a:p>
          <a:p>
            <a:pPr algn="ctr"/>
            <a:r>
              <a:rPr lang="en-US" sz="2800" dirty="0" smtClean="0">
                <a:solidFill>
                  <a:srgbClr val="3A325A"/>
                </a:solidFill>
              </a:rPr>
              <a:t>Return Requirement Detail Change in Rate Base</a:t>
            </a:r>
          </a:p>
        </p:txBody>
      </p:sp>
      <p:sp>
        <p:nvSpPr>
          <p:cNvPr id="27659" name="Rectangle 10"/>
          <p:cNvSpPr>
            <a:spLocks noChangeArrowheads="1"/>
          </p:cNvSpPr>
          <p:nvPr/>
        </p:nvSpPr>
        <p:spPr bwMode="auto">
          <a:xfrm>
            <a:off x="0" y="990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5122409"/>
              </p:ext>
            </p:extLst>
          </p:nvPr>
        </p:nvGraphicFramePr>
        <p:xfrm>
          <a:off x="1527175" y="2849563"/>
          <a:ext cx="6088063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0" name="Worksheet" r:id="rId4" imgW="6088364" imgH="1158240" progId="Excel.Sheet.12">
                  <p:embed/>
                </p:oleObj>
              </mc:Choice>
              <mc:Fallback>
                <p:oleObj name="Worksheet" r:id="rId4" imgW="6088364" imgH="115824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7175" y="2849563"/>
                        <a:ext cx="6088063" cy="1158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756316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8" name="Rectangle 4"/>
          <p:cNvSpPr>
            <a:spLocks noChangeArrowheads="1"/>
          </p:cNvSpPr>
          <p:nvPr/>
        </p:nvSpPr>
        <p:spPr bwMode="auto">
          <a:xfrm>
            <a:off x="0" y="72899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3A325A"/>
                </a:solidFill>
              </a:rPr>
              <a:t>2016 Projected vs. True-Up Attachment ZZ </a:t>
            </a:r>
            <a:r>
              <a:rPr lang="en-US" sz="2800" dirty="0" smtClean="0">
                <a:solidFill>
                  <a:srgbClr val="3A325A"/>
                </a:solidFill>
              </a:rPr>
              <a:t>Detail</a:t>
            </a:r>
            <a:endParaRPr lang="en-US" sz="2800" dirty="0" smtClean="0">
              <a:solidFill>
                <a:srgbClr val="3A325A"/>
              </a:solidFill>
            </a:endParaRPr>
          </a:p>
        </p:txBody>
      </p:sp>
      <p:sp>
        <p:nvSpPr>
          <p:cNvPr id="27659" name="Rectangle 10"/>
          <p:cNvSpPr>
            <a:spLocks noChangeArrowheads="1"/>
          </p:cNvSpPr>
          <p:nvPr/>
        </p:nvSpPr>
        <p:spPr bwMode="auto">
          <a:xfrm>
            <a:off x="0" y="990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0924604"/>
              </p:ext>
            </p:extLst>
          </p:nvPr>
        </p:nvGraphicFramePr>
        <p:xfrm>
          <a:off x="1325563" y="2286000"/>
          <a:ext cx="6492875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4" name="Worksheet" r:id="rId4" imgW="6492267" imgH="2286000" progId="Excel.Sheet.12">
                  <p:embed/>
                </p:oleObj>
              </mc:Choice>
              <mc:Fallback>
                <p:oleObj name="Worksheet" r:id="rId4" imgW="6492267" imgH="22860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25563" y="2286000"/>
                        <a:ext cx="6492875" cy="228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248478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8" name="Rectangle 4"/>
          <p:cNvSpPr>
            <a:spLocks noChangeArrowheads="1"/>
          </p:cNvSpPr>
          <p:nvPr/>
        </p:nvSpPr>
        <p:spPr bwMode="auto">
          <a:xfrm>
            <a:off x="621606" y="728990"/>
            <a:ext cx="778232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srgbClr val="3A325A"/>
                </a:solidFill>
              </a:rPr>
              <a:t>2016 Projected vs. True-Up DC Revenue Credit</a:t>
            </a:r>
            <a:endParaRPr lang="en-US" sz="2800" dirty="0">
              <a:solidFill>
                <a:srgbClr val="3A325A"/>
              </a:solidFill>
            </a:endParaRPr>
          </a:p>
        </p:txBody>
      </p:sp>
      <p:sp>
        <p:nvSpPr>
          <p:cNvPr id="27659" name="Rectangle 10"/>
          <p:cNvSpPr>
            <a:spLocks noChangeArrowheads="1"/>
          </p:cNvSpPr>
          <p:nvPr/>
        </p:nvSpPr>
        <p:spPr bwMode="auto">
          <a:xfrm>
            <a:off x="0" y="990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074315"/>
              </p:ext>
            </p:extLst>
          </p:nvPr>
        </p:nvGraphicFramePr>
        <p:xfrm>
          <a:off x="2068513" y="2503488"/>
          <a:ext cx="5006975" cy="185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6" name="Worksheet" r:id="rId4" imgW="5006320" imgH="1851714" progId="Excel.Sheet.12">
                  <p:embed/>
                </p:oleObj>
              </mc:Choice>
              <mc:Fallback>
                <p:oleObj name="Worksheet" r:id="rId4" imgW="5006320" imgH="185171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68513" y="2503488"/>
                        <a:ext cx="5006975" cy="1851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25305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8" name="Rectangle 4"/>
          <p:cNvSpPr>
            <a:spLocks noChangeArrowheads="1"/>
          </p:cNvSpPr>
          <p:nvPr/>
        </p:nvSpPr>
        <p:spPr bwMode="auto">
          <a:xfrm>
            <a:off x="228601" y="261938"/>
            <a:ext cx="8839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2800" dirty="0" smtClean="0">
              <a:solidFill>
                <a:srgbClr val="3A325A"/>
              </a:solidFill>
            </a:endParaRPr>
          </a:p>
          <a:p>
            <a:r>
              <a:rPr lang="en-US" sz="2800" dirty="0" smtClean="0">
                <a:solidFill>
                  <a:srgbClr val="3A325A"/>
                </a:solidFill>
              </a:rPr>
              <a:t>2016 Projected vs. True-Up DC Revenue Credit Detail</a:t>
            </a:r>
            <a:endParaRPr lang="en-US" sz="2800" dirty="0">
              <a:solidFill>
                <a:srgbClr val="3A325A"/>
              </a:solidFill>
            </a:endParaRPr>
          </a:p>
        </p:txBody>
      </p:sp>
      <p:sp>
        <p:nvSpPr>
          <p:cNvPr id="27659" name="Rectangle 10"/>
          <p:cNvSpPr>
            <a:spLocks noChangeArrowheads="1"/>
          </p:cNvSpPr>
          <p:nvPr/>
        </p:nvSpPr>
        <p:spPr bwMode="auto">
          <a:xfrm>
            <a:off x="0" y="990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6205667"/>
              </p:ext>
            </p:extLst>
          </p:nvPr>
        </p:nvGraphicFramePr>
        <p:xfrm>
          <a:off x="2068513" y="3146425"/>
          <a:ext cx="5006975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0" name="Worksheet" r:id="rId4" imgW="5006320" imgH="563988" progId="Excel.Sheet.12">
                  <p:embed/>
                </p:oleObj>
              </mc:Choice>
              <mc:Fallback>
                <p:oleObj name="Worksheet" r:id="rId4" imgW="5006320" imgH="56398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68513" y="3146425"/>
                        <a:ext cx="5006975" cy="563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776155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/>
          <a:lstStyle/>
          <a:p>
            <a:pPr lvl="1" eaLnBrk="1" hangingPunct="1"/>
            <a:r>
              <a:rPr lang="en-US" sz="2000" dirty="0" smtClean="0">
                <a:latin typeface="Calibri" panose="020F0502020204030204" pitchFamily="34" charset="0"/>
              </a:rPr>
              <a:t>Interested Parties can submit information requests until December 1, 2017</a:t>
            </a:r>
            <a:r>
              <a:rPr lang="en-US" sz="2000" dirty="0" smtClean="0">
                <a:latin typeface="Calibri" panose="020F0502020204030204" pitchFamily="34" charset="0"/>
              </a:rPr>
              <a:t>.</a:t>
            </a:r>
            <a:endParaRPr lang="en-US" sz="2000" dirty="0" smtClean="0">
              <a:latin typeface="Calibri" panose="020F0502020204030204" pitchFamily="34" charset="0"/>
            </a:endParaRPr>
          </a:p>
          <a:p>
            <a:pPr lvl="1" eaLnBrk="1" hangingPunct="1"/>
            <a:r>
              <a:rPr lang="en-US" sz="2000" dirty="0" smtClean="0">
                <a:latin typeface="Calibri" panose="020F0502020204030204" pitchFamily="34" charset="0"/>
              </a:rPr>
              <a:t>MP shall make a good faith effort to respond within 15 business days.</a:t>
            </a:r>
          </a:p>
          <a:p>
            <a:pPr lvl="1" eaLnBrk="1" hangingPunct="1"/>
            <a:r>
              <a:rPr lang="en-US" sz="2000" dirty="0" smtClean="0">
                <a:latin typeface="Calibri" panose="020F0502020204030204" pitchFamily="34" charset="0"/>
              </a:rPr>
              <a:t>Submit information requests via email to:</a:t>
            </a:r>
            <a:br>
              <a:rPr lang="en-US" sz="2000" dirty="0" smtClean="0">
                <a:latin typeface="Calibri" panose="020F0502020204030204" pitchFamily="34" charset="0"/>
              </a:rPr>
            </a:br>
            <a:r>
              <a:rPr lang="en-US" sz="2000" dirty="0" smtClean="0">
                <a:latin typeface="Calibri" panose="020F0502020204030204" pitchFamily="34" charset="0"/>
                <a:hlinkClick r:id="rId3"/>
              </a:rPr>
              <a:t>FormulaRateResponseTeam@mnpower.com</a:t>
            </a:r>
            <a:endParaRPr lang="en-US" sz="2000" dirty="0">
              <a:latin typeface="Calibri" panose="020F0502020204030204" pitchFamily="34" charset="0"/>
            </a:endParaRPr>
          </a:p>
          <a:p>
            <a:pPr lvl="1" eaLnBrk="1" hangingPunct="1"/>
            <a:r>
              <a:rPr lang="en-US" sz="2000" dirty="0" smtClean="0">
                <a:latin typeface="Calibri" panose="020F0502020204030204" pitchFamily="34" charset="0"/>
              </a:rPr>
              <a:t>All questions and responses will be distributed via email to the Interested Party who asked the question and also will be posted on the MISO website.</a:t>
            </a:r>
          </a:p>
          <a:p>
            <a:pPr lvl="1" eaLnBrk="1" hangingPunct="1"/>
            <a:endParaRPr lang="en-US" sz="2000" dirty="0">
              <a:latin typeface="Calibri" panose="020F0502020204030204" pitchFamily="34" charset="0"/>
            </a:endParaRPr>
          </a:p>
          <a:p>
            <a:pPr lvl="3" eaLnBrk="1" hangingPunct="1">
              <a:buFont typeface="Wingdings 2" pitchFamily="18" charset="2"/>
              <a:buNone/>
            </a:pPr>
            <a:endParaRPr lang="en-US" dirty="0" smtClean="0">
              <a:latin typeface="Arial" charset="0"/>
            </a:endParaRPr>
          </a:p>
        </p:txBody>
      </p:sp>
      <p:sp>
        <p:nvSpPr>
          <p:cNvPr id="124930" name="Rectangle 4"/>
          <p:cNvSpPr>
            <a:spLocks noChangeArrowheads="1"/>
          </p:cNvSpPr>
          <p:nvPr/>
        </p:nvSpPr>
        <p:spPr bwMode="auto">
          <a:xfrm>
            <a:off x="1447800" y="639762"/>
            <a:ext cx="678717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3A325A"/>
                </a:solidFill>
              </a:rPr>
              <a:t>2016 True-Up Information Exchange</a:t>
            </a:r>
            <a:endParaRPr lang="en-US" sz="3200" dirty="0">
              <a:solidFill>
                <a:srgbClr val="3A32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45317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pPr lvl="1" eaLnBrk="1" hangingPunct="1"/>
            <a:r>
              <a:rPr lang="en-US" sz="2000" dirty="0" smtClean="0">
                <a:latin typeface="Arial" charset="0"/>
              </a:rPr>
              <a:t>Comply with the Formula Rate Protocol requiring a Customer Meeting to discuss the Actual 2016 Attachment O rate information between June 1 and September 1.</a:t>
            </a:r>
          </a:p>
          <a:p>
            <a:pPr lvl="1" eaLnBrk="1" hangingPunct="1"/>
            <a:endParaRPr lang="en-US" sz="2000" dirty="0" smtClean="0">
              <a:latin typeface="Arial" charset="0"/>
            </a:endParaRPr>
          </a:p>
          <a:p>
            <a:pPr lvl="1" eaLnBrk="1" hangingPunct="1"/>
            <a:r>
              <a:rPr lang="en-US" sz="2000" dirty="0" smtClean="0">
                <a:latin typeface="Arial" charset="0"/>
              </a:rPr>
              <a:t>Review the 2016 True-Up calculation that will be included in the development of the projected rates that will be effective January 1 through December 31, 2018.</a:t>
            </a:r>
            <a:br>
              <a:rPr lang="en-US" sz="2000" dirty="0" smtClean="0">
                <a:latin typeface="Arial" charset="0"/>
              </a:rPr>
            </a:br>
            <a:endParaRPr lang="en-US" sz="2000" dirty="0" smtClean="0">
              <a:latin typeface="Arial" charset="0"/>
            </a:endParaRPr>
          </a:p>
          <a:p>
            <a:pPr lvl="1" eaLnBrk="1" hangingPunct="1"/>
            <a:r>
              <a:rPr lang="en-US" sz="2000" dirty="0" smtClean="0">
                <a:latin typeface="Arial" charset="0"/>
              </a:rPr>
              <a:t>Review and compare the 2016 True-Up Attachment O information and 2016 Projected Attachment O information upon which 2016 Attachment O rates were based</a:t>
            </a:r>
            <a:r>
              <a:rPr lang="en-US" sz="1800" dirty="0" smtClean="0">
                <a:latin typeface="Arial" charset="0"/>
              </a:rPr>
              <a:t>.</a:t>
            </a:r>
          </a:p>
          <a:p>
            <a:pPr lvl="1" eaLnBrk="1" hangingPunct="1"/>
            <a:endParaRPr lang="en-US" sz="1800" dirty="0" smtClean="0">
              <a:latin typeface="Arial" charset="0"/>
            </a:endParaRPr>
          </a:p>
          <a:p>
            <a:pPr lvl="3" eaLnBrk="1" hangingPunct="1">
              <a:buFont typeface="Wingdings 2" pitchFamily="18" charset="2"/>
              <a:buNone/>
            </a:pPr>
            <a:endParaRPr lang="en-US" dirty="0" smtClean="0">
              <a:latin typeface="Arial" charset="0"/>
            </a:endParaRPr>
          </a:p>
        </p:txBody>
      </p:sp>
      <p:sp>
        <p:nvSpPr>
          <p:cNvPr id="124930" name="Rectangle 4"/>
          <p:cNvSpPr>
            <a:spLocks noChangeArrowheads="1"/>
          </p:cNvSpPr>
          <p:nvPr/>
        </p:nvSpPr>
        <p:spPr bwMode="auto">
          <a:xfrm>
            <a:off x="1066800" y="639763"/>
            <a:ext cx="7467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3A325A"/>
                </a:solidFill>
              </a:rPr>
              <a:t>2016 True-Up Meeting Purpose</a:t>
            </a:r>
            <a:endParaRPr lang="en-US" sz="2800" dirty="0">
              <a:solidFill>
                <a:srgbClr val="3A32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33347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3" pitchFamily="18" charset="2"/>
              <a:buNone/>
            </a:pPr>
            <a:r>
              <a:rPr lang="en-US" dirty="0" smtClean="0">
                <a:latin typeface="Arial" charset="0"/>
              </a:rPr>
              <a:t>Questions?</a:t>
            </a:r>
          </a:p>
          <a:p>
            <a:pPr lvl="1" eaLnBrk="1" hangingPunct="1">
              <a:buFont typeface="Verdana" pitchFamily="34" charset="0"/>
              <a:buNone/>
            </a:pPr>
            <a:endParaRPr lang="en-US" dirty="0" smtClean="0">
              <a:latin typeface="Arial" charset="0"/>
            </a:endParaRPr>
          </a:p>
          <a:p>
            <a:pPr lvl="3" eaLnBrk="1" hangingPunct="1">
              <a:buFont typeface="Wingdings 2" pitchFamily="18" charset="2"/>
              <a:buNone/>
            </a:pPr>
            <a:endParaRPr lang="en-US" dirty="0" smtClean="0"/>
          </a:p>
        </p:txBody>
      </p:sp>
      <p:sp>
        <p:nvSpPr>
          <p:cNvPr id="126978" name="Rectangle 4"/>
          <p:cNvSpPr>
            <a:spLocks noChangeArrowheads="1"/>
          </p:cNvSpPr>
          <p:nvPr/>
        </p:nvSpPr>
        <p:spPr bwMode="auto">
          <a:xfrm>
            <a:off x="1219200" y="639763"/>
            <a:ext cx="62450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3A325A"/>
                </a:solidFill>
              </a:rPr>
              <a:t>2016 </a:t>
            </a:r>
            <a:r>
              <a:rPr lang="en-US" sz="2800" dirty="0">
                <a:solidFill>
                  <a:srgbClr val="3A325A"/>
                </a:solidFill>
              </a:rPr>
              <a:t>Transmission Customer Meeting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153400" cy="2862262"/>
          </a:xfrm>
        </p:spPr>
        <p:txBody>
          <a:bodyPr/>
          <a:lstStyle/>
          <a:p>
            <a:pPr lvl="1" eaLnBrk="1" hangingPunct="1">
              <a:buFont typeface="Verdana" pitchFamily="34" charset="0"/>
              <a:buNone/>
            </a:pPr>
            <a:r>
              <a:rPr lang="en-US" dirty="0" smtClean="0">
                <a:latin typeface="Arial" charset="0"/>
              </a:rPr>
              <a:t>Contacts:	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smtClean="0">
                <a:latin typeface="Arial" charset="0"/>
              </a:rPr>
              <a:t>             Jeanne Kallberg</a:t>
            </a:r>
          </a:p>
          <a:p>
            <a:pPr lvl="1" eaLnBrk="1" hangingPunct="1">
              <a:buFont typeface="Verdana" pitchFamily="34" charset="0"/>
              <a:buNone/>
            </a:pPr>
            <a:r>
              <a:rPr lang="en-US" sz="1800" dirty="0" smtClean="0">
                <a:latin typeface="Arial" charset="0"/>
              </a:rPr>
              <a:t>				</a:t>
            </a:r>
            <a:r>
              <a:rPr lang="en-US" sz="1800" u="sng" dirty="0" smtClean="0">
                <a:solidFill>
                  <a:srgbClr val="0070C0"/>
                </a:solidFill>
              </a:rPr>
              <a:t>jkallberg@mnpower.com</a:t>
            </a:r>
            <a:r>
              <a:rPr lang="en-US" sz="1800" dirty="0" smtClean="0">
                <a:solidFill>
                  <a:srgbClr val="0070C0"/>
                </a:solidFill>
              </a:rPr>
              <a:t>	</a:t>
            </a:r>
          </a:p>
          <a:p>
            <a:pPr lvl="1" eaLnBrk="1" hangingPunct="1">
              <a:buFont typeface="Verdana" pitchFamily="34" charset="0"/>
              <a:buNone/>
            </a:pPr>
            <a:r>
              <a:rPr lang="en-US" sz="1800" dirty="0" smtClean="0">
                <a:latin typeface="Arial" charset="0"/>
              </a:rPr>
              <a:t>				(218) 355-2648</a:t>
            </a:r>
          </a:p>
          <a:p>
            <a:pPr lvl="1" eaLnBrk="1" hangingPunct="1">
              <a:buFont typeface="Verdana" pitchFamily="34" charset="0"/>
              <a:buNone/>
            </a:pPr>
            <a:endParaRPr lang="en-US" sz="1800" dirty="0" smtClean="0">
              <a:latin typeface="Arial" charset="0"/>
            </a:endParaRPr>
          </a:p>
          <a:p>
            <a:pPr lvl="1" eaLnBrk="1" hangingPunct="1">
              <a:buFont typeface="Verdana" pitchFamily="34" charset="0"/>
              <a:buNone/>
            </a:pPr>
            <a:r>
              <a:rPr lang="en-US" sz="1800" dirty="0" smtClean="0">
                <a:latin typeface="Arial" charset="0"/>
              </a:rPr>
              <a:t>				Kara Henderson</a:t>
            </a:r>
          </a:p>
          <a:p>
            <a:pPr lvl="1" eaLnBrk="1" hangingPunct="1">
              <a:buNone/>
            </a:pPr>
            <a:r>
              <a:rPr lang="en-US" sz="1800" dirty="0" smtClean="0">
                <a:latin typeface="Arial" charset="0"/>
              </a:rPr>
              <a:t>				</a:t>
            </a:r>
            <a:r>
              <a:rPr lang="en-US" sz="1800" u="sng" dirty="0" smtClean="0">
                <a:solidFill>
                  <a:srgbClr val="0070C0"/>
                </a:solidFill>
              </a:rPr>
              <a:t>khenderson@mnpower.com</a:t>
            </a:r>
          </a:p>
          <a:p>
            <a:pPr lvl="1" eaLnBrk="1" hangingPunct="1">
              <a:buFont typeface="Verdana" pitchFamily="34" charset="0"/>
              <a:buNone/>
            </a:pPr>
            <a:r>
              <a:rPr lang="en-US" sz="1800" dirty="0" smtClean="0">
                <a:latin typeface="Arial" charset="0"/>
              </a:rPr>
              <a:t>				(218) 355-2869</a:t>
            </a:r>
          </a:p>
        </p:txBody>
      </p:sp>
      <p:sp>
        <p:nvSpPr>
          <p:cNvPr id="129026" name="Rectangle 4"/>
          <p:cNvSpPr>
            <a:spLocks noChangeArrowheads="1"/>
          </p:cNvSpPr>
          <p:nvPr/>
        </p:nvSpPr>
        <p:spPr bwMode="auto">
          <a:xfrm>
            <a:off x="1447800" y="762000"/>
            <a:ext cx="6248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3A325A"/>
                </a:solidFill>
              </a:rPr>
              <a:t>2016 </a:t>
            </a:r>
            <a:r>
              <a:rPr lang="en-US" sz="2800" dirty="0">
                <a:solidFill>
                  <a:srgbClr val="3A325A"/>
                </a:solidFill>
              </a:rPr>
              <a:t>Transmission Customer Meeting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Content Placeholder 2"/>
          <p:cNvSpPr>
            <a:spLocks noGrp="1"/>
          </p:cNvSpPr>
          <p:nvPr>
            <p:ph idx="1"/>
          </p:nvPr>
        </p:nvSpPr>
        <p:spPr>
          <a:xfrm>
            <a:off x="457200" y="1841500"/>
            <a:ext cx="8229600" cy="43307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Arial" charset="0"/>
              </a:rPr>
              <a:t>Minnesota Power Attachment O to the MISO Tariff</a:t>
            </a:r>
          </a:p>
          <a:p>
            <a:pPr lvl="1" eaLnBrk="1" hangingPunct="1">
              <a:lnSpc>
                <a:spcPct val="90000"/>
              </a:lnSpc>
            </a:pPr>
            <a:endParaRPr lang="en-US" dirty="0" smtClean="0">
              <a:latin typeface="Arial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>
                <a:latin typeface="Arial" charset="0"/>
              </a:rPr>
              <a:t>Develops rates for the AC system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2000" dirty="0" smtClean="0">
                <a:latin typeface="Arial" charset="0"/>
              </a:rPr>
              <a:t>Schedule 7	     Firm Point to Point Transactions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2000" dirty="0" smtClean="0">
                <a:latin typeface="Arial" charset="0"/>
              </a:rPr>
              <a:t>Schedule 8 	     Non Firm Point to Point Transactions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2000" dirty="0" smtClean="0">
                <a:latin typeface="Arial" charset="0"/>
              </a:rPr>
              <a:t>Schedule 9	     Network Transmission Service</a:t>
            </a:r>
          </a:p>
          <a:p>
            <a:pPr lvl="3" eaLnBrk="1" hangingPunct="1">
              <a:lnSpc>
                <a:spcPct val="90000"/>
              </a:lnSpc>
            </a:pPr>
            <a:endParaRPr lang="en-US" sz="2000" dirty="0" smtClean="0">
              <a:latin typeface="Arial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>
                <a:latin typeface="Arial" charset="0"/>
              </a:rPr>
              <a:t>Develops rate for the HVDC system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2000" dirty="0" smtClean="0">
                <a:latin typeface="Arial" charset="0"/>
              </a:rPr>
              <a:t>Schedule 7	     Firm Point to Point Transactions</a:t>
            </a:r>
          </a:p>
          <a:p>
            <a:pPr lvl="3"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dirty="0" smtClean="0">
              <a:latin typeface="Arial" charset="0"/>
            </a:endParaRPr>
          </a:p>
          <a:p>
            <a:pPr lvl="3"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dirty="0" smtClean="0">
              <a:solidFill>
                <a:schemeClr val="hlink"/>
              </a:solidFill>
              <a:latin typeface="Arial" charset="0"/>
            </a:endParaRPr>
          </a:p>
          <a:p>
            <a:pPr lvl="3"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dirty="0" smtClean="0">
              <a:latin typeface="Arial" charset="0"/>
            </a:endParaRPr>
          </a:p>
        </p:txBody>
      </p:sp>
      <p:sp>
        <p:nvSpPr>
          <p:cNvPr id="19458" name="Rectangle 6"/>
          <p:cNvSpPr>
            <a:spLocks noChangeArrowheads="1"/>
          </p:cNvSpPr>
          <p:nvPr/>
        </p:nvSpPr>
        <p:spPr bwMode="auto">
          <a:xfrm>
            <a:off x="685800" y="685800"/>
            <a:ext cx="7848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3A325A"/>
                </a:solidFill>
              </a:rPr>
              <a:t>2016 True-Up Attachment O</a:t>
            </a:r>
            <a:endParaRPr lang="en-US" sz="2800" dirty="0">
              <a:solidFill>
                <a:srgbClr val="3A325A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Content Placeholder 2"/>
          <p:cNvSpPr>
            <a:spLocks noGrp="1"/>
          </p:cNvSpPr>
          <p:nvPr>
            <p:ph idx="1"/>
          </p:nvPr>
        </p:nvSpPr>
        <p:spPr>
          <a:xfrm>
            <a:off x="304800" y="1841500"/>
            <a:ext cx="8382000" cy="33401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</a:rPr>
              <a:t>Submitted to MISO and posted on MISO’s website on May </a:t>
            </a:r>
            <a:r>
              <a:rPr lang="en-US" sz="2400" dirty="0" smtClean="0">
                <a:latin typeface="Arial" charset="0"/>
              </a:rPr>
              <a:t>26, 2017</a:t>
            </a:r>
            <a:br>
              <a:rPr lang="en-US" sz="2400" dirty="0" smtClean="0">
                <a:latin typeface="Arial" charset="0"/>
              </a:rPr>
            </a:br>
            <a:endParaRPr lang="en-US" sz="2400" dirty="0">
              <a:latin typeface="Arial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Arial" charset="0"/>
              </a:rPr>
              <a:t>MISO is in the process of reviewing Minnesota Power’s 2016 True-Up Attachment O</a:t>
            </a:r>
            <a:br>
              <a:rPr lang="en-US" sz="2400" dirty="0" smtClean="0">
                <a:latin typeface="Arial" charset="0"/>
              </a:rPr>
            </a:br>
            <a:endParaRPr lang="en-US" sz="2400" dirty="0" smtClean="0">
              <a:latin typeface="Arial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Arial" charset="0"/>
              </a:rPr>
              <a:t>The 2016 true-up amount, plus any interest will be applied to the annual 2018 Attachment O revenue requirement and rates.</a:t>
            </a:r>
          </a:p>
          <a:p>
            <a:pPr lvl="1" eaLnBrk="1" hangingPunct="1">
              <a:lnSpc>
                <a:spcPct val="90000"/>
              </a:lnSpc>
            </a:pPr>
            <a:endParaRPr lang="en-US" dirty="0">
              <a:latin typeface="Arial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dirty="0" smtClean="0">
              <a:latin typeface="Arial" charset="0"/>
            </a:endParaRPr>
          </a:p>
          <a:p>
            <a:pPr lvl="3"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dirty="0" smtClean="0">
              <a:solidFill>
                <a:schemeClr val="hlink"/>
              </a:solidFill>
              <a:latin typeface="Arial" charset="0"/>
            </a:endParaRPr>
          </a:p>
          <a:p>
            <a:pPr lvl="3"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dirty="0" smtClean="0">
              <a:latin typeface="Arial" charset="0"/>
            </a:endParaRPr>
          </a:p>
        </p:txBody>
      </p:sp>
      <p:sp>
        <p:nvSpPr>
          <p:cNvPr id="19458" name="Rectangle 6"/>
          <p:cNvSpPr>
            <a:spLocks noChangeArrowheads="1"/>
          </p:cNvSpPr>
          <p:nvPr/>
        </p:nvSpPr>
        <p:spPr bwMode="auto">
          <a:xfrm>
            <a:off x="784860" y="685800"/>
            <a:ext cx="7772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3A325A"/>
                </a:solidFill>
              </a:rPr>
              <a:t>2016 True-Up Attachment O </a:t>
            </a:r>
            <a:endParaRPr lang="en-US" sz="2800" dirty="0">
              <a:solidFill>
                <a:srgbClr val="3A32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87049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4"/>
          <p:cNvSpPr txBox="1">
            <a:spLocks noChangeArrowheads="1"/>
          </p:cNvSpPr>
          <p:nvPr/>
        </p:nvSpPr>
        <p:spPr bwMode="auto">
          <a:xfrm>
            <a:off x="609600" y="533400"/>
            <a:ext cx="8001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rgbClr val="3A325A"/>
                </a:solidFill>
              </a:rPr>
              <a:t>Formula Rate Protocol Timeline</a:t>
            </a:r>
          </a:p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rgbClr val="3A325A"/>
                </a:solidFill>
              </a:rPr>
              <a:t>Beginning 1/1/2017</a:t>
            </a:r>
          </a:p>
        </p:txBody>
      </p:sp>
      <p:sp>
        <p:nvSpPr>
          <p:cNvPr id="26626" name="Line 4"/>
          <p:cNvSpPr>
            <a:spLocks noChangeShapeType="1"/>
          </p:cNvSpPr>
          <p:nvPr/>
        </p:nvSpPr>
        <p:spPr bwMode="auto">
          <a:xfrm>
            <a:off x="457200" y="3886200"/>
            <a:ext cx="815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1" name="Text Box 11"/>
          <p:cNvSpPr txBox="1">
            <a:spLocks noChangeArrowheads="1"/>
          </p:cNvSpPr>
          <p:nvPr/>
        </p:nvSpPr>
        <p:spPr bwMode="auto">
          <a:xfrm>
            <a:off x="457200" y="4038600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 dirty="0" smtClean="0"/>
              <a:t>6/1/2017</a:t>
            </a:r>
            <a:r>
              <a:rPr lang="en-US" sz="1000" dirty="0"/>
              <a:t>	</a:t>
            </a:r>
          </a:p>
        </p:txBody>
      </p:sp>
      <p:sp>
        <p:nvSpPr>
          <p:cNvPr id="26632" name="Text Box 12"/>
          <p:cNvSpPr txBox="1">
            <a:spLocks noChangeArrowheads="1"/>
          </p:cNvSpPr>
          <p:nvPr/>
        </p:nvSpPr>
        <p:spPr bwMode="auto">
          <a:xfrm>
            <a:off x="2286000" y="4038600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 dirty="0" smtClean="0"/>
              <a:t>9/1/2017</a:t>
            </a:r>
            <a:r>
              <a:rPr lang="en-US" sz="1000" dirty="0"/>
              <a:t>	</a:t>
            </a:r>
          </a:p>
        </p:txBody>
      </p:sp>
      <p:sp>
        <p:nvSpPr>
          <p:cNvPr id="26633" name="Oval 13"/>
          <p:cNvSpPr>
            <a:spLocks noChangeArrowheads="1"/>
          </p:cNvSpPr>
          <p:nvPr/>
        </p:nvSpPr>
        <p:spPr bwMode="auto">
          <a:xfrm>
            <a:off x="723900" y="3810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5" name="Oval 15"/>
          <p:cNvSpPr>
            <a:spLocks noChangeArrowheads="1"/>
          </p:cNvSpPr>
          <p:nvPr/>
        </p:nvSpPr>
        <p:spPr bwMode="auto">
          <a:xfrm>
            <a:off x="2590800" y="3810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7" name="Oval 15"/>
          <p:cNvSpPr>
            <a:spLocks noChangeArrowheads="1"/>
          </p:cNvSpPr>
          <p:nvPr/>
        </p:nvSpPr>
        <p:spPr bwMode="auto">
          <a:xfrm>
            <a:off x="3581400" y="3810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7" name="Text Box 12"/>
          <p:cNvSpPr txBox="1">
            <a:spLocks noChangeArrowheads="1"/>
          </p:cNvSpPr>
          <p:nvPr/>
        </p:nvSpPr>
        <p:spPr bwMode="auto">
          <a:xfrm>
            <a:off x="3657600" y="4038600"/>
            <a:ext cx="83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 dirty="0" smtClean="0"/>
              <a:t>10/2016</a:t>
            </a:r>
            <a:r>
              <a:rPr lang="en-US" sz="1000" b="1" dirty="0"/>
              <a:t>	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304800" y="4191000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2016 True-up Posting</a:t>
            </a:r>
            <a:br>
              <a:rPr lang="en-US" sz="1200" dirty="0" smtClean="0"/>
            </a:br>
            <a:r>
              <a:rPr lang="en-US" sz="1200" dirty="0" smtClean="0">
                <a:solidFill>
                  <a:srgbClr val="FF0000"/>
                </a:solidFill>
              </a:rPr>
              <a:t>Information Request 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&amp; Informal Challenge 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Period Begin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447800" y="41910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2018 Projected</a:t>
            </a:r>
          </a:p>
          <a:p>
            <a:pPr algn="ctr"/>
            <a:r>
              <a:rPr lang="en-US" sz="1200" dirty="0" smtClean="0"/>
              <a:t> Posting</a:t>
            </a:r>
          </a:p>
        </p:txBody>
      </p:sp>
      <p:sp>
        <p:nvSpPr>
          <p:cNvPr id="38" name="Oval 15"/>
          <p:cNvSpPr>
            <a:spLocks noChangeArrowheads="1"/>
          </p:cNvSpPr>
          <p:nvPr/>
        </p:nvSpPr>
        <p:spPr bwMode="auto">
          <a:xfrm>
            <a:off x="1676400" y="3810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Text Box 11"/>
          <p:cNvSpPr txBox="1">
            <a:spLocks noChangeArrowheads="1"/>
          </p:cNvSpPr>
          <p:nvPr/>
        </p:nvSpPr>
        <p:spPr bwMode="auto">
          <a:xfrm>
            <a:off x="1371600" y="3526056"/>
            <a:ext cx="914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 dirty="0" smtClean="0">
                <a:solidFill>
                  <a:srgbClr val="FF0000"/>
                </a:solidFill>
              </a:rPr>
              <a:t>8/21/2017</a:t>
            </a:r>
            <a:r>
              <a:rPr lang="en-US" sz="1000" dirty="0"/>
              <a:t>	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09600" y="29718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2016 True-up 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Customer 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Meeting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895600" y="41910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2017 Projected </a:t>
            </a:r>
          </a:p>
          <a:p>
            <a:pPr algn="ctr"/>
            <a:r>
              <a:rPr lang="en-US" sz="1200" dirty="0" smtClean="0"/>
              <a:t>Customer </a:t>
            </a:r>
          </a:p>
          <a:p>
            <a:pPr algn="ctr"/>
            <a:r>
              <a:rPr lang="en-US" sz="1200" dirty="0" smtClean="0"/>
              <a:t>Meeting</a:t>
            </a:r>
          </a:p>
        </p:txBody>
      </p:sp>
      <p:sp>
        <p:nvSpPr>
          <p:cNvPr id="44" name="Text Box 12"/>
          <p:cNvSpPr txBox="1">
            <a:spLocks noChangeArrowheads="1"/>
          </p:cNvSpPr>
          <p:nvPr/>
        </p:nvSpPr>
        <p:spPr bwMode="auto">
          <a:xfrm>
            <a:off x="3276600" y="3581400"/>
            <a:ext cx="838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 dirty="0" smtClean="0">
                <a:solidFill>
                  <a:srgbClr val="FF0000"/>
                </a:solidFill>
              </a:rPr>
              <a:t>10/2017</a:t>
            </a:r>
            <a:r>
              <a:rPr lang="en-US" sz="1000" dirty="0"/>
              <a:t>	</a:t>
            </a:r>
          </a:p>
        </p:txBody>
      </p:sp>
      <p:sp>
        <p:nvSpPr>
          <p:cNvPr id="45" name="Oval 15"/>
          <p:cNvSpPr>
            <a:spLocks noChangeArrowheads="1"/>
          </p:cNvSpPr>
          <p:nvPr/>
        </p:nvSpPr>
        <p:spPr bwMode="auto">
          <a:xfrm>
            <a:off x="3962400" y="3810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2514600" y="3011269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Regional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Cost Shared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Project Meeting</a:t>
            </a:r>
          </a:p>
        </p:txBody>
      </p:sp>
      <p:sp>
        <p:nvSpPr>
          <p:cNvPr id="47" name="Oval 15"/>
          <p:cNvSpPr>
            <a:spLocks noChangeArrowheads="1"/>
          </p:cNvSpPr>
          <p:nvPr/>
        </p:nvSpPr>
        <p:spPr bwMode="auto">
          <a:xfrm>
            <a:off x="4724400" y="3810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3657600" y="2995394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Information 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Request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Period Ends</a:t>
            </a:r>
          </a:p>
        </p:txBody>
      </p:sp>
      <p:sp>
        <p:nvSpPr>
          <p:cNvPr id="50" name="Text Box 12"/>
          <p:cNvSpPr txBox="1">
            <a:spLocks noChangeArrowheads="1"/>
          </p:cNvSpPr>
          <p:nvPr/>
        </p:nvSpPr>
        <p:spPr bwMode="auto">
          <a:xfrm>
            <a:off x="4419600" y="3565525"/>
            <a:ext cx="83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 dirty="0" smtClean="0">
                <a:solidFill>
                  <a:srgbClr val="FF0000"/>
                </a:solidFill>
              </a:rPr>
              <a:t>12/1/2017</a:t>
            </a:r>
            <a:r>
              <a:rPr lang="en-US" sz="1000" b="1" dirty="0"/>
              <a:t>	</a:t>
            </a:r>
          </a:p>
        </p:txBody>
      </p:sp>
      <p:sp>
        <p:nvSpPr>
          <p:cNvPr id="51" name="Text Box 12"/>
          <p:cNvSpPr txBox="1">
            <a:spLocks noChangeArrowheads="1"/>
          </p:cNvSpPr>
          <p:nvPr/>
        </p:nvSpPr>
        <p:spPr bwMode="auto">
          <a:xfrm>
            <a:off x="5105400" y="4114800"/>
            <a:ext cx="1066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 dirty="0" smtClean="0">
                <a:solidFill>
                  <a:srgbClr val="FF0000"/>
                </a:solidFill>
              </a:rPr>
              <a:t>1/10/2018</a:t>
            </a:r>
            <a:r>
              <a:rPr lang="en-US" sz="1000" dirty="0"/>
              <a:t>	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495800" y="4267200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Information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Request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Response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Deadline</a:t>
            </a:r>
          </a:p>
        </p:txBody>
      </p:sp>
      <p:sp>
        <p:nvSpPr>
          <p:cNvPr id="53" name="Oval 15"/>
          <p:cNvSpPr>
            <a:spLocks noChangeArrowheads="1"/>
          </p:cNvSpPr>
          <p:nvPr/>
        </p:nvSpPr>
        <p:spPr bwMode="auto">
          <a:xfrm>
            <a:off x="5562600" y="3810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4953000" y="2995394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Informal 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Challenge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Period Ends</a:t>
            </a:r>
          </a:p>
        </p:txBody>
      </p:sp>
      <p:sp>
        <p:nvSpPr>
          <p:cNvPr id="55" name="Text Box 12"/>
          <p:cNvSpPr txBox="1">
            <a:spLocks noChangeArrowheads="1"/>
          </p:cNvSpPr>
          <p:nvPr/>
        </p:nvSpPr>
        <p:spPr bwMode="auto">
          <a:xfrm>
            <a:off x="5676900" y="3565525"/>
            <a:ext cx="83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 dirty="0" smtClean="0">
                <a:solidFill>
                  <a:srgbClr val="FF0000"/>
                </a:solidFill>
              </a:rPr>
              <a:t>1/31/2018</a:t>
            </a:r>
            <a:r>
              <a:rPr lang="en-US" sz="1000" b="1" dirty="0"/>
              <a:t>	</a:t>
            </a:r>
          </a:p>
        </p:txBody>
      </p:sp>
      <p:sp>
        <p:nvSpPr>
          <p:cNvPr id="56" name="Oval 13"/>
          <p:cNvSpPr>
            <a:spLocks noChangeArrowheads="1"/>
          </p:cNvSpPr>
          <p:nvPr/>
        </p:nvSpPr>
        <p:spPr bwMode="auto">
          <a:xfrm>
            <a:off x="6019800" y="3810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Oval 13"/>
          <p:cNvSpPr>
            <a:spLocks noChangeArrowheads="1"/>
          </p:cNvSpPr>
          <p:nvPr/>
        </p:nvSpPr>
        <p:spPr bwMode="auto">
          <a:xfrm>
            <a:off x="6629400" y="3810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Oval 13"/>
          <p:cNvSpPr>
            <a:spLocks noChangeArrowheads="1"/>
          </p:cNvSpPr>
          <p:nvPr/>
        </p:nvSpPr>
        <p:spPr bwMode="auto">
          <a:xfrm>
            <a:off x="7239000" y="3810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Oval 13"/>
          <p:cNvSpPr>
            <a:spLocks noChangeArrowheads="1"/>
          </p:cNvSpPr>
          <p:nvPr/>
        </p:nvSpPr>
        <p:spPr bwMode="auto">
          <a:xfrm>
            <a:off x="7696200" y="3810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Text Box 12"/>
          <p:cNvSpPr txBox="1">
            <a:spLocks noChangeArrowheads="1"/>
          </p:cNvSpPr>
          <p:nvPr/>
        </p:nvSpPr>
        <p:spPr bwMode="auto">
          <a:xfrm>
            <a:off x="6172200" y="4114800"/>
            <a:ext cx="1066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 dirty="0" smtClean="0">
                <a:solidFill>
                  <a:srgbClr val="FF0000"/>
                </a:solidFill>
              </a:rPr>
              <a:t>2/28/2018</a:t>
            </a:r>
            <a:r>
              <a:rPr lang="en-US" sz="1000" dirty="0"/>
              <a:t>	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562600" y="4267200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Informal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Challenge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Response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Deadline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096000" y="29718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Informational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Filing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Deadline</a:t>
            </a:r>
          </a:p>
        </p:txBody>
      </p:sp>
      <p:sp>
        <p:nvSpPr>
          <p:cNvPr id="63" name="Text Box 12"/>
          <p:cNvSpPr txBox="1">
            <a:spLocks noChangeArrowheads="1"/>
          </p:cNvSpPr>
          <p:nvPr/>
        </p:nvSpPr>
        <p:spPr bwMode="auto">
          <a:xfrm>
            <a:off x="6896100" y="3541931"/>
            <a:ext cx="83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 dirty="0" smtClean="0">
                <a:solidFill>
                  <a:srgbClr val="FF0000"/>
                </a:solidFill>
              </a:rPr>
              <a:t>3/15/2018</a:t>
            </a:r>
            <a:r>
              <a:rPr lang="en-US" sz="1000" b="1" dirty="0"/>
              <a:t>	</a:t>
            </a:r>
          </a:p>
        </p:txBody>
      </p:sp>
      <p:sp>
        <p:nvSpPr>
          <p:cNvPr id="64" name="Text Box 12"/>
          <p:cNvSpPr txBox="1">
            <a:spLocks noChangeArrowheads="1"/>
          </p:cNvSpPr>
          <p:nvPr/>
        </p:nvSpPr>
        <p:spPr bwMode="auto">
          <a:xfrm>
            <a:off x="7239000" y="4114800"/>
            <a:ext cx="1066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 dirty="0" smtClean="0">
                <a:solidFill>
                  <a:srgbClr val="FF0000"/>
                </a:solidFill>
              </a:rPr>
              <a:t>3/31/2018</a:t>
            </a:r>
            <a:r>
              <a:rPr lang="en-US" sz="1000" dirty="0"/>
              <a:t>	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629400" y="42672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Formal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Challenge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Deadline</a:t>
            </a:r>
          </a:p>
        </p:txBody>
      </p:sp>
      <p:sp>
        <p:nvSpPr>
          <p:cNvPr id="66" name="Line 4"/>
          <p:cNvSpPr>
            <a:spLocks noChangeShapeType="1"/>
          </p:cNvSpPr>
          <p:nvPr/>
        </p:nvSpPr>
        <p:spPr bwMode="auto">
          <a:xfrm>
            <a:off x="457200" y="2590800"/>
            <a:ext cx="815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28900" y="1981200"/>
            <a:ext cx="1447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6629400" y="1981200"/>
            <a:ext cx="1447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2018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257800" y="2438400"/>
            <a:ext cx="0" cy="381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043380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\\P\projects\power delivery\Transmission Lines\Photos\DC Line\430151657_2Q2Ak-L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90600" y="1676400"/>
            <a:ext cx="7086600" cy="4572000"/>
          </a:xfrm>
        </p:spPr>
      </p:pic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2057400" y="490538"/>
            <a:ext cx="514647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3A325A"/>
                </a:solidFill>
              </a:rPr>
              <a:t>2016 True-Up </a:t>
            </a:r>
            <a:r>
              <a:rPr lang="en-US" sz="4000" dirty="0">
                <a:solidFill>
                  <a:srgbClr val="3A325A"/>
                </a:solidFill>
              </a:rPr>
              <a:t>Results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077200" cy="2723217"/>
          </a:xfrm>
        </p:spPr>
        <p:txBody>
          <a:bodyPr/>
          <a:lstStyle/>
          <a:p>
            <a:pPr lvl="1" eaLnBrk="1" hangingPunct="1"/>
            <a:r>
              <a:rPr lang="en-US" sz="2400" dirty="0" smtClean="0">
                <a:latin typeface="Arial" charset="0"/>
              </a:rPr>
              <a:t>Minnesota Power’s 2016 True-Up transmission rate is subject to change pending review by MISO and other Interested Parties.  </a:t>
            </a:r>
          </a:p>
          <a:p>
            <a:pPr lvl="1" eaLnBrk="1" hangingPunct="1"/>
            <a:r>
              <a:rPr lang="en-US" sz="2400" dirty="0" smtClean="0">
                <a:latin typeface="Arial" charset="0"/>
              </a:rPr>
              <a:t>Information in this presentation is based upon Minnesota Power’s 2016 True-Up Attachment O, filed at MISO on May 26, 2017.</a:t>
            </a:r>
            <a:endParaRPr lang="en-US" sz="2400" dirty="0" smtClean="0">
              <a:solidFill>
                <a:srgbClr val="FF0000"/>
              </a:solidFill>
              <a:latin typeface="Arial" charset="0"/>
            </a:endParaRPr>
          </a:p>
          <a:p>
            <a:pPr lvl="1" eaLnBrk="1" hangingPunct="1"/>
            <a:endParaRPr lang="en-US" sz="1800" dirty="0" smtClean="0">
              <a:latin typeface="Arial" charset="0"/>
            </a:endParaRPr>
          </a:p>
          <a:p>
            <a:pPr lvl="3" eaLnBrk="1" hangingPunct="1">
              <a:buFont typeface="Wingdings 2" pitchFamily="18" charset="2"/>
              <a:buNone/>
            </a:pPr>
            <a:endParaRPr lang="en-US" dirty="0" smtClean="0">
              <a:latin typeface="Arial" charset="0"/>
            </a:endParaRPr>
          </a:p>
        </p:txBody>
      </p:sp>
      <p:sp>
        <p:nvSpPr>
          <p:cNvPr id="124930" name="Rectangle 4"/>
          <p:cNvSpPr>
            <a:spLocks noChangeArrowheads="1"/>
          </p:cNvSpPr>
          <p:nvPr/>
        </p:nvSpPr>
        <p:spPr bwMode="auto">
          <a:xfrm>
            <a:off x="1066800" y="639763"/>
            <a:ext cx="7315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3A325A"/>
                </a:solidFill>
              </a:rPr>
              <a:t>2016 True-Up Disclosure</a:t>
            </a:r>
            <a:endParaRPr lang="en-US" sz="2800" dirty="0">
              <a:solidFill>
                <a:srgbClr val="3A32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43137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8" name="Rectangle 4"/>
          <p:cNvSpPr>
            <a:spLocks noChangeArrowheads="1"/>
          </p:cNvSpPr>
          <p:nvPr/>
        </p:nvSpPr>
        <p:spPr bwMode="auto">
          <a:xfrm>
            <a:off x="838200" y="261938"/>
            <a:ext cx="7543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2800" dirty="0" smtClean="0">
              <a:solidFill>
                <a:srgbClr val="3A325A"/>
              </a:solidFill>
            </a:endParaRPr>
          </a:p>
          <a:p>
            <a:pPr algn="ctr"/>
            <a:r>
              <a:rPr lang="en-US" sz="2800" dirty="0" smtClean="0">
                <a:solidFill>
                  <a:srgbClr val="3A325A"/>
                </a:solidFill>
              </a:rPr>
              <a:t>2016 AC System True-Up </a:t>
            </a:r>
            <a:r>
              <a:rPr lang="en-US" sz="2800" dirty="0">
                <a:solidFill>
                  <a:srgbClr val="3A325A"/>
                </a:solidFill>
              </a:rPr>
              <a:t>Results</a:t>
            </a:r>
          </a:p>
        </p:txBody>
      </p:sp>
      <p:sp>
        <p:nvSpPr>
          <p:cNvPr id="27659" name="Rectangle 10"/>
          <p:cNvSpPr>
            <a:spLocks noChangeArrowheads="1"/>
          </p:cNvSpPr>
          <p:nvPr/>
        </p:nvSpPr>
        <p:spPr bwMode="auto">
          <a:xfrm>
            <a:off x="0" y="990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7829007"/>
              </p:ext>
            </p:extLst>
          </p:nvPr>
        </p:nvGraphicFramePr>
        <p:xfrm>
          <a:off x="457200" y="1828800"/>
          <a:ext cx="8125453" cy="2735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1" name="Worksheet" r:id="rId4" imgW="6743599" imgH="2270868" progId="Excel.Sheet.12">
                  <p:embed/>
                </p:oleObj>
              </mc:Choice>
              <mc:Fallback>
                <p:oleObj name="Worksheet" r:id="rId4" imgW="6743599" imgH="227086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" y="1828800"/>
                        <a:ext cx="8125453" cy="2735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20707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12190</TotalTime>
  <Words>481</Words>
  <Application>Microsoft Office PowerPoint</Application>
  <PresentationFormat>On-screen Show (4:3)</PresentationFormat>
  <Paragraphs>174</Paragraphs>
  <Slides>31</Slides>
  <Notes>31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Concourse</vt:lpstr>
      <vt:lpstr>Worksheet</vt:lpstr>
      <vt:lpstr>Microsoft Excel Worksheet</vt:lpstr>
      <vt:lpstr>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Minnesota Power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mdonahue</dc:creator>
  <cp:lastModifiedBy>NewImage</cp:lastModifiedBy>
  <cp:revision>396</cp:revision>
  <dcterms:created xsi:type="dcterms:W3CDTF">2010-10-12T12:57:36Z</dcterms:created>
  <dcterms:modified xsi:type="dcterms:W3CDTF">2017-08-21T21:58:08Z</dcterms:modified>
</cp:coreProperties>
</file>