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41"/>
  </p:notesMasterIdLst>
  <p:sldIdLst>
    <p:sldId id="256" r:id="rId2"/>
    <p:sldId id="257" r:id="rId3"/>
    <p:sldId id="310" r:id="rId4"/>
    <p:sldId id="259" r:id="rId5"/>
    <p:sldId id="311" r:id="rId6"/>
    <p:sldId id="343" r:id="rId7"/>
    <p:sldId id="274" r:id="rId8"/>
    <p:sldId id="309" r:id="rId9"/>
    <p:sldId id="303" r:id="rId10"/>
    <p:sldId id="313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12" r:id="rId23"/>
    <p:sldId id="314" r:id="rId24"/>
    <p:sldId id="326" r:id="rId25"/>
    <p:sldId id="337" r:id="rId26"/>
    <p:sldId id="338" r:id="rId27"/>
    <p:sldId id="329" r:id="rId28"/>
    <p:sldId id="330" r:id="rId29"/>
    <p:sldId id="331" r:id="rId30"/>
    <p:sldId id="332" r:id="rId31"/>
    <p:sldId id="339" r:id="rId32"/>
    <p:sldId id="334" r:id="rId33"/>
    <p:sldId id="340" r:id="rId34"/>
    <p:sldId id="336" r:id="rId35"/>
    <p:sldId id="341" r:id="rId36"/>
    <p:sldId id="342" r:id="rId37"/>
    <p:sldId id="344" r:id="rId38"/>
    <p:sldId id="270" r:id="rId39"/>
    <p:sldId id="271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3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5" autoAdjust="0"/>
    <p:restoredTop sz="72764" autoAdjust="0"/>
  </p:normalViewPr>
  <p:slideViewPr>
    <p:cSldViewPr>
      <p:cViewPr>
        <p:scale>
          <a:sx n="100" d="100"/>
          <a:sy n="100" d="100"/>
        </p:scale>
        <p:origin x="-19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BC6529F-03C4-412F-8CCD-D63DC68C1313}" type="datetimeFigureOut">
              <a:rPr lang="en-US"/>
              <a:pPr>
                <a:defRPr/>
              </a:pPr>
              <a:t>8/25/2015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DC8CA68-5520-49B4-946C-5B50D52F4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611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37B81D-9911-4AC5-B949-65AADA9C87A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C8CA68-5520-49B4-946C-5B50D52F450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54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C8CA68-5520-49B4-946C-5B50D52F450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54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C8CA68-5520-49B4-946C-5B50D52F450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54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C8CA68-5520-49B4-946C-5B50D52F450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543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C8CA68-5520-49B4-946C-5B50D52F450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543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C8CA68-5520-49B4-946C-5B50D52F450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543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C8CA68-5520-49B4-946C-5B50D52F450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543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C8CA68-5520-49B4-946C-5B50D52F450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543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C8CA68-5520-49B4-946C-5B50D52F450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543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C8CA68-5520-49B4-946C-5B50D52F450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5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98A4B7-F44A-4041-8C44-782D5645E52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C8CA68-5520-49B4-946C-5B50D52F450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543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C8CA68-5520-49B4-946C-5B50D52F450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543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C8CA68-5520-49B4-946C-5B50D52F450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543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C8CA68-5520-49B4-946C-5B50D52F450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543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C8CA68-5520-49B4-946C-5B50D52F450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543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C8CA68-5520-49B4-946C-5B50D52F450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543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C8CA68-5520-49B4-946C-5B50D52F450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543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C8CA68-5520-49B4-946C-5B50D52F450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543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C8CA68-5520-49B4-946C-5B50D52F450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543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C8CA68-5520-49B4-946C-5B50D52F450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54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2F3840-4E63-4B20-B237-5E27554B61F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C8CA68-5520-49B4-946C-5B50D52F450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543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C8CA68-5520-49B4-946C-5B50D52F450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543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C8CA68-5520-49B4-946C-5B50D52F450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543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C8CA68-5520-49B4-946C-5B50D52F450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543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C8CA68-5520-49B4-946C-5B50D52F450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543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C8CA68-5520-49B4-946C-5B50D52F450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543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C8CA68-5520-49B4-946C-5B50D52F450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543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2F3840-4E63-4B20-B237-5E27554B61F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ADED0A-F2BE-44F4-A053-B57102A248A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53B771-C1A1-471A-BCED-B5AAAC8D302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451CB4-EC6A-4148-A7A9-C07279F641A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451CB4-EC6A-4148-A7A9-C07279F641A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b="1" dirty="0"/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884614" y="8685215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3" tIns="45716" rIns="91433" bIns="45716" anchor="b"/>
          <a:lstStyle/>
          <a:p>
            <a:pPr algn="r">
              <a:defRPr/>
            </a:pPr>
            <a:fld id="{6C1DDB48-C3EF-4A5C-848B-578E6248EBD3}" type="slidenum">
              <a:rPr lang="en-US" sz="1200">
                <a:latin typeface="+mn-lt"/>
              </a:rPr>
              <a:pPr algn="r">
                <a:defRPr/>
              </a:pPr>
              <a:t>6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180027-2E1C-4713-8E2D-B43416A738D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2F3840-4E63-4B20-B237-5E27554B61F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C8CA68-5520-49B4-946C-5B50D52F450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54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5D42894-0996-49A7-A3F0-96223CFDADE6}" type="datetimeFigureOut">
              <a:rPr lang="en-US"/>
              <a:pPr>
                <a:defRPr/>
              </a:pPr>
              <a:t>8/25/2015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14ACCCD-17C4-464C-8B72-DBD77AD48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8A099-574F-4B1F-8BAF-0E4D224601EF}" type="datetimeFigureOut">
              <a:rPr lang="en-US"/>
              <a:pPr>
                <a:defRPr/>
              </a:pPr>
              <a:t>8/25/2015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833C6-1F26-41FE-965E-307DF99E7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5CA55-37FB-4109-B97A-3DE7B32A1263}" type="datetimeFigureOut">
              <a:rPr lang="en-US"/>
              <a:pPr>
                <a:defRPr/>
              </a:pPr>
              <a:t>8/25/2015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FE511-CEA6-4F41-9E6D-BBBED6335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732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0CBFC-119C-453F-8E82-E73D8701AB10}" type="datetimeFigureOut">
              <a:rPr lang="en-US"/>
              <a:pPr>
                <a:defRPr/>
              </a:pPr>
              <a:t>8/25/2015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01651-59B8-490D-BFD8-41BD00E33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9C0D6-2281-4ECC-8147-B4D570393B10}" type="datetimeFigureOut">
              <a:rPr lang="en-US"/>
              <a:pPr>
                <a:defRPr/>
              </a:pPr>
              <a:t>8/25/2015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7144C-1140-4F98-872A-17A304D22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922F24-1A26-4887-8AAE-9BC9693DC379}" type="datetimeFigureOut">
              <a:rPr lang="en-US"/>
              <a:pPr>
                <a:defRPr/>
              </a:pPr>
              <a:t>8/25/2015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D09571-DA3B-470A-9D0D-773160EB7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8D78BD-59E7-423D-B76C-08F7FD692AD4}" type="datetimeFigureOut">
              <a:rPr lang="en-US"/>
              <a:pPr>
                <a:defRPr/>
              </a:pPr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2528FF-D016-427D-9620-1EDEBFE84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A91E78-0A25-4C13-B13B-E59831311F2F}" type="datetimeFigureOut">
              <a:rPr lang="en-US"/>
              <a:pPr>
                <a:defRPr/>
              </a:pPr>
              <a:t>8/25/2015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1A965B-E6B6-492F-9908-167BA9062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6555FD-9453-4B1E-9AE6-87F1D6F95B6A}" type="datetimeFigureOut">
              <a:rPr lang="en-US"/>
              <a:pPr>
                <a:defRPr/>
              </a:pPr>
              <a:t>8/25/2015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E55603-B834-4F34-A2D2-DAF286561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4BC17-80D4-4848-ABAE-151AC7C73035}" type="datetimeFigureOut">
              <a:rPr lang="en-US"/>
              <a:pPr>
                <a:defRPr/>
              </a:pPr>
              <a:t>8/25/2015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6E380-6199-4ACC-B372-A76509D7C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9E57FB-C035-4241-BBB7-8C5660679C8E}" type="datetimeFigureOut">
              <a:rPr lang="en-US"/>
              <a:pPr>
                <a:defRPr/>
              </a:pPr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79D99F-55DC-4D05-A6ED-9FD298604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45E3D12-291D-48F9-8D15-A2B0F692DE2A}" type="datetimeFigureOut">
              <a:rPr lang="en-US"/>
              <a:pPr>
                <a:defRPr/>
              </a:pPr>
              <a:t>8/25/2015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C67F9B1-0271-4D61-8549-AE72CA1D5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40E4EDD-D87F-4E58-9C19-C41D8FC91A5C}" type="datetimeFigureOut">
              <a:rPr lang="en-US"/>
              <a:pPr>
                <a:defRPr/>
              </a:pPr>
              <a:t>8/25/2015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9C8D44C-E48E-4A5E-8742-BA8EC5D94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88" r:id="rId2"/>
    <p:sldLayoutId id="2147483794" r:id="rId3"/>
    <p:sldLayoutId id="2147483795" r:id="rId4"/>
    <p:sldLayoutId id="2147483796" r:id="rId5"/>
    <p:sldLayoutId id="2147483797" r:id="rId6"/>
    <p:sldLayoutId id="2147483789" r:id="rId7"/>
    <p:sldLayoutId id="2147483798" r:id="rId8"/>
    <p:sldLayoutId id="2147483799" r:id="rId9"/>
    <p:sldLayoutId id="2147483790" r:id="rId10"/>
    <p:sldLayoutId id="2147483791" r:id="rId11"/>
    <p:sldLayoutId id="2147483792" r:id="rId12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2.xls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3.xls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4.xls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5.xls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6.xls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7.xls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Excel_Worksheet8.xls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Excel_Worksheet9.xls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Excel_Worksheet10.xls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Excel_Worksheet11.xlsx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Excel_Worksheet12.xls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_Worksheet13.xls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Excel_Worksheet14.xls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Excel_Worksheet15.xls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9.emf"/><Relationship Id="rId4" Type="http://schemas.openxmlformats.org/officeDocument/2006/relationships/package" Target="../embeddings/Microsoft_Excel_Worksheet16.xls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0.emf"/><Relationship Id="rId4" Type="http://schemas.openxmlformats.org/officeDocument/2006/relationships/package" Target="../embeddings/Microsoft_Excel_Worksheet17.xls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1.emf"/><Relationship Id="rId4" Type="http://schemas.openxmlformats.org/officeDocument/2006/relationships/package" Target="../embeddings/Microsoft_Excel_Worksheet18.xls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2.emf"/><Relationship Id="rId4" Type="http://schemas.openxmlformats.org/officeDocument/2006/relationships/package" Target="../embeddings/Microsoft_Excel_Worksheet19.xlsx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3.emf"/><Relationship Id="rId4" Type="http://schemas.openxmlformats.org/officeDocument/2006/relationships/package" Target="../embeddings/Microsoft_Excel_Worksheet20.xlsx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4.emf"/><Relationship Id="rId4" Type="http://schemas.openxmlformats.org/officeDocument/2006/relationships/package" Target="../embeddings/Microsoft_Excel_Worksheet21.xlsx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25.emf"/><Relationship Id="rId4" Type="http://schemas.openxmlformats.org/officeDocument/2006/relationships/package" Target="../embeddings/Microsoft_Excel_Worksheet22.xlsx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26.emf"/><Relationship Id="rId4" Type="http://schemas.openxmlformats.org/officeDocument/2006/relationships/package" Target="../embeddings/Microsoft_Excel_Worksheet23.xlsx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27.emf"/><Relationship Id="rId4" Type="http://schemas.openxmlformats.org/officeDocument/2006/relationships/package" Target="../embeddings/Microsoft_Excel_Worksheet24.xlsx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28.emf"/><Relationship Id="rId4" Type="http://schemas.openxmlformats.org/officeDocument/2006/relationships/package" Target="../embeddings/Microsoft_Excel_Worksheet25.xlsx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29.emf"/><Relationship Id="rId4" Type="http://schemas.openxmlformats.org/officeDocument/2006/relationships/package" Target="../embeddings/Microsoft_Excel_Worksheet26.xlsx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30.emf"/><Relationship Id="rId4" Type="http://schemas.openxmlformats.org/officeDocument/2006/relationships/package" Target="../embeddings/Microsoft_Excel_Worksheet27.xlsx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31.emf"/><Relationship Id="rId4" Type="http://schemas.openxmlformats.org/officeDocument/2006/relationships/package" Target="../embeddings/Microsoft_Excel_Worksheet28.xlsx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FormulaRateResponseTeam@mnpower.com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1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362200"/>
            <a:ext cx="2286000" cy="1238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5</a:t>
            </a:r>
            <a:endParaRPr lang="en-US" dirty="0"/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0" y="4343400"/>
            <a:ext cx="8610600" cy="990600"/>
          </a:xfrm>
        </p:spPr>
        <p:txBody>
          <a:bodyPr/>
          <a:lstStyle/>
          <a:p>
            <a:pPr marR="0" eaLnBrk="1" hangingPunct="1">
              <a:lnSpc>
                <a:spcPct val="90000"/>
              </a:lnSpc>
            </a:pPr>
            <a:r>
              <a:rPr lang="en-US" smtClean="0"/>
              <a:t>2014 Attachment O True-Up Customer Meeting</a:t>
            </a:r>
          </a:p>
          <a:p>
            <a:pPr marR="0" eaLnBrk="1" hangingPunct="1">
              <a:lnSpc>
                <a:spcPct val="90000"/>
              </a:lnSpc>
            </a:pPr>
            <a:endParaRPr lang="en-US" smtClean="0"/>
          </a:p>
          <a:p>
            <a:pPr marR="0" eaLnBrk="1" hangingPunct="1">
              <a:lnSpc>
                <a:spcPct val="90000"/>
              </a:lnSpc>
            </a:pPr>
            <a:endParaRPr lang="en-US" smtClean="0"/>
          </a:p>
          <a:p>
            <a:pPr marR="0" eaLnBrk="1" hangingPunct="1">
              <a:lnSpc>
                <a:spcPct val="90000"/>
              </a:lnSpc>
            </a:pPr>
            <a:r>
              <a:rPr lang="en-US" smtClean="0"/>
              <a:t>August 25, 2015</a:t>
            </a:r>
            <a:endParaRPr lang="en-US" dirty="0" smtClean="0"/>
          </a:p>
        </p:txBody>
      </p:sp>
      <p:pic>
        <p:nvPicPr>
          <p:cNvPr id="15363" name="Picture 3" descr="MP ALLETE logo col sep small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990600"/>
            <a:ext cx="6705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Rectangle 4"/>
          <p:cNvSpPr>
            <a:spLocks noChangeArrowheads="1"/>
          </p:cNvSpPr>
          <p:nvPr/>
        </p:nvSpPr>
        <p:spPr bwMode="auto">
          <a:xfrm>
            <a:off x="838200" y="261938"/>
            <a:ext cx="774070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3A325A"/>
                </a:solidFill>
              </a:rPr>
              <a:t>2014 AC System True-Up History</a:t>
            </a:r>
            <a:endParaRPr lang="en-US" sz="4000" dirty="0">
              <a:solidFill>
                <a:srgbClr val="3A325A"/>
              </a:solidFill>
            </a:endParaRPr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684058"/>
              </p:ext>
            </p:extLst>
          </p:nvPr>
        </p:nvGraphicFramePr>
        <p:xfrm>
          <a:off x="663219" y="1905000"/>
          <a:ext cx="7817562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Worksheet" r:id="rId4" imgW="5171965" imgH="1657485" progId="Excel.Sheet.12">
                  <p:embed/>
                </p:oleObj>
              </mc:Choice>
              <mc:Fallback>
                <p:oleObj name="Worksheet" r:id="rId4" imgW="5171965" imgH="16574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3219" y="1905000"/>
                        <a:ext cx="7817562" cy="304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495402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Rectangle 4"/>
          <p:cNvSpPr>
            <a:spLocks noChangeArrowheads="1"/>
          </p:cNvSpPr>
          <p:nvPr/>
        </p:nvSpPr>
        <p:spPr bwMode="auto">
          <a:xfrm>
            <a:off x="457200" y="261938"/>
            <a:ext cx="79426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3A325A"/>
                </a:solidFill>
              </a:rPr>
              <a:t>2014 Projected vs. Actual Revenue Requirement</a:t>
            </a:r>
            <a:endParaRPr lang="en-US" sz="2800" dirty="0">
              <a:solidFill>
                <a:srgbClr val="3A325A"/>
              </a:solidFill>
            </a:endParaRPr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175865"/>
              </p:ext>
            </p:extLst>
          </p:nvPr>
        </p:nvGraphicFramePr>
        <p:xfrm>
          <a:off x="770912" y="1524000"/>
          <a:ext cx="73152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Worksheet" r:id="rId4" imgW="4829167" imgH="1543185" progId="Excel.Sheet.12">
                  <p:embed/>
                </p:oleObj>
              </mc:Choice>
              <mc:Fallback>
                <p:oleObj name="Worksheet" r:id="rId4" imgW="4829167" imgH="15431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0912" y="1524000"/>
                        <a:ext cx="7315200" cy="365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456368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Rectangle 4"/>
          <p:cNvSpPr>
            <a:spLocks noChangeArrowheads="1"/>
          </p:cNvSpPr>
          <p:nvPr/>
        </p:nvSpPr>
        <p:spPr bwMode="auto">
          <a:xfrm>
            <a:off x="969358" y="261938"/>
            <a:ext cx="69391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rgbClr val="3A325A"/>
                </a:solidFill>
              </a:rPr>
              <a:t>2014 Projected vs. Actual Operating Costs</a:t>
            </a:r>
            <a:endParaRPr lang="en-US" sz="2800" dirty="0">
              <a:solidFill>
                <a:srgbClr val="3A325A"/>
              </a:solidFill>
            </a:endParaRPr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604676"/>
              </p:ext>
            </p:extLst>
          </p:nvPr>
        </p:nvGraphicFramePr>
        <p:xfrm>
          <a:off x="838201" y="1676400"/>
          <a:ext cx="72390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Worksheet" r:id="rId4" imgW="4829167" imgH="1543185" progId="Excel.Sheet.12">
                  <p:embed/>
                </p:oleObj>
              </mc:Choice>
              <mc:Fallback>
                <p:oleObj name="Worksheet" r:id="rId4" imgW="4829167" imgH="15431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1" y="1676400"/>
                        <a:ext cx="7239000" cy="365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39163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Rectangle 4"/>
          <p:cNvSpPr>
            <a:spLocks noChangeArrowheads="1"/>
          </p:cNvSpPr>
          <p:nvPr/>
        </p:nvSpPr>
        <p:spPr bwMode="auto">
          <a:xfrm>
            <a:off x="778714" y="558225"/>
            <a:ext cx="77791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3A325A"/>
                </a:solidFill>
              </a:rPr>
              <a:t>2014 Projected vs. Actual Operating Cost Detail</a:t>
            </a:r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933191"/>
              </p:ext>
            </p:extLst>
          </p:nvPr>
        </p:nvGraphicFramePr>
        <p:xfrm>
          <a:off x="778714" y="1676400"/>
          <a:ext cx="7450886" cy="3733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Worksheet" r:id="rId4" imgW="5829199" imgH="1552643" progId="Excel.Sheet.12">
                  <p:embed/>
                </p:oleObj>
              </mc:Choice>
              <mc:Fallback>
                <p:oleObj name="Worksheet" r:id="rId4" imgW="5829199" imgH="15526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8714" y="1676400"/>
                        <a:ext cx="7450886" cy="37337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792776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Rectangle 4"/>
          <p:cNvSpPr>
            <a:spLocks noChangeArrowheads="1"/>
          </p:cNvSpPr>
          <p:nvPr/>
        </p:nvSpPr>
        <p:spPr bwMode="auto">
          <a:xfrm>
            <a:off x="685800" y="261938"/>
            <a:ext cx="777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3A325A"/>
                </a:solidFill>
              </a:rPr>
              <a:t>2014 Projected vs. Actual Return Requirement</a:t>
            </a:r>
            <a:endParaRPr lang="en-US" sz="2800" dirty="0">
              <a:solidFill>
                <a:srgbClr val="3A325A"/>
              </a:solidFill>
            </a:endParaRPr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45566"/>
              </p:ext>
            </p:extLst>
          </p:nvPr>
        </p:nvGraphicFramePr>
        <p:xfrm>
          <a:off x="1295400" y="1447800"/>
          <a:ext cx="6764587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Worksheet" r:id="rId4" imgW="4829167" imgH="1543185" progId="Excel.Sheet.12">
                  <p:embed/>
                </p:oleObj>
              </mc:Choice>
              <mc:Fallback>
                <p:oleObj name="Worksheet" r:id="rId4" imgW="4829167" imgH="15431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5400" y="1447800"/>
                        <a:ext cx="6764587" cy="381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513941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Rectangle 4"/>
          <p:cNvSpPr>
            <a:spLocks noChangeArrowheads="1"/>
          </p:cNvSpPr>
          <p:nvPr/>
        </p:nvSpPr>
        <p:spPr bwMode="auto">
          <a:xfrm>
            <a:off x="381000" y="558225"/>
            <a:ext cx="860145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3A325A"/>
                </a:solidFill>
              </a:rPr>
              <a:t>2014 Projected vs. Actual Return Requirement Detail</a:t>
            </a:r>
          </a:p>
          <a:p>
            <a:pPr algn="ctr"/>
            <a:r>
              <a:rPr lang="en-US" sz="2800" dirty="0" smtClean="0">
                <a:solidFill>
                  <a:srgbClr val="3A325A"/>
                </a:solidFill>
              </a:rPr>
              <a:t>Change in Rate Base</a:t>
            </a:r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8239802"/>
              </p:ext>
            </p:extLst>
          </p:nvPr>
        </p:nvGraphicFramePr>
        <p:xfrm>
          <a:off x="685800" y="2057400"/>
          <a:ext cx="762000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Worksheet" r:id="rId4" imgW="5829199" imgH="1743143" progId="Excel.Sheet.12">
                  <p:embed/>
                </p:oleObj>
              </mc:Choice>
              <mc:Fallback>
                <p:oleObj name="Worksheet" r:id="rId4" imgW="5829199" imgH="17431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5800" y="2057400"/>
                        <a:ext cx="7620000" cy="350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225141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Rectangle 4"/>
          <p:cNvSpPr>
            <a:spLocks noChangeArrowheads="1"/>
          </p:cNvSpPr>
          <p:nvPr/>
        </p:nvSpPr>
        <p:spPr bwMode="auto">
          <a:xfrm>
            <a:off x="381000" y="558225"/>
            <a:ext cx="860145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3A325A"/>
                </a:solidFill>
              </a:rPr>
              <a:t>2014 Projected vs. Actual Return Requirement Detail</a:t>
            </a:r>
          </a:p>
          <a:p>
            <a:pPr algn="ctr"/>
            <a:r>
              <a:rPr lang="en-US" sz="2800" dirty="0" smtClean="0">
                <a:solidFill>
                  <a:srgbClr val="3A325A"/>
                </a:solidFill>
              </a:rPr>
              <a:t>Change in Cost of Capital</a:t>
            </a:r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758661"/>
              </p:ext>
            </p:extLst>
          </p:nvPr>
        </p:nvGraphicFramePr>
        <p:xfrm>
          <a:off x="1219200" y="2133600"/>
          <a:ext cx="6934199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Worksheet" r:id="rId4" imgW="4067122" imgH="1181100" progId="Excel.Sheet.12">
                  <p:embed/>
                </p:oleObj>
              </mc:Choice>
              <mc:Fallback>
                <p:oleObj name="Worksheet" r:id="rId4" imgW="4067122" imgH="11811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9200" y="2133600"/>
                        <a:ext cx="6934199" cy="243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413346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Rectangle 4"/>
          <p:cNvSpPr>
            <a:spLocks noChangeArrowheads="1"/>
          </p:cNvSpPr>
          <p:nvPr/>
        </p:nvSpPr>
        <p:spPr bwMode="auto">
          <a:xfrm>
            <a:off x="381000" y="558225"/>
            <a:ext cx="860145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3A325A"/>
                </a:solidFill>
              </a:rPr>
              <a:t>2014 Projected vs. Actual Return Requirement Detail</a:t>
            </a:r>
          </a:p>
          <a:p>
            <a:pPr algn="ctr"/>
            <a:r>
              <a:rPr lang="en-US" sz="2800" dirty="0" smtClean="0">
                <a:solidFill>
                  <a:srgbClr val="3A325A"/>
                </a:solidFill>
              </a:rPr>
              <a:t>Change of Return Calculation</a:t>
            </a:r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40893" y="2286000"/>
            <a:ext cx="7894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Lower Return Requirement was caused by decrease in Rate Base:</a:t>
            </a:r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368942"/>
              </p:ext>
            </p:extLst>
          </p:nvPr>
        </p:nvGraphicFramePr>
        <p:xfrm>
          <a:off x="609600" y="2895600"/>
          <a:ext cx="7619999" cy="1752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Worksheet" r:id="rId4" imgW="4829167" imgH="790643" progId="Excel.Sheet.12">
                  <p:embed/>
                </p:oleObj>
              </mc:Choice>
              <mc:Fallback>
                <p:oleObj name="Worksheet" r:id="rId4" imgW="4829167" imgH="7906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" y="2895600"/>
                        <a:ext cx="7619999" cy="17525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51593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Rectangle 4"/>
          <p:cNvSpPr>
            <a:spLocks noChangeArrowheads="1"/>
          </p:cNvSpPr>
          <p:nvPr/>
        </p:nvSpPr>
        <p:spPr bwMode="auto">
          <a:xfrm>
            <a:off x="552834" y="605135"/>
            <a:ext cx="79669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3A325A"/>
                </a:solidFill>
              </a:rPr>
              <a:t>2014 Projected vs. Actual Attachment GG and ZZ Credits</a:t>
            </a:r>
            <a:endParaRPr lang="en-US" sz="2400" dirty="0">
              <a:solidFill>
                <a:srgbClr val="3A325A"/>
              </a:solidFill>
            </a:endParaRPr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721443"/>
              </p:ext>
            </p:extLst>
          </p:nvPr>
        </p:nvGraphicFramePr>
        <p:xfrm>
          <a:off x="838201" y="1676400"/>
          <a:ext cx="731520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Worksheet" r:id="rId4" imgW="4829167" imgH="1743143" progId="Excel.Sheet.12">
                  <p:embed/>
                </p:oleObj>
              </mc:Choice>
              <mc:Fallback>
                <p:oleObj name="Worksheet" r:id="rId4" imgW="4829167" imgH="17431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1" y="1676400"/>
                        <a:ext cx="7315200" cy="388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822549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Rectangle 4"/>
          <p:cNvSpPr>
            <a:spLocks noChangeArrowheads="1"/>
          </p:cNvSpPr>
          <p:nvPr/>
        </p:nvSpPr>
        <p:spPr bwMode="auto">
          <a:xfrm>
            <a:off x="534066" y="558225"/>
            <a:ext cx="739760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rgbClr val="3A325A"/>
                </a:solidFill>
              </a:rPr>
              <a:t>2014 Projected vs. Actual </a:t>
            </a:r>
          </a:p>
          <a:p>
            <a:pPr algn="ctr"/>
            <a:r>
              <a:rPr lang="en-US" sz="2800" dirty="0" smtClean="0">
                <a:solidFill>
                  <a:srgbClr val="3A325A"/>
                </a:solidFill>
              </a:rPr>
              <a:t>Lower Attachments GG and ZZ Credits Detail</a:t>
            </a:r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355185"/>
              </p:ext>
            </p:extLst>
          </p:nvPr>
        </p:nvGraphicFramePr>
        <p:xfrm>
          <a:off x="685800" y="1905000"/>
          <a:ext cx="754380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Worksheet" r:id="rId4" imgW="4800532" imgH="2028757" progId="Excel.Sheet.12">
                  <p:embed/>
                </p:oleObj>
              </mc:Choice>
              <mc:Fallback>
                <p:oleObj name="Worksheet" r:id="rId4" imgW="4800532" imgH="20287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5800" y="1905000"/>
                        <a:ext cx="7543800" cy="358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849583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endParaRPr lang="en-US" dirty="0" smtClean="0"/>
          </a:p>
          <a:p>
            <a:pPr eaLnBrk="1" hangingPunct="1"/>
            <a:r>
              <a:rPr lang="en-US" sz="2400" dirty="0" smtClean="0">
                <a:latin typeface="Arial" charset="0"/>
              </a:rPr>
              <a:t>Agenda</a:t>
            </a:r>
          </a:p>
          <a:p>
            <a:pPr lvl="1" eaLnBrk="1" hangingPunct="1"/>
            <a:r>
              <a:rPr lang="en-US" sz="2400" dirty="0" smtClean="0">
                <a:latin typeface="Arial" charset="0"/>
              </a:rPr>
              <a:t>Introduction</a:t>
            </a:r>
          </a:p>
          <a:p>
            <a:pPr lvl="1" eaLnBrk="1" hangingPunct="1"/>
            <a:r>
              <a:rPr lang="en-US" sz="2400" dirty="0" smtClean="0">
                <a:latin typeface="Arial" charset="0"/>
              </a:rPr>
              <a:t>Purpose of Today’s Meeting</a:t>
            </a:r>
          </a:p>
          <a:p>
            <a:pPr lvl="1" eaLnBrk="1" hangingPunct="1"/>
            <a:r>
              <a:rPr lang="en-US" sz="2400" dirty="0" smtClean="0">
                <a:latin typeface="Arial" charset="0"/>
              </a:rPr>
              <a:t>Attachment O Rates Structure</a:t>
            </a:r>
          </a:p>
          <a:p>
            <a:pPr lvl="1" eaLnBrk="1" hangingPunct="1"/>
            <a:r>
              <a:rPr lang="en-US" sz="2400" dirty="0" smtClean="0">
                <a:latin typeface="Arial" charset="0"/>
              </a:rPr>
              <a:t>Regulatory Timeline</a:t>
            </a:r>
          </a:p>
          <a:p>
            <a:pPr lvl="1" eaLnBrk="1" hangingPunct="1"/>
            <a:r>
              <a:rPr lang="en-US" sz="2400" dirty="0">
                <a:latin typeface="Arial" charset="0"/>
              </a:rPr>
              <a:t>Disclosure</a:t>
            </a:r>
          </a:p>
          <a:p>
            <a:pPr lvl="1" eaLnBrk="1" hangingPunct="1"/>
            <a:r>
              <a:rPr lang="en-US" sz="2400" dirty="0" smtClean="0">
                <a:latin typeface="Arial" charset="0"/>
              </a:rPr>
              <a:t>2014 True Up and Projected Attachment O Review</a:t>
            </a:r>
          </a:p>
          <a:p>
            <a:pPr lvl="1" eaLnBrk="1" hangingPunct="1"/>
            <a:r>
              <a:rPr lang="en-US" sz="2400" dirty="0" smtClean="0">
                <a:latin typeface="Arial" charset="0"/>
              </a:rPr>
              <a:t>Supporting Documentation</a:t>
            </a:r>
          </a:p>
          <a:p>
            <a:pPr lvl="1" eaLnBrk="1" hangingPunct="1"/>
            <a:r>
              <a:rPr lang="en-US" sz="2400" dirty="0" smtClean="0">
                <a:latin typeface="Arial" charset="0"/>
              </a:rPr>
              <a:t>Changes to Formula Rate </a:t>
            </a:r>
            <a:r>
              <a:rPr lang="en-US" sz="2400" dirty="0">
                <a:latin typeface="Arial" charset="0"/>
              </a:rPr>
              <a:t>True </a:t>
            </a:r>
            <a:r>
              <a:rPr lang="en-US" sz="2400" dirty="0" smtClean="0">
                <a:latin typeface="Arial" charset="0"/>
              </a:rPr>
              <a:t>Protocols</a:t>
            </a:r>
            <a:endParaRPr lang="en-US" sz="2400" dirty="0">
              <a:latin typeface="Arial" charset="0"/>
            </a:endParaRPr>
          </a:p>
          <a:p>
            <a:pPr lvl="1" eaLnBrk="1" hangingPunct="1"/>
            <a:r>
              <a:rPr lang="en-US" sz="2400" dirty="0" smtClean="0">
                <a:latin typeface="Arial" charset="0"/>
              </a:rPr>
              <a:t>Questions</a:t>
            </a:r>
          </a:p>
          <a:p>
            <a:pPr lvl="1" eaLnBrk="1" hangingPunct="1"/>
            <a:endParaRPr lang="en-US" dirty="0" smtClean="0">
              <a:latin typeface="Arial" charset="0"/>
            </a:endParaRPr>
          </a:p>
          <a:p>
            <a:pPr lvl="1" eaLnBrk="1" hangingPunct="1"/>
            <a:endParaRPr lang="en-US" dirty="0" smtClean="0"/>
          </a:p>
        </p:txBody>
      </p:sp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838200" y="381000"/>
            <a:ext cx="762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rgbClr val="3A325A"/>
                </a:solidFill>
              </a:rPr>
              <a:t>2014 True-Up </a:t>
            </a:r>
            <a:r>
              <a:rPr lang="en-US" sz="3200" dirty="0">
                <a:solidFill>
                  <a:srgbClr val="3A325A"/>
                </a:solidFill>
              </a:rPr>
              <a:t>Customer Meeting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Rectangle 4"/>
          <p:cNvSpPr>
            <a:spLocks noChangeArrowheads="1"/>
          </p:cNvSpPr>
          <p:nvPr/>
        </p:nvSpPr>
        <p:spPr bwMode="auto">
          <a:xfrm>
            <a:off x="883064" y="261938"/>
            <a:ext cx="70208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3A325A"/>
                </a:solidFill>
              </a:rPr>
              <a:t>2014 Projected vs. Actual Revenue Credits</a:t>
            </a:r>
            <a:endParaRPr lang="en-US" sz="2800" dirty="0">
              <a:solidFill>
                <a:srgbClr val="3A325A"/>
              </a:solidFill>
            </a:endParaRPr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34676"/>
              </p:ext>
            </p:extLst>
          </p:nvPr>
        </p:nvGraphicFramePr>
        <p:xfrm>
          <a:off x="762001" y="1447800"/>
          <a:ext cx="74676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Worksheet" r:id="rId4" imgW="4829167" imgH="1543185" progId="Excel.Sheet.12">
                  <p:embed/>
                </p:oleObj>
              </mc:Choice>
              <mc:Fallback>
                <p:oleObj name="Worksheet" r:id="rId4" imgW="4829167" imgH="15431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1" y="1447800"/>
                        <a:ext cx="7467600" cy="396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46254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Rectangle 4"/>
          <p:cNvSpPr>
            <a:spLocks noChangeArrowheads="1"/>
          </p:cNvSpPr>
          <p:nvPr/>
        </p:nvSpPr>
        <p:spPr bwMode="auto">
          <a:xfrm>
            <a:off x="457200" y="261938"/>
            <a:ext cx="78608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3A325A"/>
                </a:solidFill>
              </a:rPr>
              <a:t>2014 Projected vs. Actual Revenue Credit Detail</a:t>
            </a:r>
            <a:endParaRPr lang="en-US" sz="2800" dirty="0">
              <a:solidFill>
                <a:srgbClr val="3A325A"/>
              </a:solidFill>
            </a:endParaRPr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453828"/>
              </p:ext>
            </p:extLst>
          </p:nvPr>
        </p:nvGraphicFramePr>
        <p:xfrm>
          <a:off x="838201" y="2286000"/>
          <a:ext cx="76200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name="Worksheet" r:id="rId4" imgW="4829167" imgH="819285" progId="Excel.Sheet.12">
                  <p:embed/>
                </p:oleObj>
              </mc:Choice>
              <mc:Fallback>
                <p:oleObj name="Worksheet" r:id="rId4" imgW="4829167" imgH="8192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1" y="2286000"/>
                        <a:ext cx="7620000" cy="213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517859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Rectangle 4"/>
          <p:cNvSpPr>
            <a:spLocks noChangeArrowheads="1"/>
          </p:cNvSpPr>
          <p:nvPr/>
        </p:nvSpPr>
        <p:spPr bwMode="auto">
          <a:xfrm>
            <a:off x="838200" y="261938"/>
            <a:ext cx="79116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3A325A"/>
                </a:solidFill>
              </a:rPr>
              <a:t>2014 DC System True-Up </a:t>
            </a:r>
            <a:r>
              <a:rPr lang="en-US" sz="4000" dirty="0">
                <a:solidFill>
                  <a:srgbClr val="3A325A"/>
                </a:solidFill>
              </a:rPr>
              <a:t>Results</a:t>
            </a:r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252179"/>
              </p:ext>
            </p:extLst>
          </p:nvPr>
        </p:nvGraphicFramePr>
        <p:xfrm>
          <a:off x="838200" y="1524000"/>
          <a:ext cx="754380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Worksheet" r:id="rId4" imgW="6896224" imgH="2362200" progId="Excel.Sheet.12">
                  <p:embed/>
                </p:oleObj>
              </mc:Choice>
              <mc:Fallback>
                <p:oleObj name="Worksheet" r:id="rId4" imgW="6896224" imgH="2362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1524000"/>
                        <a:ext cx="7543800" cy="381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967834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Rectangle 4"/>
          <p:cNvSpPr>
            <a:spLocks noChangeArrowheads="1"/>
          </p:cNvSpPr>
          <p:nvPr/>
        </p:nvSpPr>
        <p:spPr bwMode="auto">
          <a:xfrm>
            <a:off x="838200" y="261938"/>
            <a:ext cx="77978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3A325A"/>
                </a:solidFill>
              </a:rPr>
              <a:t>2014 DC System True-Up History</a:t>
            </a:r>
            <a:endParaRPr lang="en-US" sz="4000" dirty="0">
              <a:solidFill>
                <a:srgbClr val="3A325A"/>
              </a:solidFill>
            </a:endParaRPr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262491"/>
              </p:ext>
            </p:extLst>
          </p:nvPr>
        </p:nvGraphicFramePr>
        <p:xfrm>
          <a:off x="1295400" y="1752600"/>
          <a:ext cx="66294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Worksheet" r:id="rId4" imgW="4924523" imgH="1638300" progId="Excel.Sheet.12">
                  <p:embed/>
                </p:oleObj>
              </mc:Choice>
              <mc:Fallback>
                <p:oleObj name="Worksheet" r:id="rId4" imgW="4924523" imgH="1638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5400" y="1752600"/>
                        <a:ext cx="6629400" cy="335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23447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Rectangle 4"/>
          <p:cNvSpPr>
            <a:spLocks noChangeArrowheads="1"/>
          </p:cNvSpPr>
          <p:nvPr/>
        </p:nvSpPr>
        <p:spPr bwMode="auto">
          <a:xfrm>
            <a:off x="381000" y="261938"/>
            <a:ext cx="85613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3A325A"/>
                </a:solidFill>
              </a:rPr>
              <a:t>2014 Projected vs. Actual DC Revenue Requirement</a:t>
            </a:r>
            <a:endParaRPr lang="en-US" sz="2800" dirty="0">
              <a:solidFill>
                <a:srgbClr val="3A325A"/>
              </a:solidFill>
            </a:endParaRPr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994621"/>
              </p:ext>
            </p:extLst>
          </p:nvPr>
        </p:nvGraphicFramePr>
        <p:xfrm>
          <a:off x="762000" y="1600200"/>
          <a:ext cx="7696199" cy="3809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name="Worksheet" r:id="rId4" imgW="4829167" imgH="2124143" progId="Excel.Sheet.12">
                  <p:embed/>
                </p:oleObj>
              </mc:Choice>
              <mc:Fallback>
                <p:oleObj name="Worksheet" r:id="rId4" imgW="4829167" imgH="21241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0" y="1600200"/>
                        <a:ext cx="7696199" cy="3809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051275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Rectangle 4"/>
          <p:cNvSpPr>
            <a:spLocks noChangeArrowheads="1"/>
          </p:cNvSpPr>
          <p:nvPr/>
        </p:nvSpPr>
        <p:spPr bwMode="auto">
          <a:xfrm>
            <a:off x="727059" y="261938"/>
            <a:ext cx="75579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3A325A"/>
                </a:solidFill>
              </a:rPr>
              <a:t>2014 Projected vs. Actual DC Operating Costs</a:t>
            </a:r>
            <a:endParaRPr lang="en-US" sz="2800" dirty="0">
              <a:solidFill>
                <a:srgbClr val="3A325A"/>
              </a:solidFill>
            </a:endParaRPr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762097"/>
              </p:ext>
            </p:extLst>
          </p:nvPr>
        </p:nvGraphicFramePr>
        <p:xfrm>
          <a:off x="838201" y="1371600"/>
          <a:ext cx="7391400" cy="4190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2" name="Worksheet" r:id="rId4" imgW="4829167" imgH="2124143" progId="Excel.Sheet.12">
                  <p:embed/>
                </p:oleObj>
              </mc:Choice>
              <mc:Fallback>
                <p:oleObj name="Worksheet" r:id="rId4" imgW="4829167" imgH="21241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1" y="1371600"/>
                        <a:ext cx="7391400" cy="4190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743791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Rectangle 4"/>
          <p:cNvSpPr>
            <a:spLocks noChangeArrowheads="1"/>
          </p:cNvSpPr>
          <p:nvPr/>
        </p:nvSpPr>
        <p:spPr bwMode="auto">
          <a:xfrm>
            <a:off x="457200" y="558225"/>
            <a:ext cx="83978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3A325A"/>
                </a:solidFill>
              </a:rPr>
              <a:t>2014 Projected vs. Actual DC Operating Cost Detail</a:t>
            </a:r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061013"/>
              </p:ext>
            </p:extLst>
          </p:nvPr>
        </p:nvGraphicFramePr>
        <p:xfrm>
          <a:off x="685800" y="1752600"/>
          <a:ext cx="7620000" cy="3581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5" name="Worksheet" r:id="rId4" imgW="5829199" imgH="1552643" progId="Excel.Sheet.12">
                  <p:embed/>
                </p:oleObj>
              </mc:Choice>
              <mc:Fallback>
                <p:oleObj name="Worksheet" r:id="rId4" imgW="5829199" imgH="15526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5800" y="1752600"/>
                        <a:ext cx="7620000" cy="35813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528991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Rectangle 4"/>
          <p:cNvSpPr>
            <a:spLocks noChangeArrowheads="1"/>
          </p:cNvSpPr>
          <p:nvPr/>
        </p:nvSpPr>
        <p:spPr bwMode="auto">
          <a:xfrm>
            <a:off x="626813" y="261938"/>
            <a:ext cx="82007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3A325A"/>
                </a:solidFill>
              </a:rPr>
              <a:t>2014 Projected vs. Actual DC Return Requirement</a:t>
            </a:r>
            <a:endParaRPr lang="en-US" sz="2800" dirty="0">
              <a:solidFill>
                <a:srgbClr val="3A325A"/>
              </a:solidFill>
            </a:endParaRPr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702686"/>
              </p:ext>
            </p:extLst>
          </p:nvPr>
        </p:nvGraphicFramePr>
        <p:xfrm>
          <a:off x="990601" y="1447800"/>
          <a:ext cx="7391400" cy="4190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0" name="Worksheet" r:id="rId4" imgW="4829167" imgH="2124143" progId="Excel.Sheet.12">
                  <p:embed/>
                </p:oleObj>
              </mc:Choice>
              <mc:Fallback>
                <p:oleObj name="Worksheet" r:id="rId4" imgW="4829167" imgH="21241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1" y="1447800"/>
                        <a:ext cx="7391400" cy="4190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706946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Rectangle 4"/>
          <p:cNvSpPr>
            <a:spLocks noChangeArrowheads="1"/>
          </p:cNvSpPr>
          <p:nvPr/>
        </p:nvSpPr>
        <p:spPr bwMode="auto">
          <a:xfrm>
            <a:off x="381000" y="558225"/>
            <a:ext cx="79640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rgbClr val="3A325A"/>
                </a:solidFill>
              </a:rPr>
              <a:t>2014 Projected vs. Actual DC </a:t>
            </a:r>
          </a:p>
          <a:p>
            <a:pPr algn="ctr"/>
            <a:r>
              <a:rPr lang="en-US" sz="2800" dirty="0" smtClean="0">
                <a:solidFill>
                  <a:srgbClr val="3A325A"/>
                </a:solidFill>
              </a:rPr>
              <a:t>Return Requirement Detail Change in Rate Base</a:t>
            </a:r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267815"/>
              </p:ext>
            </p:extLst>
          </p:nvPr>
        </p:nvGraphicFramePr>
        <p:xfrm>
          <a:off x="762000" y="1981200"/>
          <a:ext cx="758304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2" name="Worksheet" r:id="rId4" imgW="5829199" imgH="1390785" progId="Excel.Sheet.12">
                  <p:embed/>
                </p:oleObj>
              </mc:Choice>
              <mc:Fallback>
                <p:oleObj name="Worksheet" r:id="rId4" imgW="5829199" imgH="13907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0" y="1981200"/>
                        <a:ext cx="7583040" cy="327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756316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Rectangle 4"/>
          <p:cNvSpPr>
            <a:spLocks noChangeArrowheads="1"/>
          </p:cNvSpPr>
          <p:nvPr/>
        </p:nvSpPr>
        <p:spPr bwMode="auto">
          <a:xfrm>
            <a:off x="381000" y="558225"/>
            <a:ext cx="86437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rgbClr val="3A325A"/>
                </a:solidFill>
              </a:rPr>
              <a:t>2014 Projected vs. Actual DC</a:t>
            </a:r>
          </a:p>
          <a:p>
            <a:pPr algn="ctr"/>
            <a:r>
              <a:rPr lang="en-US" sz="2800" dirty="0" smtClean="0">
                <a:solidFill>
                  <a:srgbClr val="3A325A"/>
                </a:solidFill>
              </a:rPr>
              <a:t>Return Requirement Detail Change in Cost of Capital</a:t>
            </a:r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768710"/>
              </p:ext>
            </p:extLst>
          </p:nvPr>
        </p:nvGraphicFramePr>
        <p:xfrm>
          <a:off x="1143001" y="2133600"/>
          <a:ext cx="67056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9" name="Worksheet" r:id="rId4" imgW="4067122" imgH="1381057" progId="Excel.Sheet.12">
                  <p:embed/>
                </p:oleObj>
              </mc:Choice>
              <mc:Fallback>
                <p:oleObj name="Worksheet" r:id="rId4" imgW="4067122" imgH="13810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1" y="2133600"/>
                        <a:ext cx="6705600" cy="289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1087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 lvl="1" eaLnBrk="1" hangingPunct="1"/>
            <a:r>
              <a:rPr lang="en-US" sz="2000" dirty="0" smtClean="0">
                <a:latin typeface="Arial" charset="0"/>
              </a:rPr>
              <a:t>Comply with the Formula Rate Protocol requiring a Customer Meeting to discuss the Actual 2014 Attachment O rate information between June 1 and September 1.</a:t>
            </a:r>
          </a:p>
          <a:p>
            <a:pPr lvl="1" eaLnBrk="1" hangingPunct="1"/>
            <a:endParaRPr lang="en-US" sz="2000" dirty="0" smtClean="0">
              <a:latin typeface="Arial" charset="0"/>
            </a:endParaRPr>
          </a:p>
          <a:p>
            <a:pPr lvl="1" eaLnBrk="1" hangingPunct="1"/>
            <a:r>
              <a:rPr lang="en-US" sz="2000" dirty="0" smtClean="0">
                <a:latin typeface="Arial" charset="0"/>
              </a:rPr>
              <a:t>Review the 2014 True-Up calculation that will be included in the development of the projected rates that will be effective January 1 through December 31, 2016.</a:t>
            </a:r>
            <a:br>
              <a:rPr lang="en-US" sz="2000" dirty="0" smtClean="0">
                <a:latin typeface="Arial" charset="0"/>
              </a:rPr>
            </a:br>
            <a:endParaRPr lang="en-US" sz="2000" dirty="0" smtClean="0">
              <a:latin typeface="Arial" charset="0"/>
            </a:endParaRPr>
          </a:p>
          <a:p>
            <a:pPr lvl="1" eaLnBrk="1" hangingPunct="1"/>
            <a:r>
              <a:rPr lang="en-US" sz="2000" dirty="0" smtClean="0">
                <a:latin typeface="Arial" charset="0"/>
              </a:rPr>
              <a:t>Review and compare the 2014 actual Attachment O information and 2014 budget Attachment O information upon which 2014 Attachment O rates were based</a:t>
            </a:r>
            <a:r>
              <a:rPr lang="en-US" sz="1800" dirty="0" smtClean="0">
                <a:latin typeface="Arial" charset="0"/>
              </a:rPr>
              <a:t>.</a:t>
            </a:r>
          </a:p>
          <a:p>
            <a:pPr lvl="1" eaLnBrk="1" hangingPunct="1"/>
            <a:endParaRPr lang="en-US" sz="1800" dirty="0" smtClean="0">
              <a:latin typeface="Arial" charset="0"/>
            </a:endParaRPr>
          </a:p>
          <a:p>
            <a:pPr lvl="3" eaLnBrk="1" hangingPunct="1">
              <a:buFont typeface="Wingdings 2" pitchFamily="18" charset="2"/>
              <a:buNone/>
            </a:pPr>
            <a:endParaRPr lang="en-US" dirty="0" smtClean="0">
              <a:latin typeface="Arial" charset="0"/>
            </a:endParaRPr>
          </a:p>
        </p:txBody>
      </p:sp>
      <p:sp>
        <p:nvSpPr>
          <p:cNvPr id="124930" name="Rectangle 4"/>
          <p:cNvSpPr>
            <a:spLocks noChangeArrowheads="1"/>
          </p:cNvSpPr>
          <p:nvPr/>
        </p:nvSpPr>
        <p:spPr bwMode="auto">
          <a:xfrm>
            <a:off x="1828800" y="639763"/>
            <a:ext cx="58991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3A325A"/>
                </a:solidFill>
              </a:rPr>
              <a:t>2014 True-Up Meeting Purpose</a:t>
            </a:r>
            <a:endParaRPr lang="en-US" sz="3200" dirty="0">
              <a:solidFill>
                <a:srgbClr val="3A32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33347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Rectangle 4"/>
          <p:cNvSpPr>
            <a:spLocks noChangeArrowheads="1"/>
          </p:cNvSpPr>
          <p:nvPr/>
        </p:nvSpPr>
        <p:spPr bwMode="auto">
          <a:xfrm>
            <a:off x="576222" y="558225"/>
            <a:ext cx="79608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3A325A"/>
                </a:solidFill>
              </a:rPr>
              <a:t>2014 Projected vs. Actual DC </a:t>
            </a:r>
          </a:p>
          <a:p>
            <a:pPr algn="ctr"/>
            <a:r>
              <a:rPr lang="en-US" sz="2400" dirty="0" smtClean="0">
                <a:solidFill>
                  <a:srgbClr val="3A325A"/>
                </a:solidFill>
              </a:rPr>
              <a:t>Return Requirement Detail Change of Return Calculation</a:t>
            </a:r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40893" y="2286000"/>
            <a:ext cx="7894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Higher Return Requirement was caused by increase in Rate Base:</a:t>
            </a:r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553190"/>
              </p:ext>
            </p:extLst>
          </p:nvPr>
        </p:nvGraphicFramePr>
        <p:xfrm>
          <a:off x="838201" y="2819400"/>
          <a:ext cx="7239000" cy="1828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4" name="Worksheet" r:id="rId4" imgW="4829167" imgH="790643" progId="Excel.Sheet.12">
                  <p:embed/>
                </p:oleObj>
              </mc:Choice>
              <mc:Fallback>
                <p:oleObj name="Worksheet" r:id="rId4" imgW="4829167" imgH="7906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1" y="2819400"/>
                        <a:ext cx="7239000" cy="18287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912672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Rectangle 4"/>
          <p:cNvSpPr>
            <a:spLocks noChangeArrowheads="1"/>
          </p:cNvSpPr>
          <p:nvPr/>
        </p:nvSpPr>
        <p:spPr bwMode="auto">
          <a:xfrm>
            <a:off x="457200" y="261938"/>
            <a:ext cx="83556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3A325A"/>
                </a:solidFill>
              </a:rPr>
              <a:t>2014 Projected vs. Actual DC Attachment ZZ Credit</a:t>
            </a:r>
            <a:endParaRPr lang="en-US" sz="2800" dirty="0">
              <a:solidFill>
                <a:srgbClr val="3A325A"/>
              </a:solidFill>
            </a:endParaRPr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381103"/>
              </p:ext>
            </p:extLst>
          </p:nvPr>
        </p:nvGraphicFramePr>
        <p:xfrm>
          <a:off x="914400" y="1371600"/>
          <a:ext cx="708660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7" name="Worksheet" r:id="rId4" imgW="4829167" imgH="2124143" progId="Excel.Sheet.12">
                  <p:embed/>
                </p:oleObj>
              </mc:Choice>
              <mc:Fallback>
                <p:oleObj name="Worksheet" r:id="rId4" imgW="4829167" imgH="21241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371600"/>
                        <a:ext cx="7086600" cy="388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068309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Rectangle 4"/>
          <p:cNvSpPr>
            <a:spLocks noChangeArrowheads="1"/>
          </p:cNvSpPr>
          <p:nvPr/>
        </p:nvSpPr>
        <p:spPr bwMode="auto">
          <a:xfrm>
            <a:off x="1833010" y="558225"/>
            <a:ext cx="479971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rgbClr val="3A325A"/>
                </a:solidFill>
              </a:rPr>
              <a:t>2014 Projected vs. Actual </a:t>
            </a:r>
          </a:p>
          <a:p>
            <a:pPr algn="ctr"/>
            <a:r>
              <a:rPr lang="en-US" sz="2800" dirty="0" smtClean="0">
                <a:solidFill>
                  <a:srgbClr val="3A325A"/>
                </a:solidFill>
              </a:rPr>
              <a:t>Attachment ZZ Credit Detail</a:t>
            </a:r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937736"/>
              </p:ext>
            </p:extLst>
          </p:nvPr>
        </p:nvGraphicFramePr>
        <p:xfrm>
          <a:off x="990600" y="1905000"/>
          <a:ext cx="71628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4" name="Worksheet" r:id="rId4" imgW="4800532" imgH="2200343" progId="Excel.Sheet.12">
                  <p:embed/>
                </p:oleObj>
              </mc:Choice>
              <mc:Fallback>
                <p:oleObj name="Worksheet" r:id="rId4" imgW="4800532" imgH="22003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1905000"/>
                        <a:ext cx="71628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248478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Rectangle 4"/>
          <p:cNvSpPr>
            <a:spLocks noChangeArrowheads="1"/>
          </p:cNvSpPr>
          <p:nvPr/>
        </p:nvSpPr>
        <p:spPr bwMode="auto">
          <a:xfrm>
            <a:off x="782708" y="467380"/>
            <a:ext cx="74601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rgbClr val="3A325A"/>
                </a:solidFill>
              </a:rPr>
              <a:t>2014 Projected vs. Actual DC Revenue Credit</a:t>
            </a:r>
            <a:endParaRPr lang="en-US" sz="2800" dirty="0">
              <a:solidFill>
                <a:srgbClr val="3A325A"/>
              </a:solidFill>
            </a:endParaRPr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92782"/>
              </p:ext>
            </p:extLst>
          </p:nvPr>
        </p:nvGraphicFramePr>
        <p:xfrm>
          <a:off x="838201" y="1524000"/>
          <a:ext cx="7315200" cy="3657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8" name="Worksheet" r:id="rId4" imgW="4829167" imgH="2124143" progId="Excel.Sheet.12">
                  <p:embed/>
                </p:oleObj>
              </mc:Choice>
              <mc:Fallback>
                <p:oleObj name="Worksheet" r:id="rId4" imgW="4829167" imgH="21241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1" y="1524000"/>
                        <a:ext cx="7315200" cy="36575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25305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Rectangle 4"/>
          <p:cNvSpPr>
            <a:spLocks noChangeArrowheads="1"/>
          </p:cNvSpPr>
          <p:nvPr/>
        </p:nvSpPr>
        <p:spPr bwMode="auto">
          <a:xfrm>
            <a:off x="457200" y="261938"/>
            <a:ext cx="84796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3A325A"/>
                </a:solidFill>
              </a:rPr>
              <a:t>2014 Projected vs. Actual DC Revenue Credit Detail</a:t>
            </a:r>
            <a:endParaRPr lang="en-US" sz="2800" dirty="0">
              <a:solidFill>
                <a:srgbClr val="3A325A"/>
              </a:solidFill>
            </a:endParaRPr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817917"/>
              </p:ext>
            </p:extLst>
          </p:nvPr>
        </p:nvGraphicFramePr>
        <p:xfrm>
          <a:off x="762000" y="1981201"/>
          <a:ext cx="7619999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1" name="Worksheet" r:id="rId4" imgW="4829167" imgH="790643" progId="Excel.Sheet.12">
                  <p:embed/>
                </p:oleObj>
              </mc:Choice>
              <mc:Fallback>
                <p:oleObj name="Worksheet" r:id="rId4" imgW="4829167" imgH="7906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0" y="1981201"/>
                        <a:ext cx="7619999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776155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Rectangle 4"/>
          <p:cNvSpPr>
            <a:spLocks noChangeArrowheads="1"/>
          </p:cNvSpPr>
          <p:nvPr/>
        </p:nvSpPr>
        <p:spPr bwMode="auto">
          <a:xfrm>
            <a:off x="2022634" y="467380"/>
            <a:ext cx="498027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rgbClr val="3A325A"/>
                </a:solidFill>
              </a:rPr>
              <a:t>2014 Projected vs. Actual DC </a:t>
            </a:r>
          </a:p>
          <a:p>
            <a:pPr algn="ctr"/>
            <a:r>
              <a:rPr lang="en-US" sz="2800" dirty="0" smtClean="0">
                <a:solidFill>
                  <a:srgbClr val="3A325A"/>
                </a:solidFill>
              </a:rPr>
              <a:t>Attachment N-1 Project Credit</a:t>
            </a:r>
            <a:endParaRPr lang="en-US" sz="2800" dirty="0">
              <a:solidFill>
                <a:srgbClr val="3A325A"/>
              </a:solidFill>
            </a:endParaRPr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278327"/>
              </p:ext>
            </p:extLst>
          </p:nvPr>
        </p:nvGraphicFramePr>
        <p:xfrm>
          <a:off x="990601" y="1828800"/>
          <a:ext cx="7086600" cy="3581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7" name="Worksheet" r:id="rId4" imgW="4829167" imgH="2124143" progId="Excel.Sheet.12">
                  <p:embed/>
                </p:oleObj>
              </mc:Choice>
              <mc:Fallback>
                <p:oleObj name="Worksheet" r:id="rId4" imgW="4829167" imgH="21241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1" y="1828800"/>
                        <a:ext cx="7086600" cy="35813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549741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Rectangle 4"/>
          <p:cNvSpPr>
            <a:spLocks noChangeArrowheads="1"/>
          </p:cNvSpPr>
          <p:nvPr/>
        </p:nvSpPr>
        <p:spPr bwMode="auto">
          <a:xfrm>
            <a:off x="1488078" y="341293"/>
            <a:ext cx="597952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rgbClr val="3A325A"/>
                </a:solidFill>
              </a:rPr>
              <a:t>2014 Projected vs. Actual DC </a:t>
            </a:r>
          </a:p>
          <a:p>
            <a:pPr algn="ctr"/>
            <a:r>
              <a:rPr lang="en-US" sz="2800" dirty="0" smtClean="0">
                <a:solidFill>
                  <a:srgbClr val="3A325A"/>
                </a:solidFill>
              </a:rPr>
              <a:t>Attachment N-1 Project Credit Detail</a:t>
            </a:r>
            <a:endParaRPr lang="en-US" sz="2800" dirty="0">
              <a:solidFill>
                <a:srgbClr val="3A325A"/>
              </a:solidFill>
            </a:endParaRPr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239309"/>
              </p:ext>
            </p:extLst>
          </p:nvPr>
        </p:nvGraphicFramePr>
        <p:xfrm>
          <a:off x="1066801" y="1981200"/>
          <a:ext cx="7010400" cy="2590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0" name="Worksheet" r:id="rId4" imgW="4829167" imgH="981143" progId="Excel.Sheet.12">
                  <p:embed/>
                </p:oleObj>
              </mc:Choice>
              <mc:Fallback>
                <p:oleObj name="Worksheet" r:id="rId4" imgW="4829167" imgH="9811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6801" y="1981200"/>
                        <a:ext cx="7010400" cy="25907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75440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 lvl="1" eaLnBrk="1" hangingPunct="1"/>
            <a:r>
              <a:rPr lang="en-US" sz="2000" dirty="0" smtClean="0">
                <a:latin typeface="Calibri" panose="020F0502020204030204" pitchFamily="34" charset="0"/>
              </a:rPr>
              <a:t>Interested Parties can submit information requests until December 1, 2015.*</a:t>
            </a:r>
          </a:p>
          <a:p>
            <a:pPr lvl="1" eaLnBrk="1" hangingPunct="1"/>
            <a:r>
              <a:rPr lang="en-US" sz="2000" dirty="0" smtClean="0">
                <a:latin typeface="Calibri" panose="020F0502020204030204" pitchFamily="34" charset="0"/>
              </a:rPr>
              <a:t>MP shall make a good faith effort to respond within 15 business days.</a:t>
            </a:r>
          </a:p>
          <a:p>
            <a:pPr lvl="1" eaLnBrk="1" hangingPunct="1"/>
            <a:r>
              <a:rPr lang="en-US" sz="2000" dirty="0" smtClean="0">
                <a:latin typeface="Calibri" panose="020F0502020204030204" pitchFamily="34" charset="0"/>
              </a:rPr>
              <a:t>Submit information requests via email to:</a:t>
            </a:r>
            <a:br>
              <a:rPr lang="en-US" sz="2000" dirty="0" smtClean="0">
                <a:latin typeface="Calibri" panose="020F0502020204030204" pitchFamily="34" charset="0"/>
              </a:rPr>
            </a:br>
            <a:r>
              <a:rPr lang="en-US" sz="2000" dirty="0" smtClean="0">
                <a:latin typeface="Calibri" panose="020F0502020204030204" pitchFamily="34" charset="0"/>
                <a:hlinkClick r:id="rId3"/>
              </a:rPr>
              <a:t>FormulaRateResponseTeam@mnpower.com</a:t>
            </a:r>
            <a:endParaRPr lang="en-US" sz="2000" dirty="0">
              <a:latin typeface="Calibri" panose="020F0502020204030204" pitchFamily="34" charset="0"/>
            </a:endParaRPr>
          </a:p>
          <a:p>
            <a:pPr lvl="1" eaLnBrk="1" hangingPunct="1"/>
            <a:r>
              <a:rPr lang="en-US" sz="2000" dirty="0" smtClean="0">
                <a:latin typeface="Calibri" panose="020F0502020204030204" pitchFamily="34" charset="0"/>
              </a:rPr>
              <a:t>All questions and responses will be distributed via email to the Interested Party who asked the question and also will be posted on the MISO website.</a:t>
            </a:r>
          </a:p>
          <a:p>
            <a:pPr lvl="1" eaLnBrk="1" hangingPunct="1"/>
            <a:endParaRPr lang="en-US" sz="2000" dirty="0">
              <a:latin typeface="Calibri" panose="020F0502020204030204" pitchFamily="34" charset="0"/>
            </a:endParaRPr>
          </a:p>
          <a:p>
            <a:pPr marL="392113" lvl="1" indent="0" eaLnBrk="1" hangingPunct="1">
              <a:buNone/>
            </a:pPr>
            <a:r>
              <a:rPr lang="en-US" sz="1200" dirty="0" smtClean="0">
                <a:latin typeface="Calibri" panose="020F0502020204030204" pitchFamily="34" charset="0"/>
              </a:rPr>
              <a:t>* Subject to FERC’s final decision on Docket ER13-2379 (FERC’s Investigation of MISO Formula Rate Protocols) </a:t>
            </a:r>
          </a:p>
          <a:p>
            <a:pPr lvl="3" eaLnBrk="1" hangingPunct="1">
              <a:buFont typeface="Wingdings 2" pitchFamily="18" charset="2"/>
              <a:buNone/>
            </a:pPr>
            <a:endParaRPr lang="en-US" dirty="0" smtClean="0">
              <a:latin typeface="Arial" charset="0"/>
            </a:endParaRPr>
          </a:p>
        </p:txBody>
      </p:sp>
      <p:sp>
        <p:nvSpPr>
          <p:cNvPr id="124930" name="Rectangle 4"/>
          <p:cNvSpPr>
            <a:spLocks noChangeArrowheads="1"/>
          </p:cNvSpPr>
          <p:nvPr/>
        </p:nvSpPr>
        <p:spPr bwMode="auto">
          <a:xfrm>
            <a:off x="1447800" y="639762"/>
            <a:ext cx="67871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3A325A"/>
                </a:solidFill>
              </a:rPr>
              <a:t>2014 True-Up Information Exchange</a:t>
            </a:r>
            <a:endParaRPr lang="en-US" sz="3200" dirty="0">
              <a:solidFill>
                <a:srgbClr val="3A32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45317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en-US" dirty="0" smtClean="0">
                <a:latin typeface="Arial" charset="0"/>
              </a:rPr>
              <a:t>Questions?</a:t>
            </a:r>
          </a:p>
          <a:p>
            <a:pPr lvl="1" eaLnBrk="1" hangingPunct="1">
              <a:buFont typeface="Verdana" pitchFamily="34" charset="0"/>
              <a:buNone/>
            </a:pPr>
            <a:endParaRPr lang="en-US" dirty="0" smtClean="0">
              <a:latin typeface="Arial" charset="0"/>
            </a:endParaRPr>
          </a:p>
          <a:p>
            <a:pPr lvl="3" eaLnBrk="1" hangingPunct="1">
              <a:buFont typeface="Wingdings 2" pitchFamily="18" charset="2"/>
              <a:buNone/>
            </a:pPr>
            <a:endParaRPr lang="en-US" dirty="0" smtClean="0"/>
          </a:p>
        </p:txBody>
      </p:sp>
      <p:sp>
        <p:nvSpPr>
          <p:cNvPr id="126978" name="Rectangle 4"/>
          <p:cNvSpPr>
            <a:spLocks noChangeArrowheads="1"/>
          </p:cNvSpPr>
          <p:nvPr/>
        </p:nvSpPr>
        <p:spPr bwMode="auto">
          <a:xfrm>
            <a:off x="1219200" y="639763"/>
            <a:ext cx="70389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3A325A"/>
                </a:solidFill>
              </a:rPr>
              <a:t>2014 </a:t>
            </a:r>
            <a:r>
              <a:rPr lang="en-US" sz="3200" dirty="0">
                <a:solidFill>
                  <a:srgbClr val="3A325A"/>
                </a:solidFill>
              </a:rPr>
              <a:t>Transmission Customer Meeting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 typeface="Verdana" pitchFamily="34" charset="0"/>
              <a:buNone/>
            </a:pPr>
            <a:r>
              <a:rPr lang="en-US" dirty="0" smtClean="0">
                <a:latin typeface="Arial" charset="0"/>
              </a:rPr>
              <a:t>Contacts:	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smtClean="0">
                <a:latin typeface="Arial" charset="0"/>
              </a:rPr>
              <a:t>             Jeanne Kallberg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1800" dirty="0" smtClean="0">
                <a:latin typeface="Arial" charset="0"/>
              </a:rPr>
              <a:t>				</a:t>
            </a:r>
            <a:r>
              <a:rPr lang="en-US" sz="1800" u="sng" dirty="0" smtClean="0">
                <a:solidFill>
                  <a:srgbClr val="0070C0"/>
                </a:solidFill>
              </a:rPr>
              <a:t>jkallberg@mnpower.com</a:t>
            </a:r>
            <a:r>
              <a:rPr lang="en-US" sz="1800" dirty="0" smtClean="0">
                <a:solidFill>
                  <a:srgbClr val="0070C0"/>
                </a:solidFill>
              </a:rPr>
              <a:t>	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1800" dirty="0" smtClean="0">
                <a:latin typeface="Arial" charset="0"/>
              </a:rPr>
              <a:t>				(218) 355-2648</a:t>
            </a:r>
          </a:p>
          <a:p>
            <a:pPr lvl="1" eaLnBrk="1" hangingPunct="1">
              <a:buFont typeface="Verdana" pitchFamily="34" charset="0"/>
              <a:buNone/>
            </a:pPr>
            <a:endParaRPr lang="en-US" sz="1800" dirty="0" smtClean="0">
              <a:latin typeface="Arial" charset="0"/>
            </a:endParaRPr>
          </a:p>
          <a:p>
            <a:pPr lvl="1" eaLnBrk="1" hangingPunct="1">
              <a:buFont typeface="Verdana" pitchFamily="34" charset="0"/>
              <a:buNone/>
            </a:pPr>
            <a:r>
              <a:rPr lang="en-US" sz="1800" dirty="0" smtClean="0">
                <a:latin typeface="Arial" charset="0"/>
              </a:rPr>
              <a:t>				Kara Henderson</a:t>
            </a:r>
          </a:p>
          <a:p>
            <a:pPr lvl="1" eaLnBrk="1" hangingPunct="1">
              <a:buNone/>
            </a:pPr>
            <a:r>
              <a:rPr lang="en-US" sz="1800" dirty="0" smtClean="0">
                <a:latin typeface="Arial" charset="0"/>
              </a:rPr>
              <a:t>				</a:t>
            </a:r>
            <a:r>
              <a:rPr lang="en-US" sz="1800" u="sng" dirty="0" smtClean="0">
                <a:solidFill>
                  <a:srgbClr val="0070C0"/>
                </a:solidFill>
              </a:rPr>
              <a:t>khenderson@mnpower.com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1800" dirty="0" smtClean="0">
                <a:latin typeface="Arial" charset="0"/>
              </a:rPr>
              <a:t>				(218) 355-2869</a:t>
            </a:r>
          </a:p>
        </p:txBody>
      </p:sp>
      <p:sp>
        <p:nvSpPr>
          <p:cNvPr id="129026" name="Rectangle 4"/>
          <p:cNvSpPr>
            <a:spLocks noChangeArrowheads="1"/>
          </p:cNvSpPr>
          <p:nvPr/>
        </p:nvSpPr>
        <p:spPr bwMode="auto">
          <a:xfrm>
            <a:off x="990600" y="304800"/>
            <a:ext cx="7239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3A325A"/>
                </a:solidFill>
              </a:rPr>
              <a:t>2014 </a:t>
            </a:r>
            <a:r>
              <a:rPr lang="en-US" sz="3200" dirty="0">
                <a:solidFill>
                  <a:srgbClr val="3A325A"/>
                </a:solidFill>
              </a:rPr>
              <a:t>Transmission Customer Meeting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2"/>
          <p:cNvSpPr>
            <a:spLocks noGrp="1"/>
          </p:cNvSpPr>
          <p:nvPr>
            <p:ph idx="1"/>
          </p:nvPr>
        </p:nvSpPr>
        <p:spPr>
          <a:xfrm>
            <a:off x="457200" y="1841500"/>
            <a:ext cx="8229600" cy="43307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Minnesota Power Attachment O to the MISO Tariff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>
              <a:latin typeface="Arial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Develops rates for the AC system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Schedule 7	     Firm Point to Point Transactions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Schedule 8 	     Non Firm Point to Point Transactions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Schedule 9	     Network Transmission Service</a:t>
            </a:r>
          </a:p>
          <a:p>
            <a:pPr lvl="3" eaLnBrk="1" hangingPunct="1">
              <a:lnSpc>
                <a:spcPct val="90000"/>
              </a:lnSpc>
            </a:pPr>
            <a:endParaRPr lang="en-US" dirty="0" smtClean="0">
              <a:latin typeface="Arial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Develops rate for the HVDC system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Schedule 7	     Firm Point to Point Transactions</a:t>
            </a:r>
          </a:p>
          <a:p>
            <a:pPr lvl="3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dirty="0" smtClean="0">
              <a:latin typeface="Arial" charset="0"/>
            </a:endParaRPr>
          </a:p>
          <a:p>
            <a:pPr lvl="3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dirty="0" smtClean="0">
              <a:solidFill>
                <a:schemeClr val="hlink"/>
              </a:solidFill>
              <a:latin typeface="Arial" charset="0"/>
            </a:endParaRPr>
          </a:p>
          <a:p>
            <a:pPr lvl="3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dirty="0" smtClean="0">
              <a:latin typeface="Arial" charset="0"/>
            </a:endParaRPr>
          </a:p>
        </p:txBody>
      </p:sp>
      <p:sp>
        <p:nvSpPr>
          <p:cNvPr id="19458" name="Rectangle 6"/>
          <p:cNvSpPr>
            <a:spLocks noChangeArrowheads="1"/>
          </p:cNvSpPr>
          <p:nvPr/>
        </p:nvSpPr>
        <p:spPr bwMode="auto">
          <a:xfrm>
            <a:off x="1450250" y="212725"/>
            <a:ext cx="682770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3A325A"/>
                </a:solidFill>
              </a:rPr>
              <a:t>Minnesota Power </a:t>
            </a:r>
            <a:r>
              <a:rPr lang="en-US" sz="3600" dirty="0" smtClean="0">
                <a:solidFill>
                  <a:srgbClr val="3A325A"/>
                </a:solidFill>
              </a:rPr>
              <a:t>2014 True-Up </a:t>
            </a:r>
          </a:p>
          <a:p>
            <a:pPr algn="ctr"/>
            <a:r>
              <a:rPr lang="en-US" sz="3600" dirty="0" smtClean="0">
                <a:solidFill>
                  <a:srgbClr val="3A325A"/>
                </a:solidFill>
              </a:rPr>
              <a:t>Attachment O  </a:t>
            </a:r>
            <a:endParaRPr lang="en-US" sz="3600" dirty="0">
              <a:solidFill>
                <a:srgbClr val="3A325A"/>
              </a:solidFill>
            </a:endParaRPr>
          </a:p>
          <a:p>
            <a:pPr algn="ctr"/>
            <a:endParaRPr lang="en-US" sz="4000" dirty="0">
              <a:solidFill>
                <a:srgbClr val="3A325A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2"/>
          <p:cNvSpPr>
            <a:spLocks noGrp="1"/>
          </p:cNvSpPr>
          <p:nvPr>
            <p:ph idx="1"/>
          </p:nvPr>
        </p:nvSpPr>
        <p:spPr>
          <a:xfrm>
            <a:off x="304800" y="1841500"/>
            <a:ext cx="8382000" cy="33401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Submitted to MISO and posted on MISO’s website on May </a:t>
            </a:r>
            <a:r>
              <a:rPr lang="en-US" sz="2400" dirty="0" smtClean="0">
                <a:latin typeface="Arial" charset="0"/>
              </a:rPr>
              <a:t>28, 2015</a:t>
            </a:r>
            <a:br>
              <a:rPr lang="en-US" sz="2400" dirty="0" smtClean="0">
                <a:latin typeface="Arial" charset="0"/>
              </a:rPr>
            </a:br>
            <a:endParaRPr lang="en-US" sz="2400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MISO is in the process of reviewing Minnesota Power’s 2014 True-Up Attachment O</a:t>
            </a:r>
            <a:br>
              <a:rPr lang="en-US" sz="2400" dirty="0" smtClean="0">
                <a:latin typeface="Arial" charset="0"/>
              </a:rPr>
            </a:br>
            <a:endParaRPr lang="en-US" sz="2400" dirty="0" smtClean="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The 2014 true-up amount, plus any interest will be applied to the annual 2016 Attachment O revenue requirement and rates.</a:t>
            </a: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 smtClean="0">
              <a:latin typeface="Arial" charset="0"/>
            </a:endParaRPr>
          </a:p>
          <a:p>
            <a:pPr lvl="3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dirty="0" smtClean="0">
              <a:solidFill>
                <a:schemeClr val="hlink"/>
              </a:solidFill>
              <a:latin typeface="Arial" charset="0"/>
            </a:endParaRPr>
          </a:p>
          <a:p>
            <a:pPr lvl="3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dirty="0" smtClean="0">
              <a:latin typeface="Arial" charset="0"/>
            </a:endParaRPr>
          </a:p>
        </p:txBody>
      </p:sp>
      <p:sp>
        <p:nvSpPr>
          <p:cNvPr id="19458" name="Rectangle 6"/>
          <p:cNvSpPr>
            <a:spLocks noChangeArrowheads="1"/>
          </p:cNvSpPr>
          <p:nvPr/>
        </p:nvSpPr>
        <p:spPr bwMode="auto">
          <a:xfrm>
            <a:off x="1463077" y="212725"/>
            <a:ext cx="680205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3A325A"/>
                </a:solidFill>
              </a:rPr>
              <a:t>Minnesota Power </a:t>
            </a:r>
            <a:r>
              <a:rPr lang="en-US" sz="3600" dirty="0" smtClean="0">
                <a:solidFill>
                  <a:srgbClr val="3A325A"/>
                </a:solidFill>
              </a:rPr>
              <a:t>2014 True-Up </a:t>
            </a:r>
          </a:p>
          <a:p>
            <a:pPr algn="ctr"/>
            <a:r>
              <a:rPr lang="en-US" sz="3600" dirty="0" smtClean="0">
                <a:solidFill>
                  <a:srgbClr val="3A325A"/>
                </a:solidFill>
              </a:rPr>
              <a:t>Attachment O  </a:t>
            </a:r>
            <a:endParaRPr lang="en-US" sz="3600" dirty="0">
              <a:solidFill>
                <a:srgbClr val="3A325A"/>
              </a:solidFill>
            </a:endParaRPr>
          </a:p>
          <a:p>
            <a:pPr algn="ctr"/>
            <a:endParaRPr lang="en-US" sz="4000" dirty="0">
              <a:solidFill>
                <a:srgbClr val="3A32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87049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4"/>
          <p:cNvSpPr txBox="1">
            <a:spLocks noChangeArrowheads="1"/>
          </p:cNvSpPr>
          <p:nvPr/>
        </p:nvSpPr>
        <p:spPr bwMode="auto">
          <a:xfrm>
            <a:off x="609600" y="533400"/>
            <a:ext cx="800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>
                <a:solidFill>
                  <a:srgbClr val="3A325A"/>
                </a:solidFill>
              </a:rPr>
              <a:t>Formula Rate Protocol Timeline  Beginning 1/1/2015</a:t>
            </a:r>
          </a:p>
        </p:txBody>
      </p:sp>
      <p:sp>
        <p:nvSpPr>
          <p:cNvPr id="26626" name="Line 4"/>
          <p:cNvSpPr>
            <a:spLocks noChangeShapeType="1"/>
          </p:cNvSpPr>
          <p:nvPr/>
        </p:nvSpPr>
        <p:spPr bwMode="auto">
          <a:xfrm>
            <a:off x="457200" y="38862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1" name="Text Box 11"/>
          <p:cNvSpPr txBox="1">
            <a:spLocks noChangeArrowheads="1"/>
          </p:cNvSpPr>
          <p:nvPr/>
        </p:nvSpPr>
        <p:spPr bwMode="auto">
          <a:xfrm>
            <a:off x="457200" y="4038600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 smtClean="0"/>
              <a:t>6/1/2014</a:t>
            </a:r>
            <a:r>
              <a:rPr lang="en-US" sz="1000" dirty="0"/>
              <a:t>	</a:t>
            </a:r>
          </a:p>
        </p:txBody>
      </p:sp>
      <p:sp>
        <p:nvSpPr>
          <p:cNvPr id="26632" name="Text Box 12"/>
          <p:cNvSpPr txBox="1">
            <a:spLocks noChangeArrowheads="1"/>
          </p:cNvSpPr>
          <p:nvPr/>
        </p:nvSpPr>
        <p:spPr bwMode="auto">
          <a:xfrm>
            <a:off x="2286000" y="4038600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 smtClean="0"/>
              <a:t>9/1/2014</a:t>
            </a:r>
            <a:r>
              <a:rPr lang="en-US" sz="1000" dirty="0"/>
              <a:t>	</a:t>
            </a:r>
          </a:p>
        </p:txBody>
      </p:sp>
      <p:sp>
        <p:nvSpPr>
          <p:cNvPr id="26633" name="Oval 13"/>
          <p:cNvSpPr>
            <a:spLocks noChangeArrowheads="1"/>
          </p:cNvSpPr>
          <p:nvPr/>
        </p:nvSpPr>
        <p:spPr bwMode="auto">
          <a:xfrm>
            <a:off x="723900" y="3810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Oval 15"/>
          <p:cNvSpPr>
            <a:spLocks noChangeArrowheads="1"/>
          </p:cNvSpPr>
          <p:nvPr/>
        </p:nvSpPr>
        <p:spPr bwMode="auto">
          <a:xfrm>
            <a:off x="2590800" y="3810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7" name="Oval 15"/>
          <p:cNvSpPr>
            <a:spLocks noChangeArrowheads="1"/>
          </p:cNvSpPr>
          <p:nvPr/>
        </p:nvSpPr>
        <p:spPr bwMode="auto">
          <a:xfrm>
            <a:off x="3581400" y="3810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7" name="Text Box 12"/>
          <p:cNvSpPr txBox="1">
            <a:spLocks noChangeArrowheads="1"/>
          </p:cNvSpPr>
          <p:nvPr/>
        </p:nvSpPr>
        <p:spPr bwMode="auto">
          <a:xfrm>
            <a:off x="3657600" y="4038600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 smtClean="0"/>
              <a:t>10/2014</a:t>
            </a:r>
            <a:r>
              <a:rPr lang="en-US" sz="1000" b="1" dirty="0"/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304800" y="41910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2014 True-up Posting</a:t>
            </a:r>
            <a:br>
              <a:rPr lang="en-US" sz="1200" dirty="0" smtClean="0"/>
            </a:br>
            <a:r>
              <a:rPr lang="en-US" sz="1200" dirty="0" smtClean="0">
                <a:solidFill>
                  <a:srgbClr val="FF0000"/>
                </a:solidFill>
              </a:rPr>
              <a:t>Information Request 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&amp; Informal Challenge 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Period Begin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47800" y="41910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2016 Projected</a:t>
            </a:r>
          </a:p>
          <a:p>
            <a:pPr algn="ctr"/>
            <a:r>
              <a:rPr lang="en-US" sz="1200" dirty="0" smtClean="0"/>
              <a:t> Posting</a:t>
            </a:r>
          </a:p>
        </p:txBody>
      </p:sp>
      <p:sp>
        <p:nvSpPr>
          <p:cNvPr id="38" name="Oval 15"/>
          <p:cNvSpPr>
            <a:spLocks noChangeArrowheads="1"/>
          </p:cNvSpPr>
          <p:nvPr/>
        </p:nvSpPr>
        <p:spPr bwMode="auto">
          <a:xfrm>
            <a:off x="1676400" y="3810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1371600" y="3526056"/>
            <a:ext cx="91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 smtClean="0">
                <a:solidFill>
                  <a:srgbClr val="FF0000"/>
                </a:solidFill>
              </a:rPr>
              <a:t>8/25/2015</a:t>
            </a:r>
            <a:r>
              <a:rPr lang="en-US" sz="1000" dirty="0"/>
              <a:t>	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9600" y="2971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2014 True-up 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Customer 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Meeting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895600" y="4191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2016 Projected </a:t>
            </a:r>
          </a:p>
          <a:p>
            <a:pPr algn="ctr"/>
            <a:r>
              <a:rPr lang="en-US" sz="1200" dirty="0" smtClean="0"/>
              <a:t>Customer </a:t>
            </a:r>
          </a:p>
          <a:p>
            <a:pPr algn="ctr"/>
            <a:r>
              <a:rPr lang="en-US" sz="1200" dirty="0" smtClean="0"/>
              <a:t>Meeting</a:t>
            </a: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3276600" y="3581400"/>
            <a:ext cx="83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 smtClean="0">
                <a:solidFill>
                  <a:srgbClr val="FF0000"/>
                </a:solidFill>
              </a:rPr>
              <a:t>10//2015</a:t>
            </a:r>
            <a:r>
              <a:rPr lang="en-US" sz="1000" dirty="0"/>
              <a:t>	</a:t>
            </a:r>
          </a:p>
        </p:txBody>
      </p:sp>
      <p:sp>
        <p:nvSpPr>
          <p:cNvPr id="45" name="Oval 15"/>
          <p:cNvSpPr>
            <a:spLocks noChangeArrowheads="1"/>
          </p:cNvSpPr>
          <p:nvPr/>
        </p:nvSpPr>
        <p:spPr bwMode="auto">
          <a:xfrm>
            <a:off x="3962400" y="3810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2514600" y="3011269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Regional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Cost Shared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Project Meeting</a:t>
            </a:r>
          </a:p>
        </p:txBody>
      </p:sp>
      <p:sp>
        <p:nvSpPr>
          <p:cNvPr id="47" name="Oval 15"/>
          <p:cNvSpPr>
            <a:spLocks noChangeArrowheads="1"/>
          </p:cNvSpPr>
          <p:nvPr/>
        </p:nvSpPr>
        <p:spPr bwMode="auto">
          <a:xfrm>
            <a:off x="4724400" y="3810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3657600" y="2995394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Information 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Request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Period Ends</a:t>
            </a:r>
          </a:p>
        </p:txBody>
      </p:sp>
      <p:sp>
        <p:nvSpPr>
          <p:cNvPr id="50" name="Text Box 12"/>
          <p:cNvSpPr txBox="1">
            <a:spLocks noChangeArrowheads="1"/>
          </p:cNvSpPr>
          <p:nvPr/>
        </p:nvSpPr>
        <p:spPr bwMode="auto">
          <a:xfrm>
            <a:off x="4419600" y="3565525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 smtClean="0">
                <a:solidFill>
                  <a:srgbClr val="FF0000"/>
                </a:solidFill>
              </a:rPr>
              <a:t>12/1/2015</a:t>
            </a:r>
            <a:r>
              <a:rPr lang="en-US" sz="1000" b="1" dirty="0"/>
              <a:t>	</a:t>
            </a:r>
          </a:p>
        </p:txBody>
      </p:sp>
      <p:sp>
        <p:nvSpPr>
          <p:cNvPr id="51" name="Text Box 12"/>
          <p:cNvSpPr txBox="1">
            <a:spLocks noChangeArrowheads="1"/>
          </p:cNvSpPr>
          <p:nvPr/>
        </p:nvSpPr>
        <p:spPr bwMode="auto">
          <a:xfrm>
            <a:off x="5105400" y="4114800"/>
            <a:ext cx="106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 smtClean="0">
                <a:solidFill>
                  <a:srgbClr val="FF0000"/>
                </a:solidFill>
              </a:rPr>
              <a:t>1/10/2016</a:t>
            </a:r>
            <a:r>
              <a:rPr lang="en-US" sz="1000" dirty="0"/>
              <a:t>	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495800" y="42672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Information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Request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Response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Deadline</a:t>
            </a:r>
          </a:p>
        </p:txBody>
      </p:sp>
      <p:sp>
        <p:nvSpPr>
          <p:cNvPr id="53" name="Oval 15"/>
          <p:cNvSpPr>
            <a:spLocks noChangeArrowheads="1"/>
          </p:cNvSpPr>
          <p:nvPr/>
        </p:nvSpPr>
        <p:spPr bwMode="auto">
          <a:xfrm>
            <a:off x="5562600" y="3810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4953000" y="2995394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Informal 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Challenge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Period Ends</a:t>
            </a:r>
          </a:p>
        </p:txBody>
      </p:sp>
      <p:sp>
        <p:nvSpPr>
          <p:cNvPr id="55" name="Text Box 12"/>
          <p:cNvSpPr txBox="1">
            <a:spLocks noChangeArrowheads="1"/>
          </p:cNvSpPr>
          <p:nvPr/>
        </p:nvSpPr>
        <p:spPr bwMode="auto">
          <a:xfrm>
            <a:off x="5676900" y="3565525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 smtClean="0">
                <a:solidFill>
                  <a:srgbClr val="FF0000"/>
                </a:solidFill>
              </a:rPr>
              <a:t>1/31/2016</a:t>
            </a:r>
            <a:r>
              <a:rPr lang="en-US" sz="1000" b="1" dirty="0"/>
              <a:t>	</a:t>
            </a:r>
          </a:p>
        </p:txBody>
      </p:sp>
      <p:sp>
        <p:nvSpPr>
          <p:cNvPr id="56" name="Oval 13"/>
          <p:cNvSpPr>
            <a:spLocks noChangeArrowheads="1"/>
          </p:cNvSpPr>
          <p:nvPr/>
        </p:nvSpPr>
        <p:spPr bwMode="auto">
          <a:xfrm>
            <a:off x="6019800" y="3810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Oval 13"/>
          <p:cNvSpPr>
            <a:spLocks noChangeArrowheads="1"/>
          </p:cNvSpPr>
          <p:nvPr/>
        </p:nvSpPr>
        <p:spPr bwMode="auto">
          <a:xfrm>
            <a:off x="6629400" y="3810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Oval 13"/>
          <p:cNvSpPr>
            <a:spLocks noChangeArrowheads="1"/>
          </p:cNvSpPr>
          <p:nvPr/>
        </p:nvSpPr>
        <p:spPr bwMode="auto">
          <a:xfrm>
            <a:off x="7239000" y="3810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Oval 13"/>
          <p:cNvSpPr>
            <a:spLocks noChangeArrowheads="1"/>
          </p:cNvSpPr>
          <p:nvPr/>
        </p:nvSpPr>
        <p:spPr bwMode="auto">
          <a:xfrm>
            <a:off x="7696200" y="3810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Text Box 12"/>
          <p:cNvSpPr txBox="1">
            <a:spLocks noChangeArrowheads="1"/>
          </p:cNvSpPr>
          <p:nvPr/>
        </p:nvSpPr>
        <p:spPr bwMode="auto">
          <a:xfrm>
            <a:off x="6172200" y="4114800"/>
            <a:ext cx="106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 smtClean="0">
                <a:solidFill>
                  <a:srgbClr val="FF0000"/>
                </a:solidFill>
              </a:rPr>
              <a:t>2/28/2016</a:t>
            </a:r>
            <a:r>
              <a:rPr lang="en-US" sz="1000" dirty="0"/>
              <a:t>	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562600" y="42672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Informal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Challenge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Response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Deadline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096000" y="2971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Informational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Filing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Deadline</a:t>
            </a:r>
          </a:p>
        </p:txBody>
      </p:sp>
      <p:sp>
        <p:nvSpPr>
          <p:cNvPr id="63" name="Text Box 12"/>
          <p:cNvSpPr txBox="1">
            <a:spLocks noChangeArrowheads="1"/>
          </p:cNvSpPr>
          <p:nvPr/>
        </p:nvSpPr>
        <p:spPr bwMode="auto">
          <a:xfrm>
            <a:off x="6896100" y="3541931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 smtClean="0">
                <a:solidFill>
                  <a:srgbClr val="FF0000"/>
                </a:solidFill>
              </a:rPr>
              <a:t>3/15/2016</a:t>
            </a:r>
            <a:r>
              <a:rPr lang="en-US" sz="1000" b="1" dirty="0"/>
              <a:t>	</a:t>
            </a:r>
          </a:p>
        </p:txBody>
      </p:sp>
      <p:sp>
        <p:nvSpPr>
          <p:cNvPr id="64" name="Text Box 12"/>
          <p:cNvSpPr txBox="1">
            <a:spLocks noChangeArrowheads="1"/>
          </p:cNvSpPr>
          <p:nvPr/>
        </p:nvSpPr>
        <p:spPr bwMode="auto">
          <a:xfrm>
            <a:off x="7239000" y="4114800"/>
            <a:ext cx="106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 smtClean="0">
                <a:solidFill>
                  <a:srgbClr val="FF0000"/>
                </a:solidFill>
              </a:rPr>
              <a:t>3/31/2016</a:t>
            </a:r>
            <a:r>
              <a:rPr lang="en-US" sz="1000" dirty="0"/>
              <a:t>	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629400" y="42672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Formal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Challenge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Deadline</a:t>
            </a:r>
          </a:p>
        </p:txBody>
      </p:sp>
      <p:sp>
        <p:nvSpPr>
          <p:cNvPr id="66" name="Line 4"/>
          <p:cNvSpPr>
            <a:spLocks noChangeShapeType="1"/>
          </p:cNvSpPr>
          <p:nvPr/>
        </p:nvSpPr>
        <p:spPr bwMode="auto">
          <a:xfrm>
            <a:off x="457200" y="25908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90800" y="19812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6705600" y="19812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2016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257800" y="2438400"/>
            <a:ext cx="0" cy="381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43380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\\P\projects\power delivery\Transmission Lines\Photos\DC Line\430151657_2Q2Ak-L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90600" y="1676400"/>
            <a:ext cx="7086600" cy="4572000"/>
          </a:xfrm>
        </p:spPr>
      </p:pic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2057400" y="490538"/>
            <a:ext cx="514647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3A325A"/>
                </a:solidFill>
              </a:rPr>
              <a:t>2014 </a:t>
            </a:r>
            <a:r>
              <a:rPr lang="en-US" sz="4000" dirty="0">
                <a:solidFill>
                  <a:srgbClr val="3A325A"/>
                </a:solidFill>
              </a:rPr>
              <a:t>True Up Results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 lvl="1" eaLnBrk="1" hangingPunct="1"/>
            <a:r>
              <a:rPr lang="en-US" sz="2400" dirty="0" smtClean="0">
                <a:latin typeface="Arial" charset="0"/>
              </a:rPr>
              <a:t>Minnesota Power’s 2014 True-Up transmission rate is subject to change pending review by MISO and other Interested Parties.  Information in this presentation is based upon Minnesota Power’s 2014 True-Up Attachment O, filed at MISO on May 28, 2015.</a:t>
            </a:r>
            <a:endParaRPr lang="en-US" sz="2400" dirty="0" smtClean="0">
              <a:solidFill>
                <a:srgbClr val="FF0000"/>
              </a:solidFill>
              <a:latin typeface="Arial" charset="0"/>
            </a:endParaRPr>
          </a:p>
          <a:p>
            <a:pPr lvl="1" eaLnBrk="1" hangingPunct="1"/>
            <a:endParaRPr lang="en-US" sz="1800" dirty="0" smtClean="0">
              <a:latin typeface="Arial" charset="0"/>
            </a:endParaRPr>
          </a:p>
          <a:p>
            <a:pPr lvl="3" eaLnBrk="1" hangingPunct="1">
              <a:buFont typeface="Wingdings 2" pitchFamily="18" charset="2"/>
              <a:buNone/>
            </a:pPr>
            <a:endParaRPr lang="en-US" dirty="0" smtClean="0">
              <a:latin typeface="Arial" charset="0"/>
            </a:endParaRPr>
          </a:p>
        </p:txBody>
      </p:sp>
      <p:sp>
        <p:nvSpPr>
          <p:cNvPr id="124930" name="Rectangle 4"/>
          <p:cNvSpPr>
            <a:spLocks noChangeArrowheads="1"/>
          </p:cNvSpPr>
          <p:nvPr/>
        </p:nvSpPr>
        <p:spPr bwMode="auto">
          <a:xfrm>
            <a:off x="1828800" y="639763"/>
            <a:ext cx="47160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3A325A"/>
                </a:solidFill>
              </a:rPr>
              <a:t>2014 True-Up Disclosure</a:t>
            </a:r>
            <a:endParaRPr lang="en-US" sz="3200" dirty="0">
              <a:solidFill>
                <a:srgbClr val="3A32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43137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Rectangle 4"/>
          <p:cNvSpPr>
            <a:spLocks noChangeArrowheads="1"/>
          </p:cNvSpPr>
          <p:nvPr/>
        </p:nvSpPr>
        <p:spPr bwMode="auto">
          <a:xfrm>
            <a:off x="838200" y="261938"/>
            <a:ext cx="785452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3A325A"/>
                </a:solidFill>
              </a:rPr>
              <a:t>2014 AC System True-Up </a:t>
            </a:r>
            <a:r>
              <a:rPr lang="en-US" sz="4000" dirty="0">
                <a:solidFill>
                  <a:srgbClr val="3A325A"/>
                </a:solidFill>
              </a:rPr>
              <a:t>Results</a:t>
            </a:r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058234"/>
              </p:ext>
            </p:extLst>
          </p:nvPr>
        </p:nvGraphicFramePr>
        <p:xfrm>
          <a:off x="457200" y="1676401"/>
          <a:ext cx="8235523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Worksheet" r:id="rId4" imgW="6562610" imgH="2362200" progId="Excel.Sheet.12">
                  <p:embed/>
                </p:oleObj>
              </mc:Choice>
              <mc:Fallback>
                <p:oleObj name="Worksheet" r:id="rId4" imgW="6562610" imgH="2362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1676401"/>
                        <a:ext cx="8235523" cy="335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20707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5975</TotalTime>
  <Words>620</Words>
  <Application>Microsoft Office PowerPoint</Application>
  <PresentationFormat>On-screen Show (4:3)</PresentationFormat>
  <Paragraphs>190</Paragraphs>
  <Slides>39</Slides>
  <Notes>39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Concourse</vt:lpstr>
      <vt:lpstr>Worksheet</vt:lpstr>
      <vt:lpstr>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Minnesota Power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mdonahue</dc:creator>
  <cp:lastModifiedBy>Jeanne Kallberg (MP)</cp:lastModifiedBy>
  <cp:revision>339</cp:revision>
  <dcterms:created xsi:type="dcterms:W3CDTF">2010-10-12T12:57:36Z</dcterms:created>
  <dcterms:modified xsi:type="dcterms:W3CDTF">2015-08-25T14:07:34Z</dcterms:modified>
</cp:coreProperties>
</file>