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24"/>
  </p:notesMasterIdLst>
  <p:handoutMasterIdLst>
    <p:handoutMasterId r:id="rId25"/>
  </p:handoutMasterIdLst>
  <p:sldIdLst>
    <p:sldId id="576" r:id="rId2"/>
    <p:sldId id="543" r:id="rId3"/>
    <p:sldId id="544" r:id="rId4"/>
    <p:sldId id="545" r:id="rId5"/>
    <p:sldId id="591" r:id="rId6"/>
    <p:sldId id="554" r:id="rId7"/>
    <p:sldId id="555" r:id="rId8"/>
    <p:sldId id="587" r:id="rId9"/>
    <p:sldId id="579" r:id="rId10"/>
    <p:sldId id="559" r:id="rId11"/>
    <p:sldId id="560" r:id="rId12"/>
    <p:sldId id="561" r:id="rId13"/>
    <p:sldId id="589" r:id="rId14"/>
    <p:sldId id="562" r:id="rId15"/>
    <p:sldId id="563" r:id="rId16"/>
    <p:sldId id="570" r:id="rId17"/>
    <p:sldId id="577" r:id="rId18"/>
    <p:sldId id="582" r:id="rId19"/>
    <p:sldId id="583" r:id="rId20"/>
    <p:sldId id="571" r:id="rId21"/>
    <p:sldId id="590" r:id="rId22"/>
    <p:sldId id="572"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6600CC"/>
    <a:srgbClr val="6600FF"/>
    <a:srgbClr val="990033"/>
    <a:srgbClr val="EBECCA"/>
    <a:srgbClr val="729042"/>
    <a:srgbClr val="E2E3B3"/>
    <a:srgbClr val="9FBD6F"/>
    <a:srgbClr val="E6D596"/>
    <a:srgbClr val="62BB4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06" autoAdjust="0"/>
    <p:restoredTop sz="94532" autoAdjust="0"/>
  </p:normalViewPr>
  <p:slideViewPr>
    <p:cSldViewPr>
      <p:cViewPr>
        <p:scale>
          <a:sx n="80" d="100"/>
          <a:sy n="80" d="100"/>
        </p:scale>
        <p:origin x="-274" y="-197"/>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58" d="100"/>
          <a:sy n="58" d="100"/>
        </p:scale>
        <p:origin x="-1661" y="-8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RNTFS\SHARED\Transmission\Transmission%20Strategy%20&amp;%20Business%20Planning\Rates\MISO%20Attachment%20O\2015\Customer%20Meeting\2015%20GRE%20Attachment%20O%20Customer%20Meeting_draf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2754202439274145"/>
          <c:y val="2.8252405949256341E-2"/>
          <c:w val="0.839164479440072"/>
          <c:h val="0.89719889180519174"/>
        </c:manualLayout>
      </c:layout>
      <c:barChart>
        <c:barDir val="col"/>
        <c:grouping val="clustered"/>
        <c:ser>
          <c:idx val="0"/>
          <c:order val="0"/>
          <c:tx>
            <c:strRef>
              <c:f>'Rate Summary'!$C$2</c:f>
              <c:strCache>
                <c:ptCount val="1"/>
                <c:pt idx="0">
                  <c:v>2014 Projected Amount</c:v>
                </c:pt>
              </c:strCache>
            </c:strRef>
          </c:tx>
          <c:spPr>
            <a:solidFill>
              <a:srgbClr val="3366FF"/>
            </a:solidFill>
          </c:spPr>
          <c:dLbls>
            <c:dLbl>
              <c:idx val="0"/>
              <c:layout/>
              <c:tx>
                <c:rich>
                  <a:bodyPr/>
                  <a:lstStyle/>
                  <a:p>
                    <a:r>
                      <a:rPr lang="en-US" dirty="0"/>
                      <a:t> 2014 Projected Rate</a:t>
                    </a:r>
                  </a:p>
                  <a:p>
                    <a:r>
                      <a:rPr lang="en-US" dirty="0"/>
                      <a:t>$3.71 </a:t>
                    </a:r>
                  </a:p>
                </c:rich>
              </c:tx>
              <c:dLblPos val="inEnd"/>
              <c:showVal val="1"/>
            </c:dLbl>
            <c:spPr>
              <a:noFill/>
            </c:spPr>
            <c:dLblPos val="inEnd"/>
            <c:showVal val="1"/>
          </c:dLbls>
          <c:val>
            <c:numRef>
              <c:f>'Rate Summary'!$C$21</c:f>
              <c:numCache>
                <c:formatCode>_("$"* #,##0.00_);_("$"* \(#,##0.00\);_("$"* "-"??_);_(@_)</c:formatCode>
                <c:ptCount val="1"/>
                <c:pt idx="0">
                  <c:v>3.71</c:v>
                </c:pt>
              </c:numCache>
            </c:numRef>
          </c:val>
        </c:ser>
        <c:ser>
          <c:idx val="1"/>
          <c:order val="1"/>
          <c:tx>
            <c:strRef>
              <c:f>'Rate Summary'!$B$5</c:f>
              <c:strCache>
                <c:ptCount val="1"/>
                <c:pt idx="0">
                  <c:v>Return</c:v>
                </c:pt>
              </c:strCache>
            </c:strRef>
          </c:tx>
          <c:dLbls>
            <c:dLbl>
              <c:idx val="0"/>
              <c:layout/>
              <c:tx>
                <c:rich>
                  <a:bodyPr/>
                  <a:lstStyle/>
                  <a:p>
                    <a:r>
                      <a:rPr lang="en-US" dirty="0"/>
                      <a:t>Return </a:t>
                    </a:r>
                  </a:p>
                  <a:p>
                    <a:r>
                      <a:rPr lang="en-US" dirty="0"/>
                      <a:t>$0.27 </a:t>
                    </a:r>
                  </a:p>
                </c:rich>
              </c:tx>
              <c:showVal val="1"/>
            </c:dLbl>
            <c:showVal val="1"/>
          </c:dLbls>
          <c:val>
            <c:numRef>
              <c:f>'Rate Summary'!$E$5</c:f>
              <c:numCache>
                <c:formatCode>_("$"* #,##0.00_);_("$"* \(#,##0.00\);_("$"* "-"??_);_(@_)</c:formatCode>
                <c:ptCount val="1"/>
                <c:pt idx="0">
                  <c:v>0.2700000000000003</c:v>
                </c:pt>
              </c:numCache>
            </c:numRef>
          </c:val>
        </c:ser>
        <c:ser>
          <c:idx val="2"/>
          <c:order val="2"/>
          <c:tx>
            <c:strRef>
              <c:f>'Rate Summary'!$B$7</c:f>
              <c:strCache>
                <c:ptCount val="1"/>
                <c:pt idx="0">
                  <c:v>Operating Expenses</c:v>
                </c:pt>
              </c:strCache>
            </c:strRef>
          </c:tx>
          <c:spPr>
            <a:solidFill>
              <a:srgbClr val="990033"/>
            </a:solidFill>
          </c:spPr>
          <c:dLbls>
            <c:dLbl>
              <c:idx val="0"/>
              <c:layout/>
              <c:tx>
                <c:rich>
                  <a:bodyPr/>
                  <a:lstStyle/>
                  <a:p>
                    <a:r>
                      <a:rPr lang="en-US" sz="1000" dirty="0"/>
                      <a:t>Op Exp</a:t>
                    </a:r>
                  </a:p>
                  <a:p>
                    <a:r>
                      <a:rPr lang="en-US" dirty="0"/>
                      <a:t> $0.25</a:t>
                    </a:r>
                  </a:p>
                </c:rich>
              </c:tx>
              <c:showVal val="1"/>
            </c:dLbl>
            <c:showVal val="1"/>
          </c:dLbls>
          <c:val>
            <c:numRef>
              <c:f>'Rate Summary'!$E$7</c:f>
              <c:numCache>
                <c:formatCode>_("$"* #,##0.00_);_("$"* \(#,##0.00\);_("$"* "-"??_);_(@_)</c:formatCode>
                <c:ptCount val="1"/>
                <c:pt idx="0">
                  <c:v>0.25</c:v>
                </c:pt>
              </c:numCache>
            </c:numRef>
          </c:val>
        </c:ser>
        <c:ser>
          <c:idx val="3"/>
          <c:order val="3"/>
          <c:tx>
            <c:strRef>
              <c:f>'Rate Summary'!$B$9</c:f>
              <c:strCache>
                <c:ptCount val="1"/>
                <c:pt idx="0">
                  <c:v>Attachment GG Adjustment</c:v>
                </c:pt>
              </c:strCache>
            </c:strRef>
          </c:tx>
          <c:dLbls>
            <c:dLbl>
              <c:idx val="0"/>
              <c:layout/>
              <c:tx>
                <c:rich>
                  <a:bodyPr/>
                  <a:lstStyle/>
                  <a:p>
                    <a:r>
                      <a:rPr lang="en-US" dirty="0"/>
                      <a:t>GG</a:t>
                    </a:r>
                  </a:p>
                  <a:p>
                    <a:r>
                      <a:rPr lang="en-US" dirty="0"/>
                      <a:t>$(0.34)</a:t>
                    </a:r>
                  </a:p>
                </c:rich>
              </c:tx>
              <c:showVal val="1"/>
            </c:dLbl>
            <c:showVal val="1"/>
          </c:dLbls>
          <c:val>
            <c:numRef>
              <c:f>'Rate Summary'!$E$9</c:f>
              <c:numCache>
                <c:formatCode>_("$"* #,##0.00_);_("$"* \(#,##0.00\);_("$"* "-"??_);_(@_)</c:formatCode>
                <c:ptCount val="1"/>
                <c:pt idx="0">
                  <c:v>-0.34000000000000008</c:v>
                </c:pt>
              </c:numCache>
            </c:numRef>
          </c:val>
        </c:ser>
        <c:ser>
          <c:idx val="4"/>
          <c:order val="4"/>
          <c:tx>
            <c:strRef>
              <c:f>'Rate Summary'!$B$11</c:f>
              <c:strCache>
                <c:ptCount val="1"/>
                <c:pt idx="0">
                  <c:v>Attachment MM Adjustment</c:v>
                </c:pt>
              </c:strCache>
            </c:strRef>
          </c:tx>
          <c:spPr>
            <a:solidFill>
              <a:srgbClr val="00B050"/>
            </a:solidFill>
          </c:spPr>
          <c:dLbls>
            <c:dLbl>
              <c:idx val="0"/>
              <c:layout/>
              <c:tx>
                <c:rich>
                  <a:bodyPr/>
                  <a:lstStyle/>
                  <a:p>
                    <a:r>
                      <a:rPr lang="en-US" dirty="0"/>
                      <a:t>MM</a:t>
                    </a:r>
                  </a:p>
                  <a:p>
                    <a:r>
                      <a:rPr lang="en-US" dirty="0"/>
                      <a:t> $(0.15)</a:t>
                    </a:r>
                  </a:p>
                </c:rich>
              </c:tx>
              <c:showVal val="1"/>
            </c:dLbl>
            <c:showVal val="1"/>
          </c:dLbls>
          <c:val>
            <c:numRef>
              <c:f>'Rate Summary'!$E$11</c:f>
              <c:numCache>
                <c:formatCode>_("$"* #,##0.00_);_("$"* \(#,##0.00\);_("$"* "-"??_);_(@_)</c:formatCode>
                <c:ptCount val="1"/>
                <c:pt idx="0">
                  <c:v>-0.15000000000000011</c:v>
                </c:pt>
              </c:numCache>
            </c:numRef>
          </c:val>
        </c:ser>
        <c:ser>
          <c:idx val="5"/>
          <c:order val="5"/>
          <c:tx>
            <c:strRef>
              <c:f>'Rate Summary'!$B$15</c:f>
              <c:strCache>
                <c:ptCount val="1"/>
                <c:pt idx="0">
                  <c:v>Revenue Credits</c:v>
                </c:pt>
              </c:strCache>
            </c:strRef>
          </c:tx>
          <c:dLbls>
            <c:dLbl>
              <c:idx val="0"/>
              <c:layout/>
              <c:tx>
                <c:rich>
                  <a:bodyPr/>
                  <a:lstStyle/>
                  <a:p>
                    <a:r>
                      <a:rPr lang="en-US" dirty="0"/>
                      <a:t>Rev Cr </a:t>
                    </a:r>
                  </a:p>
                  <a:p>
                    <a:r>
                      <a:rPr lang="en-US" dirty="0"/>
                      <a:t>$0.03 </a:t>
                    </a:r>
                  </a:p>
                </c:rich>
              </c:tx>
              <c:showVal val="1"/>
            </c:dLbl>
            <c:showVal val="1"/>
          </c:dLbls>
          <c:val>
            <c:numRef>
              <c:f>'Rate Summary'!$E$15</c:f>
              <c:numCache>
                <c:formatCode>_("$"* #,##0.00_);_("$"* \(#,##0.00\);_("$"* "-"??_);_(@_)</c:formatCode>
                <c:ptCount val="1"/>
                <c:pt idx="0">
                  <c:v>3.0000000000000006E-2</c:v>
                </c:pt>
              </c:numCache>
            </c:numRef>
          </c:val>
        </c:ser>
        <c:ser>
          <c:idx val="6"/>
          <c:order val="6"/>
          <c:tx>
            <c:strRef>
              <c:f>'Rate Summary'!$B$19</c:f>
              <c:strCache>
                <c:ptCount val="1"/>
                <c:pt idx="0">
                  <c:v>Attachment O True-Up</c:v>
                </c:pt>
              </c:strCache>
            </c:strRef>
          </c:tx>
          <c:spPr>
            <a:solidFill>
              <a:srgbClr val="FF0000"/>
            </a:solidFill>
          </c:spPr>
          <c:dLbls>
            <c:dLbl>
              <c:idx val="0"/>
              <c:layout/>
              <c:tx>
                <c:rich>
                  <a:bodyPr/>
                  <a:lstStyle/>
                  <a:p>
                    <a:r>
                      <a:rPr lang="en-US" dirty="0"/>
                      <a:t>True-Up </a:t>
                    </a:r>
                  </a:p>
                  <a:p>
                    <a:r>
                      <a:rPr lang="en-US" dirty="0"/>
                      <a:t>$(0.01) </a:t>
                    </a:r>
                  </a:p>
                </c:rich>
              </c:tx>
              <c:showVal val="1"/>
            </c:dLbl>
            <c:delete val="1"/>
          </c:dLbls>
          <c:val>
            <c:numRef>
              <c:f>'Rate Summary'!$E$19</c:f>
              <c:numCache>
                <c:formatCode>_("$"* #,##0.00_);_("$"* \(#,##0.00\);_("$"* "-"??_);_(@_)</c:formatCode>
                <c:ptCount val="1"/>
                <c:pt idx="0">
                  <c:v>-0.01</c:v>
                </c:pt>
              </c:numCache>
            </c:numRef>
          </c:val>
        </c:ser>
        <c:ser>
          <c:idx val="7"/>
          <c:order val="7"/>
          <c:tx>
            <c:strRef>
              <c:f>'Rate Summary'!$D$2</c:f>
              <c:strCache>
                <c:ptCount val="1"/>
                <c:pt idx="0">
                  <c:v>2015 Projected Amount</c:v>
                </c:pt>
              </c:strCache>
            </c:strRef>
          </c:tx>
          <c:spPr>
            <a:solidFill>
              <a:srgbClr val="5DFC24"/>
            </a:solidFill>
          </c:spPr>
          <c:dLbls>
            <c:dLbl>
              <c:idx val="0"/>
              <c:layout/>
              <c:tx>
                <c:rich>
                  <a:bodyPr/>
                  <a:lstStyle/>
                  <a:p>
                    <a:pPr>
                      <a:defRPr/>
                    </a:pPr>
                    <a:r>
                      <a:rPr lang="en-US" dirty="0"/>
                      <a:t>2015</a:t>
                    </a:r>
                    <a:r>
                      <a:rPr lang="en-US" baseline="0" dirty="0"/>
                      <a:t> Projected Rate</a:t>
                    </a:r>
                    <a:r>
                      <a:rPr lang="en-US" dirty="0"/>
                      <a:t> $3.76 </a:t>
                    </a:r>
                  </a:p>
                </c:rich>
              </c:tx>
              <c:spPr>
                <a:noFill/>
              </c:spPr>
              <c:dLblPos val="inEnd"/>
              <c:showVal val="1"/>
            </c:dLbl>
            <c:dLblPos val="inEnd"/>
            <c:showVal val="1"/>
          </c:dLbls>
          <c:val>
            <c:numRef>
              <c:f>'Rate Summary'!$D$21</c:f>
              <c:numCache>
                <c:formatCode>_("$"* #,##0.00_);_("$"* \(#,##0.00\);_("$"* "-"??_);_(@_)</c:formatCode>
                <c:ptCount val="1"/>
                <c:pt idx="0">
                  <c:v>3.7600000000000002</c:v>
                </c:pt>
              </c:numCache>
            </c:numRef>
          </c:val>
        </c:ser>
        <c:axId val="79959936"/>
        <c:axId val="79961472"/>
      </c:barChart>
      <c:catAx>
        <c:axId val="79959936"/>
        <c:scaling>
          <c:orientation val="minMax"/>
        </c:scaling>
        <c:delete val="1"/>
        <c:axPos val="b"/>
        <c:tickLblPos val="none"/>
        <c:crossAx val="79961472"/>
        <c:crosses val="autoZero"/>
        <c:auto val="1"/>
        <c:lblAlgn val="ctr"/>
        <c:lblOffset val="100"/>
      </c:catAx>
      <c:valAx>
        <c:axId val="79961472"/>
        <c:scaling>
          <c:orientation val="minMax"/>
          <c:min val="-0.75000000000000222"/>
        </c:scaling>
        <c:axPos val="l"/>
        <c:majorGridlines/>
        <c:numFmt formatCode="_(&quot;$&quot;* #,##0.00_);_(&quot;$&quot;* \(#,##0.00\);_(&quot;$&quot;* &quot;-&quot;??_);_(@_)" sourceLinked="1"/>
        <c:tickLblPos val="nextTo"/>
        <c:crossAx val="79959936"/>
        <c:crosses val="autoZero"/>
        <c:crossBetween val="between"/>
      </c:valAx>
      <c:spPr>
        <a:gradFill flip="none" rotWithShape="1">
          <a:gsLst>
            <a:gs pos="0">
              <a:srgbClr val="0070C0"/>
            </a:gs>
            <a:gs pos="50000">
              <a:srgbClr val="4F81BD">
                <a:tint val="44500"/>
                <a:satMod val="160000"/>
              </a:srgbClr>
            </a:gs>
            <a:gs pos="100000">
              <a:srgbClr val="4F81BD">
                <a:tint val="23500"/>
                <a:satMod val="160000"/>
              </a:srgbClr>
            </a:gs>
          </a:gsLst>
          <a:lin ang="3600000" scaled="0"/>
          <a:tileRect/>
        </a:gradFill>
      </c:spPr>
    </c:plotArea>
    <c:plotVisOnly val="1"/>
  </c:chart>
  <c:spPr>
    <a:effectLst>
      <a:outerShdw blurRad="50800" dist="50800" dir="5400000" algn="ctr" rotWithShape="0">
        <a:schemeClr val="accent1"/>
      </a:outerShdw>
    </a:effectLst>
  </c:sp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228199-DA95-43AA-A7C5-C483263617FF}" type="doc">
      <dgm:prSet loTypeId="urn:microsoft.com/office/officeart/2005/8/layout/hierarchy6" loCatId="hierarchy" qsTypeId="urn:microsoft.com/office/officeart/2005/8/quickstyle/simple1" qsCatId="simple" csTypeId="urn:microsoft.com/office/officeart/2005/8/colors/accent0_3" csCatId="mainScheme" phldr="1"/>
      <dgm:spPr/>
      <dgm:t>
        <a:bodyPr/>
        <a:lstStyle/>
        <a:p>
          <a:endParaRPr lang="en-US"/>
        </a:p>
      </dgm:t>
    </dgm:pt>
    <dgm:pt modelId="{020984E8-A7DB-4B47-80D8-932C1D7D295C}">
      <dgm:prSet phldrT="[Text]"/>
      <dgm:spPr>
        <a:solidFill>
          <a:srgbClr val="0070C0"/>
        </a:solidFill>
      </dgm:spPr>
      <dgm:t>
        <a:bodyPr/>
        <a:lstStyle/>
        <a:p>
          <a:r>
            <a:rPr lang="en-US" dirty="0"/>
            <a:t>GRE NET ATRR</a:t>
          </a:r>
        </a:p>
      </dgm:t>
    </dgm:pt>
    <dgm:pt modelId="{0772C9D8-7AF1-4639-8F20-0D8658BD047A}" type="parTrans" cxnId="{C0808B02-DE01-42BC-8F81-5FCD4DE429DA}">
      <dgm:prSet/>
      <dgm:spPr/>
      <dgm:t>
        <a:bodyPr/>
        <a:lstStyle/>
        <a:p>
          <a:endParaRPr lang="en-US"/>
        </a:p>
      </dgm:t>
    </dgm:pt>
    <dgm:pt modelId="{B66B1AD2-CB68-46EF-B3F9-4CF31D2BAE79}" type="sibTrans" cxnId="{C0808B02-DE01-42BC-8F81-5FCD4DE429DA}">
      <dgm:prSet/>
      <dgm:spPr/>
      <dgm:t>
        <a:bodyPr/>
        <a:lstStyle/>
        <a:p>
          <a:endParaRPr lang="en-US"/>
        </a:p>
      </dgm:t>
    </dgm:pt>
    <dgm:pt modelId="{341771D5-A389-4530-8A3C-4B11B31A2AFC}">
      <dgm:prSet phldrT="[Text]"/>
      <dgm:spPr>
        <a:solidFill>
          <a:srgbClr val="0070C0"/>
        </a:solidFill>
      </dgm:spPr>
      <dgm:t>
        <a:bodyPr/>
        <a:lstStyle/>
        <a:p>
          <a:r>
            <a:rPr lang="en-US" dirty="0"/>
            <a:t>GRE PRICING ZONE</a:t>
          </a:r>
        </a:p>
      </dgm:t>
    </dgm:pt>
    <dgm:pt modelId="{4FF34499-94E7-4C4F-A2A4-D6DC25DE3BF5}" type="parTrans" cxnId="{C4F94D7B-7C97-4382-BFC1-A65EFF3A8934}">
      <dgm:prSet/>
      <dgm:spPr/>
      <dgm:t>
        <a:bodyPr/>
        <a:lstStyle/>
        <a:p>
          <a:endParaRPr lang="en-US" dirty="0"/>
        </a:p>
      </dgm:t>
    </dgm:pt>
    <dgm:pt modelId="{A5D63E2C-1DA6-410F-A903-59AC84E4F7EA}" type="sibTrans" cxnId="{C4F94D7B-7C97-4382-BFC1-A65EFF3A8934}">
      <dgm:prSet/>
      <dgm:spPr/>
      <dgm:t>
        <a:bodyPr/>
        <a:lstStyle/>
        <a:p>
          <a:endParaRPr lang="en-US"/>
        </a:p>
      </dgm:t>
    </dgm:pt>
    <dgm:pt modelId="{D4186A13-E674-4221-8AF1-FB018397E677}">
      <dgm:prSet phldrT="[Text]"/>
      <dgm:spPr>
        <a:solidFill>
          <a:srgbClr val="0070C0"/>
        </a:solidFill>
      </dgm:spPr>
      <dgm:t>
        <a:bodyPr/>
        <a:lstStyle/>
        <a:p>
          <a:r>
            <a:rPr lang="en-US" dirty="0"/>
            <a:t>OTP PRICING ZONE</a:t>
          </a:r>
        </a:p>
      </dgm:t>
    </dgm:pt>
    <dgm:pt modelId="{AB4E4517-79DC-4F50-B416-D283F62ABCC0}" type="parTrans" cxnId="{AE24FF81-5E40-41CB-9981-EB2FC4A23B41}">
      <dgm:prSet/>
      <dgm:spPr/>
      <dgm:t>
        <a:bodyPr/>
        <a:lstStyle/>
        <a:p>
          <a:endParaRPr lang="en-US" dirty="0"/>
        </a:p>
      </dgm:t>
    </dgm:pt>
    <dgm:pt modelId="{3C199DAB-37FF-416F-9C81-0EFF9C836C87}" type="sibTrans" cxnId="{AE24FF81-5E40-41CB-9981-EB2FC4A23B41}">
      <dgm:prSet/>
      <dgm:spPr/>
      <dgm:t>
        <a:bodyPr/>
        <a:lstStyle/>
        <a:p>
          <a:endParaRPr lang="en-US"/>
        </a:p>
      </dgm:t>
    </dgm:pt>
    <dgm:pt modelId="{BFE56AC9-6C7B-4DFC-ABE2-969D83A478DF}">
      <dgm:prSet phldrT="[Text]"/>
      <dgm:spPr>
        <a:solidFill>
          <a:srgbClr val="0070C0"/>
        </a:solidFill>
      </dgm:spPr>
      <dgm:t>
        <a:bodyPr/>
        <a:lstStyle/>
        <a:p>
          <a:r>
            <a:rPr lang="en-US" dirty="0"/>
            <a:t>NSP PRICING ZONE</a:t>
          </a:r>
        </a:p>
      </dgm:t>
    </dgm:pt>
    <dgm:pt modelId="{6A81C8E9-AA3E-49DF-897B-458BF9D03480}" type="parTrans" cxnId="{F1063A7E-7658-4E18-9CDC-B83B3F900283}">
      <dgm:prSet/>
      <dgm:spPr/>
      <dgm:t>
        <a:bodyPr/>
        <a:lstStyle/>
        <a:p>
          <a:endParaRPr lang="en-US" dirty="0"/>
        </a:p>
      </dgm:t>
    </dgm:pt>
    <dgm:pt modelId="{01CF9306-EF0E-40B9-89FD-363355CFD321}" type="sibTrans" cxnId="{F1063A7E-7658-4E18-9CDC-B83B3F900283}">
      <dgm:prSet/>
      <dgm:spPr/>
      <dgm:t>
        <a:bodyPr/>
        <a:lstStyle/>
        <a:p>
          <a:endParaRPr lang="en-US"/>
        </a:p>
      </dgm:t>
    </dgm:pt>
    <dgm:pt modelId="{34AFE3AB-FDD7-4EB5-806B-84383A847B01}">
      <dgm:prSet phldrT="[Text]"/>
      <dgm:spPr>
        <a:solidFill>
          <a:srgbClr val="0070C0"/>
        </a:solidFill>
      </dgm:spPr>
      <dgm:t>
        <a:bodyPr/>
        <a:lstStyle/>
        <a:p>
          <a:r>
            <a:rPr lang="en-US" dirty="0"/>
            <a:t>ITCM PRICING ZONE</a:t>
          </a:r>
        </a:p>
      </dgm:t>
    </dgm:pt>
    <dgm:pt modelId="{9E9C0EBB-7A8C-4A5E-9F7A-DE058C6F210C}" type="parTrans" cxnId="{94C0EAE5-5817-4266-AF5F-5840206EBEC1}">
      <dgm:prSet/>
      <dgm:spPr/>
      <dgm:t>
        <a:bodyPr/>
        <a:lstStyle/>
        <a:p>
          <a:endParaRPr lang="en-US" dirty="0"/>
        </a:p>
      </dgm:t>
    </dgm:pt>
    <dgm:pt modelId="{CAB1F2F0-7DC9-49BC-A757-E888B5BF20E7}" type="sibTrans" cxnId="{94C0EAE5-5817-4266-AF5F-5840206EBEC1}">
      <dgm:prSet/>
      <dgm:spPr/>
      <dgm:t>
        <a:bodyPr/>
        <a:lstStyle/>
        <a:p>
          <a:endParaRPr lang="en-US"/>
        </a:p>
      </dgm:t>
    </dgm:pt>
    <dgm:pt modelId="{BD0B9B33-CE7D-40AC-A188-1AE5182AC0F4}">
      <dgm:prSet phldrT="[Text]"/>
      <dgm:spPr>
        <a:solidFill>
          <a:srgbClr val="0070C0"/>
        </a:solidFill>
      </dgm:spPr>
      <dgm:t>
        <a:bodyPr/>
        <a:lstStyle/>
        <a:p>
          <a:r>
            <a:rPr lang="en-US" dirty="0"/>
            <a:t>MP PRICING ZONE</a:t>
          </a:r>
        </a:p>
      </dgm:t>
    </dgm:pt>
    <dgm:pt modelId="{5A4F6F6F-015B-48B3-A04A-2FD9877EE90E}" type="parTrans" cxnId="{782639B1-F3CA-4537-A368-CBFE03697419}">
      <dgm:prSet/>
      <dgm:spPr/>
      <dgm:t>
        <a:bodyPr/>
        <a:lstStyle/>
        <a:p>
          <a:endParaRPr lang="en-US" dirty="0"/>
        </a:p>
      </dgm:t>
    </dgm:pt>
    <dgm:pt modelId="{D34E07C2-2842-42B0-8274-01743AAD5982}" type="sibTrans" cxnId="{782639B1-F3CA-4537-A368-CBFE03697419}">
      <dgm:prSet/>
      <dgm:spPr/>
      <dgm:t>
        <a:bodyPr/>
        <a:lstStyle/>
        <a:p>
          <a:endParaRPr lang="en-US"/>
        </a:p>
      </dgm:t>
    </dgm:pt>
    <dgm:pt modelId="{443973E6-6831-4067-B96E-122ECFE20864}" type="pres">
      <dgm:prSet presAssocID="{B7228199-DA95-43AA-A7C5-C483263617FF}" presName="mainComposite" presStyleCnt="0">
        <dgm:presLayoutVars>
          <dgm:chPref val="1"/>
          <dgm:dir/>
          <dgm:animOne val="branch"/>
          <dgm:animLvl val="lvl"/>
          <dgm:resizeHandles val="exact"/>
        </dgm:presLayoutVars>
      </dgm:prSet>
      <dgm:spPr/>
      <dgm:t>
        <a:bodyPr/>
        <a:lstStyle/>
        <a:p>
          <a:endParaRPr lang="en-US"/>
        </a:p>
      </dgm:t>
    </dgm:pt>
    <dgm:pt modelId="{4CB3AF26-29AA-4A66-9766-6954445A5784}" type="pres">
      <dgm:prSet presAssocID="{B7228199-DA95-43AA-A7C5-C483263617FF}" presName="hierFlow" presStyleCnt="0"/>
      <dgm:spPr/>
    </dgm:pt>
    <dgm:pt modelId="{77A46FDE-DCAF-483F-91AF-C237AFD95F1C}" type="pres">
      <dgm:prSet presAssocID="{B7228199-DA95-43AA-A7C5-C483263617FF}" presName="hierChild1" presStyleCnt="0">
        <dgm:presLayoutVars>
          <dgm:chPref val="1"/>
          <dgm:animOne val="branch"/>
          <dgm:animLvl val="lvl"/>
        </dgm:presLayoutVars>
      </dgm:prSet>
      <dgm:spPr/>
    </dgm:pt>
    <dgm:pt modelId="{7F353DA3-4886-4075-BE96-D581A40AC7B4}" type="pres">
      <dgm:prSet presAssocID="{020984E8-A7DB-4B47-80D8-932C1D7D295C}" presName="Name14" presStyleCnt="0"/>
      <dgm:spPr/>
    </dgm:pt>
    <dgm:pt modelId="{2B55E351-DE4F-425A-9D33-44E72F6842FB}" type="pres">
      <dgm:prSet presAssocID="{020984E8-A7DB-4B47-80D8-932C1D7D295C}" presName="level1Shape" presStyleLbl="node0" presStyleIdx="0" presStyleCnt="1">
        <dgm:presLayoutVars>
          <dgm:chPref val="3"/>
        </dgm:presLayoutVars>
      </dgm:prSet>
      <dgm:spPr/>
      <dgm:t>
        <a:bodyPr/>
        <a:lstStyle/>
        <a:p>
          <a:endParaRPr lang="en-US"/>
        </a:p>
      </dgm:t>
    </dgm:pt>
    <dgm:pt modelId="{5F5E18EB-6911-4989-825B-72D1E9F12F20}" type="pres">
      <dgm:prSet presAssocID="{020984E8-A7DB-4B47-80D8-932C1D7D295C}" presName="hierChild2" presStyleCnt="0"/>
      <dgm:spPr/>
    </dgm:pt>
    <dgm:pt modelId="{A62A960A-C7F1-44B5-B1A3-FCCB664D140A}" type="pres">
      <dgm:prSet presAssocID="{4FF34499-94E7-4C4F-A2A4-D6DC25DE3BF5}" presName="Name19" presStyleLbl="parChTrans1D2" presStyleIdx="0" presStyleCnt="5"/>
      <dgm:spPr/>
      <dgm:t>
        <a:bodyPr/>
        <a:lstStyle/>
        <a:p>
          <a:endParaRPr lang="en-US"/>
        </a:p>
      </dgm:t>
    </dgm:pt>
    <dgm:pt modelId="{A1062987-95EA-4B3E-A1A3-3C41FDDD74BE}" type="pres">
      <dgm:prSet presAssocID="{341771D5-A389-4530-8A3C-4B11B31A2AFC}" presName="Name21" presStyleCnt="0"/>
      <dgm:spPr/>
    </dgm:pt>
    <dgm:pt modelId="{9143B256-B34F-46E5-BFC7-A2EF91428745}" type="pres">
      <dgm:prSet presAssocID="{341771D5-A389-4530-8A3C-4B11B31A2AFC}" presName="level2Shape" presStyleLbl="node2" presStyleIdx="0" presStyleCnt="5"/>
      <dgm:spPr/>
      <dgm:t>
        <a:bodyPr/>
        <a:lstStyle/>
        <a:p>
          <a:endParaRPr lang="en-US"/>
        </a:p>
      </dgm:t>
    </dgm:pt>
    <dgm:pt modelId="{A487B33C-8C44-41D3-ACD5-637AC64C8D44}" type="pres">
      <dgm:prSet presAssocID="{341771D5-A389-4530-8A3C-4B11B31A2AFC}" presName="hierChild3" presStyleCnt="0"/>
      <dgm:spPr/>
    </dgm:pt>
    <dgm:pt modelId="{F8F82BAD-F051-4830-97C3-38F9E18DD367}" type="pres">
      <dgm:prSet presAssocID="{9E9C0EBB-7A8C-4A5E-9F7A-DE058C6F210C}" presName="Name19" presStyleLbl="parChTrans1D2" presStyleIdx="1" presStyleCnt="5"/>
      <dgm:spPr/>
      <dgm:t>
        <a:bodyPr/>
        <a:lstStyle/>
        <a:p>
          <a:endParaRPr lang="en-US"/>
        </a:p>
      </dgm:t>
    </dgm:pt>
    <dgm:pt modelId="{C09A4573-F353-474D-9445-55EBFA8C866D}" type="pres">
      <dgm:prSet presAssocID="{34AFE3AB-FDD7-4EB5-806B-84383A847B01}" presName="Name21" presStyleCnt="0"/>
      <dgm:spPr/>
    </dgm:pt>
    <dgm:pt modelId="{09809A07-0774-4273-9777-D7680AEFCDC6}" type="pres">
      <dgm:prSet presAssocID="{34AFE3AB-FDD7-4EB5-806B-84383A847B01}" presName="level2Shape" presStyleLbl="node2" presStyleIdx="1" presStyleCnt="5"/>
      <dgm:spPr/>
      <dgm:t>
        <a:bodyPr/>
        <a:lstStyle/>
        <a:p>
          <a:endParaRPr lang="en-US"/>
        </a:p>
      </dgm:t>
    </dgm:pt>
    <dgm:pt modelId="{D2A50483-FC21-4C5D-9763-2386D58DB57B}" type="pres">
      <dgm:prSet presAssocID="{34AFE3AB-FDD7-4EB5-806B-84383A847B01}" presName="hierChild3" presStyleCnt="0"/>
      <dgm:spPr/>
    </dgm:pt>
    <dgm:pt modelId="{47D7B289-5C47-45C9-814D-4D3696CA66A0}" type="pres">
      <dgm:prSet presAssocID="{5A4F6F6F-015B-48B3-A04A-2FD9877EE90E}" presName="Name19" presStyleLbl="parChTrans1D2" presStyleIdx="2" presStyleCnt="5"/>
      <dgm:spPr/>
      <dgm:t>
        <a:bodyPr/>
        <a:lstStyle/>
        <a:p>
          <a:endParaRPr lang="en-US"/>
        </a:p>
      </dgm:t>
    </dgm:pt>
    <dgm:pt modelId="{6EC012F1-8456-49A7-8C51-3C2618E45140}" type="pres">
      <dgm:prSet presAssocID="{BD0B9B33-CE7D-40AC-A188-1AE5182AC0F4}" presName="Name21" presStyleCnt="0"/>
      <dgm:spPr/>
    </dgm:pt>
    <dgm:pt modelId="{14067F64-FF98-4638-83A5-1F8EBF9558E1}" type="pres">
      <dgm:prSet presAssocID="{BD0B9B33-CE7D-40AC-A188-1AE5182AC0F4}" presName="level2Shape" presStyleLbl="node2" presStyleIdx="2" presStyleCnt="5"/>
      <dgm:spPr/>
      <dgm:t>
        <a:bodyPr/>
        <a:lstStyle/>
        <a:p>
          <a:endParaRPr lang="en-US"/>
        </a:p>
      </dgm:t>
    </dgm:pt>
    <dgm:pt modelId="{FA7F609D-BB32-4513-B270-12DA776406F8}" type="pres">
      <dgm:prSet presAssocID="{BD0B9B33-CE7D-40AC-A188-1AE5182AC0F4}" presName="hierChild3" presStyleCnt="0"/>
      <dgm:spPr/>
    </dgm:pt>
    <dgm:pt modelId="{4B4C280C-E805-4D47-95A6-29D3402A092D}" type="pres">
      <dgm:prSet presAssocID="{6A81C8E9-AA3E-49DF-897B-458BF9D03480}" presName="Name19" presStyleLbl="parChTrans1D2" presStyleIdx="3" presStyleCnt="5"/>
      <dgm:spPr/>
      <dgm:t>
        <a:bodyPr/>
        <a:lstStyle/>
        <a:p>
          <a:endParaRPr lang="en-US"/>
        </a:p>
      </dgm:t>
    </dgm:pt>
    <dgm:pt modelId="{8AA74BC0-2E38-4AC7-9483-093B3FED1086}" type="pres">
      <dgm:prSet presAssocID="{BFE56AC9-6C7B-4DFC-ABE2-969D83A478DF}" presName="Name21" presStyleCnt="0"/>
      <dgm:spPr/>
    </dgm:pt>
    <dgm:pt modelId="{AB2AA8BD-5BD3-446F-90AE-E4257FE28AA0}" type="pres">
      <dgm:prSet presAssocID="{BFE56AC9-6C7B-4DFC-ABE2-969D83A478DF}" presName="level2Shape" presStyleLbl="node2" presStyleIdx="3" presStyleCnt="5"/>
      <dgm:spPr/>
      <dgm:t>
        <a:bodyPr/>
        <a:lstStyle/>
        <a:p>
          <a:endParaRPr lang="en-US"/>
        </a:p>
      </dgm:t>
    </dgm:pt>
    <dgm:pt modelId="{5CDD090F-5B8A-4651-889F-EEBB7F461912}" type="pres">
      <dgm:prSet presAssocID="{BFE56AC9-6C7B-4DFC-ABE2-969D83A478DF}" presName="hierChild3" presStyleCnt="0"/>
      <dgm:spPr/>
    </dgm:pt>
    <dgm:pt modelId="{5E21717B-F716-4678-8BCC-166D631F88E0}" type="pres">
      <dgm:prSet presAssocID="{AB4E4517-79DC-4F50-B416-D283F62ABCC0}" presName="Name19" presStyleLbl="parChTrans1D2" presStyleIdx="4" presStyleCnt="5"/>
      <dgm:spPr/>
      <dgm:t>
        <a:bodyPr/>
        <a:lstStyle/>
        <a:p>
          <a:endParaRPr lang="en-US"/>
        </a:p>
      </dgm:t>
    </dgm:pt>
    <dgm:pt modelId="{084DC553-6125-4517-A0BD-ADA9013E1454}" type="pres">
      <dgm:prSet presAssocID="{D4186A13-E674-4221-8AF1-FB018397E677}" presName="Name21" presStyleCnt="0"/>
      <dgm:spPr/>
    </dgm:pt>
    <dgm:pt modelId="{AA6E401E-BD09-499D-B49A-B316AA747B9F}" type="pres">
      <dgm:prSet presAssocID="{D4186A13-E674-4221-8AF1-FB018397E677}" presName="level2Shape" presStyleLbl="node2" presStyleIdx="4" presStyleCnt="5"/>
      <dgm:spPr/>
      <dgm:t>
        <a:bodyPr/>
        <a:lstStyle/>
        <a:p>
          <a:endParaRPr lang="en-US"/>
        </a:p>
      </dgm:t>
    </dgm:pt>
    <dgm:pt modelId="{2111EB0C-8193-495C-BC12-210559104BBD}" type="pres">
      <dgm:prSet presAssocID="{D4186A13-E674-4221-8AF1-FB018397E677}" presName="hierChild3" presStyleCnt="0"/>
      <dgm:spPr/>
    </dgm:pt>
    <dgm:pt modelId="{22253369-A77A-4325-AD1B-6CB4491CD61B}" type="pres">
      <dgm:prSet presAssocID="{B7228199-DA95-43AA-A7C5-C483263617FF}" presName="bgShapesFlow" presStyleCnt="0"/>
      <dgm:spPr/>
    </dgm:pt>
  </dgm:ptLst>
  <dgm:cxnLst>
    <dgm:cxn modelId="{2595BA20-230A-4A10-B2AA-86E0C2C3680D}" type="presOf" srcId="{9E9C0EBB-7A8C-4A5E-9F7A-DE058C6F210C}" destId="{F8F82BAD-F051-4830-97C3-38F9E18DD367}" srcOrd="0" destOrd="0" presId="urn:microsoft.com/office/officeart/2005/8/layout/hierarchy6"/>
    <dgm:cxn modelId="{AE24FF81-5E40-41CB-9981-EB2FC4A23B41}" srcId="{020984E8-A7DB-4B47-80D8-932C1D7D295C}" destId="{D4186A13-E674-4221-8AF1-FB018397E677}" srcOrd="4" destOrd="0" parTransId="{AB4E4517-79DC-4F50-B416-D283F62ABCC0}" sibTransId="{3C199DAB-37FF-416F-9C81-0EFF9C836C87}"/>
    <dgm:cxn modelId="{C0808B02-DE01-42BC-8F81-5FCD4DE429DA}" srcId="{B7228199-DA95-43AA-A7C5-C483263617FF}" destId="{020984E8-A7DB-4B47-80D8-932C1D7D295C}" srcOrd="0" destOrd="0" parTransId="{0772C9D8-7AF1-4639-8F20-0D8658BD047A}" sibTransId="{B66B1AD2-CB68-46EF-B3F9-4CF31D2BAE79}"/>
    <dgm:cxn modelId="{1428B942-5D2F-478C-9FC5-1DBDE2316DAA}" type="presOf" srcId="{6A81C8E9-AA3E-49DF-897B-458BF9D03480}" destId="{4B4C280C-E805-4D47-95A6-29D3402A092D}" srcOrd="0" destOrd="0" presId="urn:microsoft.com/office/officeart/2005/8/layout/hierarchy6"/>
    <dgm:cxn modelId="{E8CC5FA0-2CD8-498F-AAD7-23889164B711}" type="presOf" srcId="{341771D5-A389-4530-8A3C-4B11B31A2AFC}" destId="{9143B256-B34F-46E5-BFC7-A2EF91428745}" srcOrd="0" destOrd="0" presId="urn:microsoft.com/office/officeart/2005/8/layout/hierarchy6"/>
    <dgm:cxn modelId="{31979E89-4FB7-42FE-9CDA-D22F7503C572}" type="presOf" srcId="{B7228199-DA95-43AA-A7C5-C483263617FF}" destId="{443973E6-6831-4067-B96E-122ECFE20864}" srcOrd="0" destOrd="0" presId="urn:microsoft.com/office/officeart/2005/8/layout/hierarchy6"/>
    <dgm:cxn modelId="{8107CCAC-1731-4AB7-88E1-6166ADFC3F7E}" type="presOf" srcId="{020984E8-A7DB-4B47-80D8-932C1D7D295C}" destId="{2B55E351-DE4F-425A-9D33-44E72F6842FB}" srcOrd="0" destOrd="0" presId="urn:microsoft.com/office/officeart/2005/8/layout/hierarchy6"/>
    <dgm:cxn modelId="{42C9E8F2-B440-4A69-9A4C-B1B9D84A2D27}" type="presOf" srcId="{AB4E4517-79DC-4F50-B416-D283F62ABCC0}" destId="{5E21717B-F716-4678-8BCC-166D631F88E0}" srcOrd="0" destOrd="0" presId="urn:microsoft.com/office/officeart/2005/8/layout/hierarchy6"/>
    <dgm:cxn modelId="{0AE0D7EF-5566-4BA4-8715-1C7D14CCEEE2}" type="presOf" srcId="{4FF34499-94E7-4C4F-A2A4-D6DC25DE3BF5}" destId="{A62A960A-C7F1-44B5-B1A3-FCCB664D140A}" srcOrd="0" destOrd="0" presId="urn:microsoft.com/office/officeart/2005/8/layout/hierarchy6"/>
    <dgm:cxn modelId="{D5F4899F-B55D-435A-88FF-744A4DFB4FA5}" type="presOf" srcId="{BD0B9B33-CE7D-40AC-A188-1AE5182AC0F4}" destId="{14067F64-FF98-4638-83A5-1F8EBF9558E1}" srcOrd="0" destOrd="0" presId="urn:microsoft.com/office/officeart/2005/8/layout/hierarchy6"/>
    <dgm:cxn modelId="{C4F94D7B-7C97-4382-BFC1-A65EFF3A8934}" srcId="{020984E8-A7DB-4B47-80D8-932C1D7D295C}" destId="{341771D5-A389-4530-8A3C-4B11B31A2AFC}" srcOrd="0" destOrd="0" parTransId="{4FF34499-94E7-4C4F-A2A4-D6DC25DE3BF5}" sibTransId="{A5D63E2C-1DA6-410F-A903-59AC84E4F7EA}"/>
    <dgm:cxn modelId="{2D97C04E-86D7-43CB-A906-FD766580BAD2}" type="presOf" srcId="{D4186A13-E674-4221-8AF1-FB018397E677}" destId="{AA6E401E-BD09-499D-B49A-B316AA747B9F}" srcOrd="0" destOrd="0" presId="urn:microsoft.com/office/officeart/2005/8/layout/hierarchy6"/>
    <dgm:cxn modelId="{94C0EAE5-5817-4266-AF5F-5840206EBEC1}" srcId="{020984E8-A7DB-4B47-80D8-932C1D7D295C}" destId="{34AFE3AB-FDD7-4EB5-806B-84383A847B01}" srcOrd="1" destOrd="0" parTransId="{9E9C0EBB-7A8C-4A5E-9F7A-DE058C6F210C}" sibTransId="{CAB1F2F0-7DC9-49BC-A757-E888B5BF20E7}"/>
    <dgm:cxn modelId="{782639B1-F3CA-4537-A368-CBFE03697419}" srcId="{020984E8-A7DB-4B47-80D8-932C1D7D295C}" destId="{BD0B9B33-CE7D-40AC-A188-1AE5182AC0F4}" srcOrd="2" destOrd="0" parTransId="{5A4F6F6F-015B-48B3-A04A-2FD9877EE90E}" sibTransId="{D34E07C2-2842-42B0-8274-01743AAD5982}"/>
    <dgm:cxn modelId="{8D426D5C-A082-4101-82F0-01AD03B5AED8}" type="presOf" srcId="{34AFE3AB-FDD7-4EB5-806B-84383A847B01}" destId="{09809A07-0774-4273-9777-D7680AEFCDC6}" srcOrd="0" destOrd="0" presId="urn:microsoft.com/office/officeart/2005/8/layout/hierarchy6"/>
    <dgm:cxn modelId="{80A67FF8-6BC6-4CCA-BF7F-708CDC907026}" type="presOf" srcId="{5A4F6F6F-015B-48B3-A04A-2FD9877EE90E}" destId="{47D7B289-5C47-45C9-814D-4D3696CA66A0}" srcOrd="0" destOrd="0" presId="urn:microsoft.com/office/officeart/2005/8/layout/hierarchy6"/>
    <dgm:cxn modelId="{F1063A7E-7658-4E18-9CDC-B83B3F900283}" srcId="{020984E8-A7DB-4B47-80D8-932C1D7D295C}" destId="{BFE56AC9-6C7B-4DFC-ABE2-969D83A478DF}" srcOrd="3" destOrd="0" parTransId="{6A81C8E9-AA3E-49DF-897B-458BF9D03480}" sibTransId="{01CF9306-EF0E-40B9-89FD-363355CFD321}"/>
    <dgm:cxn modelId="{C30195D0-2458-4ECE-972D-F9FCCD1C62BD}" type="presOf" srcId="{BFE56AC9-6C7B-4DFC-ABE2-969D83A478DF}" destId="{AB2AA8BD-5BD3-446F-90AE-E4257FE28AA0}" srcOrd="0" destOrd="0" presId="urn:microsoft.com/office/officeart/2005/8/layout/hierarchy6"/>
    <dgm:cxn modelId="{C97CA9B6-2928-4550-8223-E7379343C3F6}" type="presParOf" srcId="{443973E6-6831-4067-B96E-122ECFE20864}" destId="{4CB3AF26-29AA-4A66-9766-6954445A5784}" srcOrd="0" destOrd="0" presId="urn:microsoft.com/office/officeart/2005/8/layout/hierarchy6"/>
    <dgm:cxn modelId="{4D5D1745-3FA2-428A-B5BD-ECC5C8A8B91A}" type="presParOf" srcId="{4CB3AF26-29AA-4A66-9766-6954445A5784}" destId="{77A46FDE-DCAF-483F-91AF-C237AFD95F1C}" srcOrd="0" destOrd="0" presId="urn:microsoft.com/office/officeart/2005/8/layout/hierarchy6"/>
    <dgm:cxn modelId="{9E4375ED-0E13-4924-B7D0-93606323019B}" type="presParOf" srcId="{77A46FDE-DCAF-483F-91AF-C237AFD95F1C}" destId="{7F353DA3-4886-4075-BE96-D581A40AC7B4}" srcOrd="0" destOrd="0" presId="urn:microsoft.com/office/officeart/2005/8/layout/hierarchy6"/>
    <dgm:cxn modelId="{870155CA-8D06-44C8-94E1-7BDA6B1B2492}" type="presParOf" srcId="{7F353DA3-4886-4075-BE96-D581A40AC7B4}" destId="{2B55E351-DE4F-425A-9D33-44E72F6842FB}" srcOrd="0" destOrd="0" presId="urn:microsoft.com/office/officeart/2005/8/layout/hierarchy6"/>
    <dgm:cxn modelId="{C820AFE3-D01F-4B94-94B1-BB86BDAD0099}" type="presParOf" srcId="{7F353DA3-4886-4075-BE96-D581A40AC7B4}" destId="{5F5E18EB-6911-4989-825B-72D1E9F12F20}" srcOrd="1" destOrd="0" presId="urn:microsoft.com/office/officeart/2005/8/layout/hierarchy6"/>
    <dgm:cxn modelId="{0A159FA1-7DCC-40FF-B9EC-903DEA5586B3}" type="presParOf" srcId="{5F5E18EB-6911-4989-825B-72D1E9F12F20}" destId="{A62A960A-C7F1-44B5-B1A3-FCCB664D140A}" srcOrd="0" destOrd="0" presId="urn:microsoft.com/office/officeart/2005/8/layout/hierarchy6"/>
    <dgm:cxn modelId="{48E9E0BB-A55E-4319-826D-848D99C8CF68}" type="presParOf" srcId="{5F5E18EB-6911-4989-825B-72D1E9F12F20}" destId="{A1062987-95EA-4B3E-A1A3-3C41FDDD74BE}" srcOrd="1" destOrd="0" presId="urn:microsoft.com/office/officeart/2005/8/layout/hierarchy6"/>
    <dgm:cxn modelId="{60F338D4-7381-406E-8EB4-D178B3B6D2D5}" type="presParOf" srcId="{A1062987-95EA-4B3E-A1A3-3C41FDDD74BE}" destId="{9143B256-B34F-46E5-BFC7-A2EF91428745}" srcOrd="0" destOrd="0" presId="urn:microsoft.com/office/officeart/2005/8/layout/hierarchy6"/>
    <dgm:cxn modelId="{123A8C6E-E991-41BE-98EF-5B03215E4FF2}" type="presParOf" srcId="{A1062987-95EA-4B3E-A1A3-3C41FDDD74BE}" destId="{A487B33C-8C44-41D3-ACD5-637AC64C8D44}" srcOrd="1" destOrd="0" presId="urn:microsoft.com/office/officeart/2005/8/layout/hierarchy6"/>
    <dgm:cxn modelId="{90C264C0-2D59-4FD4-8D22-DAD5997F7425}" type="presParOf" srcId="{5F5E18EB-6911-4989-825B-72D1E9F12F20}" destId="{F8F82BAD-F051-4830-97C3-38F9E18DD367}" srcOrd="2" destOrd="0" presId="urn:microsoft.com/office/officeart/2005/8/layout/hierarchy6"/>
    <dgm:cxn modelId="{63782EDB-074C-4601-B57E-3DE6EB1BBB9D}" type="presParOf" srcId="{5F5E18EB-6911-4989-825B-72D1E9F12F20}" destId="{C09A4573-F353-474D-9445-55EBFA8C866D}" srcOrd="3" destOrd="0" presId="urn:microsoft.com/office/officeart/2005/8/layout/hierarchy6"/>
    <dgm:cxn modelId="{419962D9-EBDA-4177-923F-9DF3BC900426}" type="presParOf" srcId="{C09A4573-F353-474D-9445-55EBFA8C866D}" destId="{09809A07-0774-4273-9777-D7680AEFCDC6}" srcOrd="0" destOrd="0" presId="urn:microsoft.com/office/officeart/2005/8/layout/hierarchy6"/>
    <dgm:cxn modelId="{5AE7AE10-908E-47C5-ADEC-924B344DB3B7}" type="presParOf" srcId="{C09A4573-F353-474D-9445-55EBFA8C866D}" destId="{D2A50483-FC21-4C5D-9763-2386D58DB57B}" srcOrd="1" destOrd="0" presId="urn:microsoft.com/office/officeart/2005/8/layout/hierarchy6"/>
    <dgm:cxn modelId="{73D2AB18-36EE-4CCE-847E-4B0D764AEA17}" type="presParOf" srcId="{5F5E18EB-6911-4989-825B-72D1E9F12F20}" destId="{47D7B289-5C47-45C9-814D-4D3696CA66A0}" srcOrd="4" destOrd="0" presId="urn:microsoft.com/office/officeart/2005/8/layout/hierarchy6"/>
    <dgm:cxn modelId="{30368273-569E-4A12-AF80-0E70C1BCC971}" type="presParOf" srcId="{5F5E18EB-6911-4989-825B-72D1E9F12F20}" destId="{6EC012F1-8456-49A7-8C51-3C2618E45140}" srcOrd="5" destOrd="0" presId="urn:microsoft.com/office/officeart/2005/8/layout/hierarchy6"/>
    <dgm:cxn modelId="{009DABA0-C7A6-403F-ACCD-A19F25E6B84C}" type="presParOf" srcId="{6EC012F1-8456-49A7-8C51-3C2618E45140}" destId="{14067F64-FF98-4638-83A5-1F8EBF9558E1}" srcOrd="0" destOrd="0" presId="urn:microsoft.com/office/officeart/2005/8/layout/hierarchy6"/>
    <dgm:cxn modelId="{3C753DB4-C8FF-44D9-BE80-ED4B68FC89DE}" type="presParOf" srcId="{6EC012F1-8456-49A7-8C51-3C2618E45140}" destId="{FA7F609D-BB32-4513-B270-12DA776406F8}" srcOrd="1" destOrd="0" presId="urn:microsoft.com/office/officeart/2005/8/layout/hierarchy6"/>
    <dgm:cxn modelId="{690C800F-C2F3-42B7-8D89-B34C772A3F4B}" type="presParOf" srcId="{5F5E18EB-6911-4989-825B-72D1E9F12F20}" destId="{4B4C280C-E805-4D47-95A6-29D3402A092D}" srcOrd="6" destOrd="0" presId="urn:microsoft.com/office/officeart/2005/8/layout/hierarchy6"/>
    <dgm:cxn modelId="{A60A03DF-6F9B-4671-A800-5E3CEF82910E}" type="presParOf" srcId="{5F5E18EB-6911-4989-825B-72D1E9F12F20}" destId="{8AA74BC0-2E38-4AC7-9483-093B3FED1086}" srcOrd="7" destOrd="0" presId="urn:microsoft.com/office/officeart/2005/8/layout/hierarchy6"/>
    <dgm:cxn modelId="{2B71ECEE-8C06-4C5A-A77B-3A552CDB73BC}" type="presParOf" srcId="{8AA74BC0-2E38-4AC7-9483-093B3FED1086}" destId="{AB2AA8BD-5BD3-446F-90AE-E4257FE28AA0}" srcOrd="0" destOrd="0" presId="urn:microsoft.com/office/officeart/2005/8/layout/hierarchy6"/>
    <dgm:cxn modelId="{B1C6CB74-44B4-434D-AA2D-418B62BF9219}" type="presParOf" srcId="{8AA74BC0-2E38-4AC7-9483-093B3FED1086}" destId="{5CDD090F-5B8A-4651-889F-EEBB7F461912}" srcOrd="1" destOrd="0" presId="urn:microsoft.com/office/officeart/2005/8/layout/hierarchy6"/>
    <dgm:cxn modelId="{7D28C87B-F72A-4BCA-96B8-510CEBACCB08}" type="presParOf" srcId="{5F5E18EB-6911-4989-825B-72D1E9F12F20}" destId="{5E21717B-F716-4678-8BCC-166D631F88E0}" srcOrd="8" destOrd="0" presId="urn:microsoft.com/office/officeart/2005/8/layout/hierarchy6"/>
    <dgm:cxn modelId="{3C798B4D-37CE-49E5-9F17-47577E4A73C1}" type="presParOf" srcId="{5F5E18EB-6911-4989-825B-72D1E9F12F20}" destId="{084DC553-6125-4517-A0BD-ADA9013E1454}" srcOrd="9" destOrd="0" presId="urn:microsoft.com/office/officeart/2005/8/layout/hierarchy6"/>
    <dgm:cxn modelId="{0326B6AC-DF04-4817-B3F9-BEA3C8B42796}" type="presParOf" srcId="{084DC553-6125-4517-A0BD-ADA9013E1454}" destId="{AA6E401E-BD09-499D-B49A-B316AA747B9F}" srcOrd="0" destOrd="0" presId="urn:microsoft.com/office/officeart/2005/8/layout/hierarchy6"/>
    <dgm:cxn modelId="{1ABA1972-D354-4240-990B-7C833DC63927}" type="presParOf" srcId="{084DC553-6125-4517-A0BD-ADA9013E1454}" destId="{2111EB0C-8193-495C-BC12-210559104BBD}" srcOrd="1" destOrd="0" presId="urn:microsoft.com/office/officeart/2005/8/layout/hierarchy6"/>
    <dgm:cxn modelId="{7307D365-5187-402D-A4F7-D0C5FA369707}" type="presParOf" srcId="{443973E6-6831-4067-B96E-122ECFE20864}" destId="{22253369-A77A-4325-AD1B-6CB4491CD61B}" srcOrd="1" destOrd="0" presId="urn:microsoft.com/office/officeart/2005/8/layout/hierarchy6"/>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228199-DA95-43AA-A7C5-C483263617FF}" type="doc">
      <dgm:prSet loTypeId="urn:microsoft.com/office/officeart/2005/8/layout/hierarchy6" loCatId="hierarchy" qsTypeId="urn:microsoft.com/office/officeart/2005/8/quickstyle/simple1" qsCatId="simple" csTypeId="urn:microsoft.com/office/officeart/2005/8/colors/accent0_3" csCatId="mainScheme" phldr="1"/>
      <dgm:spPr/>
      <dgm:t>
        <a:bodyPr/>
        <a:lstStyle/>
        <a:p>
          <a:endParaRPr lang="en-US"/>
        </a:p>
      </dgm:t>
    </dgm:pt>
    <dgm:pt modelId="{020984E8-A7DB-4B47-80D8-932C1D7D295C}">
      <dgm:prSet phldrT="[Text]"/>
      <dgm:spPr>
        <a:solidFill>
          <a:srgbClr val="0070C0"/>
        </a:solidFill>
      </dgm:spPr>
      <dgm:t>
        <a:bodyPr/>
        <a:lstStyle/>
        <a:p>
          <a:r>
            <a:rPr lang="en-US" dirty="0"/>
            <a:t>GRE NET </a:t>
          </a:r>
          <a:r>
            <a:rPr lang="en-US" dirty="0" smtClean="0"/>
            <a:t>ATRR $94,804,082</a:t>
          </a:r>
        </a:p>
        <a:p>
          <a:r>
            <a:rPr lang="en-US" dirty="0" smtClean="0"/>
            <a:t>100%</a:t>
          </a:r>
          <a:endParaRPr lang="en-US" dirty="0"/>
        </a:p>
      </dgm:t>
    </dgm:pt>
    <dgm:pt modelId="{0772C9D8-7AF1-4639-8F20-0D8658BD047A}" type="parTrans" cxnId="{C0808B02-DE01-42BC-8F81-5FCD4DE429DA}">
      <dgm:prSet/>
      <dgm:spPr/>
      <dgm:t>
        <a:bodyPr/>
        <a:lstStyle/>
        <a:p>
          <a:endParaRPr lang="en-US"/>
        </a:p>
      </dgm:t>
    </dgm:pt>
    <dgm:pt modelId="{B66B1AD2-CB68-46EF-B3F9-4CF31D2BAE79}" type="sibTrans" cxnId="{C0808B02-DE01-42BC-8F81-5FCD4DE429DA}">
      <dgm:prSet/>
      <dgm:spPr/>
      <dgm:t>
        <a:bodyPr/>
        <a:lstStyle/>
        <a:p>
          <a:endParaRPr lang="en-US"/>
        </a:p>
      </dgm:t>
    </dgm:pt>
    <dgm:pt modelId="{341771D5-A389-4530-8A3C-4B11B31A2AFC}">
      <dgm:prSet phldrT="[Text]"/>
      <dgm:spPr>
        <a:solidFill>
          <a:srgbClr val="0070C0"/>
        </a:solidFill>
      </dgm:spPr>
      <dgm:t>
        <a:bodyPr/>
        <a:lstStyle/>
        <a:p>
          <a:r>
            <a:rPr lang="en-US" dirty="0"/>
            <a:t>GRE PRICING </a:t>
          </a:r>
          <a:r>
            <a:rPr lang="en-US" dirty="0" smtClean="0"/>
            <a:t>ZONE $52,005,900</a:t>
          </a:r>
        </a:p>
        <a:p>
          <a:r>
            <a:rPr lang="en-US" dirty="0" smtClean="0"/>
            <a:t>54.9%</a:t>
          </a:r>
          <a:endParaRPr lang="en-US" dirty="0"/>
        </a:p>
      </dgm:t>
    </dgm:pt>
    <dgm:pt modelId="{4FF34499-94E7-4C4F-A2A4-D6DC25DE3BF5}" type="parTrans" cxnId="{C4F94D7B-7C97-4382-BFC1-A65EFF3A8934}">
      <dgm:prSet/>
      <dgm:spPr/>
      <dgm:t>
        <a:bodyPr/>
        <a:lstStyle/>
        <a:p>
          <a:endParaRPr lang="en-US" dirty="0"/>
        </a:p>
      </dgm:t>
    </dgm:pt>
    <dgm:pt modelId="{A5D63E2C-1DA6-410F-A903-59AC84E4F7EA}" type="sibTrans" cxnId="{C4F94D7B-7C97-4382-BFC1-A65EFF3A8934}">
      <dgm:prSet/>
      <dgm:spPr/>
      <dgm:t>
        <a:bodyPr/>
        <a:lstStyle/>
        <a:p>
          <a:endParaRPr lang="en-US"/>
        </a:p>
      </dgm:t>
    </dgm:pt>
    <dgm:pt modelId="{D4186A13-E674-4221-8AF1-FB018397E677}">
      <dgm:prSet phldrT="[Text]"/>
      <dgm:spPr>
        <a:solidFill>
          <a:srgbClr val="0070C0"/>
        </a:solidFill>
      </dgm:spPr>
      <dgm:t>
        <a:bodyPr/>
        <a:lstStyle/>
        <a:p>
          <a:r>
            <a:rPr lang="en-US" dirty="0"/>
            <a:t>OTP PRICING </a:t>
          </a:r>
          <a:r>
            <a:rPr lang="en-US" dirty="0" smtClean="0"/>
            <a:t>ZONE $5,347,144      </a:t>
          </a:r>
        </a:p>
        <a:p>
          <a:r>
            <a:rPr lang="en-US" dirty="0" smtClean="0"/>
            <a:t>5.6%</a:t>
          </a:r>
          <a:endParaRPr lang="en-US" dirty="0"/>
        </a:p>
      </dgm:t>
    </dgm:pt>
    <dgm:pt modelId="{AB4E4517-79DC-4F50-B416-D283F62ABCC0}" type="parTrans" cxnId="{AE24FF81-5E40-41CB-9981-EB2FC4A23B41}">
      <dgm:prSet/>
      <dgm:spPr/>
      <dgm:t>
        <a:bodyPr/>
        <a:lstStyle/>
        <a:p>
          <a:endParaRPr lang="en-US" dirty="0"/>
        </a:p>
      </dgm:t>
    </dgm:pt>
    <dgm:pt modelId="{3C199DAB-37FF-416F-9C81-0EFF9C836C87}" type="sibTrans" cxnId="{AE24FF81-5E40-41CB-9981-EB2FC4A23B41}">
      <dgm:prSet/>
      <dgm:spPr/>
      <dgm:t>
        <a:bodyPr/>
        <a:lstStyle/>
        <a:p>
          <a:endParaRPr lang="en-US"/>
        </a:p>
      </dgm:t>
    </dgm:pt>
    <dgm:pt modelId="{BFE56AC9-6C7B-4DFC-ABE2-969D83A478DF}">
      <dgm:prSet phldrT="[Text]"/>
      <dgm:spPr>
        <a:solidFill>
          <a:srgbClr val="0070C0"/>
        </a:solidFill>
      </dgm:spPr>
      <dgm:t>
        <a:bodyPr/>
        <a:lstStyle/>
        <a:p>
          <a:r>
            <a:rPr lang="en-US" dirty="0"/>
            <a:t>NSP PRICING </a:t>
          </a:r>
          <a:r>
            <a:rPr lang="en-US" dirty="0" smtClean="0"/>
            <a:t>ZONE $25,301,984</a:t>
          </a:r>
        </a:p>
        <a:p>
          <a:r>
            <a:rPr lang="en-US" dirty="0" smtClean="0"/>
            <a:t>26.7%</a:t>
          </a:r>
          <a:endParaRPr lang="en-US" dirty="0"/>
        </a:p>
      </dgm:t>
    </dgm:pt>
    <dgm:pt modelId="{6A81C8E9-AA3E-49DF-897B-458BF9D03480}" type="parTrans" cxnId="{F1063A7E-7658-4E18-9CDC-B83B3F900283}">
      <dgm:prSet/>
      <dgm:spPr/>
      <dgm:t>
        <a:bodyPr/>
        <a:lstStyle/>
        <a:p>
          <a:endParaRPr lang="en-US" dirty="0"/>
        </a:p>
      </dgm:t>
    </dgm:pt>
    <dgm:pt modelId="{01CF9306-EF0E-40B9-89FD-363355CFD321}" type="sibTrans" cxnId="{F1063A7E-7658-4E18-9CDC-B83B3F900283}">
      <dgm:prSet/>
      <dgm:spPr/>
      <dgm:t>
        <a:bodyPr/>
        <a:lstStyle/>
        <a:p>
          <a:endParaRPr lang="en-US"/>
        </a:p>
      </dgm:t>
    </dgm:pt>
    <dgm:pt modelId="{34AFE3AB-FDD7-4EB5-806B-84383A847B01}">
      <dgm:prSet phldrT="[Text]"/>
      <dgm:spPr>
        <a:solidFill>
          <a:srgbClr val="0070C0"/>
        </a:solidFill>
      </dgm:spPr>
      <dgm:t>
        <a:bodyPr/>
        <a:lstStyle/>
        <a:p>
          <a:r>
            <a:rPr lang="en-US" dirty="0"/>
            <a:t>ITCM PRICING </a:t>
          </a:r>
          <a:r>
            <a:rPr lang="en-US" dirty="0" smtClean="0"/>
            <a:t>ZONE $2,920,963</a:t>
          </a:r>
        </a:p>
        <a:p>
          <a:r>
            <a:rPr lang="en-US" dirty="0" smtClean="0"/>
            <a:t>3.1%</a:t>
          </a:r>
          <a:endParaRPr lang="en-US" dirty="0"/>
        </a:p>
      </dgm:t>
    </dgm:pt>
    <dgm:pt modelId="{9E9C0EBB-7A8C-4A5E-9F7A-DE058C6F210C}" type="parTrans" cxnId="{94C0EAE5-5817-4266-AF5F-5840206EBEC1}">
      <dgm:prSet/>
      <dgm:spPr/>
      <dgm:t>
        <a:bodyPr/>
        <a:lstStyle/>
        <a:p>
          <a:endParaRPr lang="en-US" dirty="0"/>
        </a:p>
      </dgm:t>
    </dgm:pt>
    <dgm:pt modelId="{CAB1F2F0-7DC9-49BC-A757-E888B5BF20E7}" type="sibTrans" cxnId="{94C0EAE5-5817-4266-AF5F-5840206EBEC1}">
      <dgm:prSet/>
      <dgm:spPr/>
      <dgm:t>
        <a:bodyPr/>
        <a:lstStyle/>
        <a:p>
          <a:endParaRPr lang="en-US"/>
        </a:p>
      </dgm:t>
    </dgm:pt>
    <dgm:pt modelId="{BD0B9B33-CE7D-40AC-A188-1AE5182AC0F4}">
      <dgm:prSet phldrT="[Text]"/>
      <dgm:spPr>
        <a:solidFill>
          <a:srgbClr val="0070C0"/>
        </a:solidFill>
      </dgm:spPr>
      <dgm:t>
        <a:bodyPr/>
        <a:lstStyle/>
        <a:p>
          <a:r>
            <a:rPr lang="en-US" dirty="0"/>
            <a:t>MP PRICING </a:t>
          </a:r>
          <a:r>
            <a:rPr lang="en-US" dirty="0" smtClean="0"/>
            <a:t>ZONE $9,228,091</a:t>
          </a:r>
        </a:p>
        <a:p>
          <a:r>
            <a:rPr lang="en-US" dirty="0" smtClean="0"/>
            <a:t>9.7%</a:t>
          </a:r>
          <a:endParaRPr lang="en-US" dirty="0"/>
        </a:p>
      </dgm:t>
    </dgm:pt>
    <dgm:pt modelId="{5A4F6F6F-015B-48B3-A04A-2FD9877EE90E}" type="parTrans" cxnId="{782639B1-F3CA-4537-A368-CBFE03697419}">
      <dgm:prSet/>
      <dgm:spPr/>
      <dgm:t>
        <a:bodyPr/>
        <a:lstStyle/>
        <a:p>
          <a:endParaRPr lang="en-US" dirty="0"/>
        </a:p>
      </dgm:t>
    </dgm:pt>
    <dgm:pt modelId="{D34E07C2-2842-42B0-8274-01743AAD5982}" type="sibTrans" cxnId="{782639B1-F3CA-4537-A368-CBFE03697419}">
      <dgm:prSet/>
      <dgm:spPr/>
      <dgm:t>
        <a:bodyPr/>
        <a:lstStyle/>
        <a:p>
          <a:endParaRPr lang="en-US"/>
        </a:p>
      </dgm:t>
    </dgm:pt>
    <dgm:pt modelId="{443973E6-6831-4067-B96E-122ECFE20864}" type="pres">
      <dgm:prSet presAssocID="{B7228199-DA95-43AA-A7C5-C483263617FF}" presName="mainComposite" presStyleCnt="0">
        <dgm:presLayoutVars>
          <dgm:chPref val="1"/>
          <dgm:dir/>
          <dgm:animOne val="branch"/>
          <dgm:animLvl val="lvl"/>
          <dgm:resizeHandles val="exact"/>
        </dgm:presLayoutVars>
      </dgm:prSet>
      <dgm:spPr/>
      <dgm:t>
        <a:bodyPr/>
        <a:lstStyle/>
        <a:p>
          <a:endParaRPr lang="en-US"/>
        </a:p>
      </dgm:t>
    </dgm:pt>
    <dgm:pt modelId="{4CB3AF26-29AA-4A66-9766-6954445A5784}" type="pres">
      <dgm:prSet presAssocID="{B7228199-DA95-43AA-A7C5-C483263617FF}" presName="hierFlow" presStyleCnt="0"/>
      <dgm:spPr/>
    </dgm:pt>
    <dgm:pt modelId="{77A46FDE-DCAF-483F-91AF-C237AFD95F1C}" type="pres">
      <dgm:prSet presAssocID="{B7228199-DA95-43AA-A7C5-C483263617FF}" presName="hierChild1" presStyleCnt="0">
        <dgm:presLayoutVars>
          <dgm:chPref val="1"/>
          <dgm:animOne val="branch"/>
          <dgm:animLvl val="lvl"/>
        </dgm:presLayoutVars>
      </dgm:prSet>
      <dgm:spPr/>
    </dgm:pt>
    <dgm:pt modelId="{7F353DA3-4886-4075-BE96-D581A40AC7B4}" type="pres">
      <dgm:prSet presAssocID="{020984E8-A7DB-4B47-80D8-932C1D7D295C}" presName="Name14" presStyleCnt="0"/>
      <dgm:spPr/>
    </dgm:pt>
    <dgm:pt modelId="{2B55E351-DE4F-425A-9D33-44E72F6842FB}" type="pres">
      <dgm:prSet presAssocID="{020984E8-A7DB-4B47-80D8-932C1D7D295C}" presName="level1Shape" presStyleLbl="node0" presStyleIdx="0" presStyleCnt="1">
        <dgm:presLayoutVars>
          <dgm:chPref val="3"/>
        </dgm:presLayoutVars>
      </dgm:prSet>
      <dgm:spPr/>
      <dgm:t>
        <a:bodyPr/>
        <a:lstStyle/>
        <a:p>
          <a:endParaRPr lang="en-US"/>
        </a:p>
      </dgm:t>
    </dgm:pt>
    <dgm:pt modelId="{5F5E18EB-6911-4989-825B-72D1E9F12F20}" type="pres">
      <dgm:prSet presAssocID="{020984E8-A7DB-4B47-80D8-932C1D7D295C}" presName="hierChild2" presStyleCnt="0"/>
      <dgm:spPr/>
    </dgm:pt>
    <dgm:pt modelId="{A62A960A-C7F1-44B5-B1A3-FCCB664D140A}" type="pres">
      <dgm:prSet presAssocID="{4FF34499-94E7-4C4F-A2A4-D6DC25DE3BF5}" presName="Name19" presStyleLbl="parChTrans1D2" presStyleIdx="0" presStyleCnt="5"/>
      <dgm:spPr/>
      <dgm:t>
        <a:bodyPr/>
        <a:lstStyle/>
        <a:p>
          <a:endParaRPr lang="en-US"/>
        </a:p>
      </dgm:t>
    </dgm:pt>
    <dgm:pt modelId="{A1062987-95EA-4B3E-A1A3-3C41FDDD74BE}" type="pres">
      <dgm:prSet presAssocID="{341771D5-A389-4530-8A3C-4B11B31A2AFC}" presName="Name21" presStyleCnt="0"/>
      <dgm:spPr/>
    </dgm:pt>
    <dgm:pt modelId="{9143B256-B34F-46E5-BFC7-A2EF91428745}" type="pres">
      <dgm:prSet presAssocID="{341771D5-A389-4530-8A3C-4B11B31A2AFC}" presName="level2Shape" presStyleLbl="node2" presStyleIdx="0" presStyleCnt="5"/>
      <dgm:spPr/>
      <dgm:t>
        <a:bodyPr/>
        <a:lstStyle/>
        <a:p>
          <a:endParaRPr lang="en-US"/>
        </a:p>
      </dgm:t>
    </dgm:pt>
    <dgm:pt modelId="{A487B33C-8C44-41D3-ACD5-637AC64C8D44}" type="pres">
      <dgm:prSet presAssocID="{341771D5-A389-4530-8A3C-4B11B31A2AFC}" presName="hierChild3" presStyleCnt="0"/>
      <dgm:spPr/>
    </dgm:pt>
    <dgm:pt modelId="{F8F82BAD-F051-4830-97C3-38F9E18DD367}" type="pres">
      <dgm:prSet presAssocID="{9E9C0EBB-7A8C-4A5E-9F7A-DE058C6F210C}" presName="Name19" presStyleLbl="parChTrans1D2" presStyleIdx="1" presStyleCnt="5"/>
      <dgm:spPr/>
      <dgm:t>
        <a:bodyPr/>
        <a:lstStyle/>
        <a:p>
          <a:endParaRPr lang="en-US"/>
        </a:p>
      </dgm:t>
    </dgm:pt>
    <dgm:pt modelId="{C09A4573-F353-474D-9445-55EBFA8C866D}" type="pres">
      <dgm:prSet presAssocID="{34AFE3AB-FDD7-4EB5-806B-84383A847B01}" presName="Name21" presStyleCnt="0"/>
      <dgm:spPr/>
    </dgm:pt>
    <dgm:pt modelId="{09809A07-0774-4273-9777-D7680AEFCDC6}" type="pres">
      <dgm:prSet presAssocID="{34AFE3AB-FDD7-4EB5-806B-84383A847B01}" presName="level2Shape" presStyleLbl="node2" presStyleIdx="1" presStyleCnt="5"/>
      <dgm:spPr/>
      <dgm:t>
        <a:bodyPr/>
        <a:lstStyle/>
        <a:p>
          <a:endParaRPr lang="en-US"/>
        </a:p>
      </dgm:t>
    </dgm:pt>
    <dgm:pt modelId="{D2A50483-FC21-4C5D-9763-2386D58DB57B}" type="pres">
      <dgm:prSet presAssocID="{34AFE3AB-FDD7-4EB5-806B-84383A847B01}" presName="hierChild3" presStyleCnt="0"/>
      <dgm:spPr/>
    </dgm:pt>
    <dgm:pt modelId="{47D7B289-5C47-45C9-814D-4D3696CA66A0}" type="pres">
      <dgm:prSet presAssocID="{5A4F6F6F-015B-48B3-A04A-2FD9877EE90E}" presName="Name19" presStyleLbl="parChTrans1D2" presStyleIdx="2" presStyleCnt="5"/>
      <dgm:spPr/>
      <dgm:t>
        <a:bodyPr/>
        <a:lstStyle/>
        <a:p>
          <a:endParaRPr lang="en-US"/>
        </a:p>
      </dgm:t>
    </dgm:pt>
    <dgm:pt modelId="{6EC012F1-8456-49A7-8C51-3C2618E45140}" type="pres">
      <dgm:prSet presAssocID="{BD0B9B33-CE7D-40AC-A188-1AE5182AC0F4}" presName="Name21" presStyleCnt="0"/>
      <dgm:spPr/>
    </dgm:pt>
    <dgm:pt modelId="{14067F64-FF98-4638-83A5-1F8EBF9558E1}" type="pres">
      <dgm:prSet presAssocID="{BD0B9B33-CE7D-40AC-A188-1AE5182AC0F4}" presName="level2Shape" presStyleLbl="node2" presStyleIdx="2" presStyleCnt="5"/>
      <dgm:spPr/>
      <dgm:t>
        <a:bodyPr/>
        <a:lstStyle/>
        <a:p>
          <a:endParaRPr lang="en-US"/>
        </a:p>
      </dgm:t>
    </dgm:pt>
    <dgm:pt modelId="{FA7F609D-BB32-4513-B270-12DA776406F8}" type="pres">
      <dgm:prSet presAssocID="{BD0B9B33-CE7D-40AC-A188-1AE5182AC0F4}" presName="hierChild3" presStyleCnt="0"/>
      <dgm:spPr/>
    </dgm:pt>
    <dgm:pt modelId="{4B4C280C-E805-4D47-95A6-29D3402A092D}" type="pres">
      <dgm:prSet presAssocID="{6A81C8E9-AA3E-49DF-897B-458BF9D03480}" presName="Name19" presStyleLbl="parChTrans1D2" presStyleIdx="3" presStyleCnt="5"/>
      <dgm:spPr/>
      <dgm:t>
        <a:bodyPr/>
        <a:lstStyle/>
        <a:p>
          <a:endParaRPr lang="en-US"/>
        </a:p>
      </dgm:t>
    </dgm:pt>
    <dgm:pt modelId="{8AA74BC0-2E38-4AC7-9483-093B3FED1086}" type="pres">
      <dgm:prSet presAssocID="{BFE56AC9-6C7B-4DFC-ABE2-969D83A478DF}" presName="Name21" presStyleCnt="0"/>
      <dgm:spPr/>
    </dgm:pt>
    <dgm:pt modelId="{AB2AA8BD-5BD3-446F-90AE-E4257FE28AA0}" type="pres">
      <dgm:prSet presAssocID="{BFE56AC9-6C7B-4DFC-ABE2-969D83A478DF}" presName="level2Shape" presStyleLbl="node2" presStyleIdx="3" presStyleCnt="5"/>
      <dgm:spPr/>
      <dgm:t>
        <a:bodyPr/>
        <a:lstStyle/>
        <a:p>
          <a:endParaRPr lang="en-US"/>
        </a:p>
      </dgm:t>
    </dgm:pt>
    <dgm:pt modelId="{5CDD090F-5B8A-4651-889F-EEBB7F461912}" type="pres">
      <dgm:prSet presAssocID="{BFE56AC9-6C7B-4DFC-ABE2-969D83A478DF}" presName="hierChild3" presStyleCnt="0"/>
      <dgm:spPr/>
    </dgm:pt>
    <dgm:pt modelId="{5E21717B-F716-4678-8BCC-166D631F88E0}" type="pres">
      <dgm:prSet presAssocID="{AB4E4517-79DC-4F50-B416-D283F62ABCC0}" presName="Name19" presStyleLbl="parChTrans1D2" presStyleIdx="4" presStyleCnt="5"/>
      <dgm:spPr/>
      <dgm:t>
        <a:bodyPr/>
        <a:lstStyle/>
        <a:p>
          <a:endParaRPr lang="en-US"/>
        </a:p>
      </dgm:t>
    </dgm:pt>
    <dgm:pt modelId="{084DC553-6125-4517-A0BD-ADA9013E1454}" type="pres">
      <dgm:prSet presAssocID="{D4186A13-E674-4221-8AF1-FB018397E677}" presName="Name21" presStyleCnt="0"/>
      <dgm:spPr/>
    </dgm:pt>
    <dgm:pt modelId="{AA6E401E-BD09-499D-B49A-B316AA747B9F}" type="pres">
      <dgm:prSet presAssocID="{D4186A13-E674-4221-8AF1-FB018397E677}" presName="level2Shape" presStyleLbl="node2" presStyleIdx="4" presStyleCnt="5"/>
      <dgm:spPr/>
      <dgm:t>
        <a:bodyPr/>
        <a:lstStyle/>
        <a:p>
          <a:endParaRPr lang="en-US"/>
        </a:p>
      </dgm:t>
    </dgm:pt>
    <dgm:pt modelId="{2111EB0C-8193-495C-BC12-210559104BBD}" type="pres">
      <dgm:prSet presAssocID="{D4186A13-E674-4221-8AF1-FB018397E677}" presName="hierChild3" presStyleCnt="0"/>
      <dgm:spPr/>
    </dgm:pt>
    <dgm:pt modelId="{22253369-A77A-4325-AD1B-6CB4491CD61B}" type="pres">
      <dgm:prSet presAssocID="{B7228199-DA95-43AA-A7C5-C483263617FF}" presName="bgShapesFlow" presStyleCnt="0"/>
      <dgm:spPr/>
    </dgm:pt>
  </dgm:ptLst>
  <dgm:cxnLst>
    <dgm:cxn modelId="{16F74062-2691-49CF-9D4F-56A076607B3C}" type="presOf" srcId="{341771D5-A389-4530-8A3C-4B11B31A2AFC}" destId="{9143B256-B34F-46E5-BFC7-A2EF91428745}" srcOrd="0" destOrd="0" presId="urn:microsoft.com/office/officeart/2005/8/layout/hierarchy6"/>
    <dgm:cxn modelId="{AE24FF81-5E40-41CB-9981-EB2FC4A23B41}" srcId="{020984E8-A7DB-4B47-80D8-932C1D7D295C}" destId="{D4186A13-E674-4221-8AF1-FB018397E677}" srcOrd="4" destOrd="0" parTransId="{AB4E4517-79DC-4F50-B416-D283F62ABCC0}" sibTransId="{3C199DAB-37FF-416F-9C81-0EFF9C836C87}"/>
    <dgm:cxn modelId="{C0808B02-DE01-42BC-8F81-5FCD4DE429DA}" srcId="{B7228199-DA95-43AA-A7C5-C483263617FF}" destId="{020984E8-A7DB-4B47-80D8-932C1D7D295C}" srcOrd="0" destOrd="0" parTransId="{0772C9D8-7AF1-4639-8F20-0D8658BD047A}" sibTransId="{B66B1AD2-CB68-46EF-B3F9-4CF31D2BAE79}"/>
    <dgm:cxn modelId="{169AA613-50B6-4B53-B306-5FA23E5F8D5B}" type="presOf" srcId="{BFE56AC9-6C7B-4DFC-ABE2-969D83A478DF}" destId="{AB2AA8BD-5BD3-446F-90AE-E4257FE28AA0}" srcOrd="0" destOrd="0" presId="urn:microsoft.com/office/officeart/2005/8/layout/hierarchy6"/>
    <dgm:cxn modelId="{8C2C64EE-213E-4E54-9426-F9177E955A6D}" type="presOf" srcId="{6A81C8E9-AA3E-49DF-897B-458BF9D03480}" destId="{4B4C280C-E805-4D47-95A6-29D3402A092D}" srcOrd="0" destOrd="0" presId="urn:microsoft.com/office/officeart/2005/8/layout/hierarchy6"/>
    <dgm:cxn modelId="{FC7F844E-AAE9-4662-B77D-4CD8AB7F96FA}" type="presOf" srcId="{4FF34499-94E7-4C4F-A2A4-D6DC25DE3BF5}" destId="{A62A960A-C7F1-44B5-B1A3-FCCB664D140A}" srcOrd="0" destOrd="0" presId="urn:microsoft.com/office/officeart/2005/8/layout/hierarchy6"/>
    <dgm:cxn modelId="{BF1CC9BF-1174-4440-878E-4DEE067628E5}" type="presOf" srcId="{34AFE3AB-FDD7-4EB5-806B-84383A847B01}" destId="{09809A07-0774-4273-9777-D7680AEFCDC6}" srcOrd="0" destOrd="0" presId="urn:microsoft.com/office/officeart/2005/8/layout/hierarchy6"/>
    <dgm:cxn modelId="{C4F94D7B-7C97-4382-BFC1-A65EFF3A8934}" srcId="{020984E8-A7DB-4B47-80D8-932C1D7D295C}" destId="{341771D5-A389-4530-8A3C-4B11B31A2AFC}" srcOrd="0" destOrd="0" parTransId="{4FF34499-94E7-4C4F-A2A4-D6DC25DE3BF5}" sibTransId="{A5D63E2C-1DA6-410F-A903-59AC84E4F7EA}"/>
    <dgm:cxn modelId="{21C8706C-7980-42BD-B27B-101E3A04E249}" type="presOf" srcId="{020984E8-A7DB-4B47-80D8-932C1D7D295C}" destId="{2B55E351-DE4F-425A-9D33-44E72F6842FB}" srcOrd="0" destOrd="0" presId="urn:microsoft.com/office/officeart/2005/8/layout/hierarchy6"/>
    <dgm:cxn modelId="{D9A10D58-9B3B-45B6-8563-C3329BCA932C}" type="presOf" srcId="{D4186A13-E674-4221-8AF1-FB018397E677}" destId="{AA6E401E-BD09-499D-B49A-B316AA747B9F}" srcOrd="0" destOrd="0" presId="urn:microsoft.com/office/officeart/2005/8/layout/hierarchy6"/>
    <dgm:cxn modelId="{94C0EAE5-5817-4266-AF5F-5840206EBEC1}" srcId="{020984E8-A7DB-4B47-80D8-932C1D7D295C}" destId="{34AFE3AB-FDD7-4EB5-806B-84383A847B01}" srcOrd="1" destOrd="0" parTransId="{9E9C0EBB-7A8C-4A5E-9F7A-DE058C6F210C}" sibTransId="{CAB1F2F0-7DC9-49BC-A757-E888B5BF20E7}"/>
    <dgm:cxn modelId="{782639B1-F3CA-4537-A368-CBFE03697419}" srcId="{020984E8-A7DB-4B47-80D8-932C1D7D295C}" destId="{BD0B9B33-CE7D-40AC-A188-1AE5182AC0F4}" srcOrd="2" destOrd="0" parTransId="{5A4F6F6F-015B-48B3-A04A-2FD9877EE90E}" sibTransId="{D34E07C2-2842-42B0-8274-01743AAD5982}"/>
    <dgm:cxn modelId="{27DF6B69-7F3D-45B6-AFD7-22F5B8B1DB7F}" type="presOf" srcId="{AB4E4517-79DC-4F50-B416-D283F62ABCC0}" destId="{5E21717B-F716-4678-8BCC-166D631F88E0}" srcOrd="0" destOrd="0" presId="urn:microsoft.com/office/officeart/2005/8/layout/hierarchy6"/>
    <dgm:cxn modelId="{F8498D42-6342-42E2-B499-592CDA6E0148}" type="presOf" srcId="{5A4F6F6F-015B-48B3-A04A-2FD9877EE90E}" destId="{47D7B289-5C47-45C9-814D-4D3696CA66A0}" srcOrd="0" destOrd="0" presId="urn:microsoft.com/office/officeart/2005/8/layout/hierarchy6"/>
    <dgm:cxn modelId="{53450550-5980-49A1-A4D6-3FFE69D94CA9}" type="presOf" srcId="{9E9C0EBB-7A8C-4A5E-9F7A-DE058C6F210C}" destId="{F8F82BAD-F051-4830-97C3-38F9E18DD367}" srcOrd="0" destOrd="0" presId="urn:microsoft.com/office/officeart/2005/8/layout/hierarchy6"/>
    <dgm:cxn modelId="{DB1B3EB6-4550-4FB0-8244-9535680C3C84}" type="presOf" srcId="{BD0B9B33-CE7D-40AC-A188-1AE5182AC0F4}" destId="{14067F64-FF98-4638-83A5-1F8EBF9558E1}" srcOrd="0" destOrd="0" presId="urn:microsoft.com/office/officeart/2005/8/layout/hierarchy6"/>
    <dgm:cxn modelId="{F1063A7E-7658-4E18-9CDC-B83B3F900283}" srcId="{020984E8-A7DB-4B47-80D8-932C1D7D295C}" destId="{BFE56AC9-6C7B-4DFC-ABE2-969D83A478DF}" srcOrd="3" destOrd="0" parTransId="{6A81C8E9-AA3E-49DF-897B-458BF9D03480}" sibTransId="{01CF9306-EF0E-40B9-89FD-363355CFD321}"/>
    <dgm:cxn modelId="{0956AD3B-CE2D-4585-8A7A-A848B0E56F65}" type="presOf" srcId="{B7228199-DA95-43AA-A7C5-C483263617FF}" destId="{443973E6-6831-4067-B96E-122ECFE20864}" srcOrd="0" destOrd="0" presId="urn:microsoft.com/office/officeart/2005/8/layout/hierarchy6"/>
    <dgm:cxn modelId="{EF5B517C-D2A4-4D30-B3F0-566F732E9288}" type="presParOf" srcId="{443973E6-6831-4067-B96E-122ECFE20864}" destId="{4CB3AF26-29AA-4A66-9766-6954445A5784}" srcOrd="0" destOrd="0" presId="urn:microsoft.com/office/officeart/2005/8/layout/hierarchy6"/>
    <dgm:cxn modelId="{02AB554D-2EC0-442F-901D-B659E8CABB25}" type="presParOf" srcId="{4CB3AF26-29AA-4A66-9766-6954445A5784}" destId="{77A46FDE-DCAF-483F-91AF-C237AFD95F1C}" srcOrd="0" destOrd="0" presId="urn:microsoft.com/office/officeart/2005/8/layout/hierarchy6"/>
    <dgm:cxn modelId="{D33EBAF1-068E-40FE-B284-61A479D540D1}" type="presParOf" srcId="{77A46FDE-DCAF-483F-91AF-C237AFD95F1C}" destId="{7F353DA3-4886-4075-BE96-D581A40AC7B4}" srcOrd="0" destOrd="0" presId="urn:microsoft.com/office/officeart/2005/8/layout/hierarchy6"/>
    <dgm:cxn modelId="{3B90BFDB-D4E9-48D4-B8A8-77D2586274B0}" type="presParOf" srcId="{7F353DA3-4886-4075-BE96-D581A40AC7B4}" destId="{2B55E351-DE4F-425A-9D33-44E72F6842FB}" srcOrd="0" destOrd="0" presId="urn:microsoft.com/office/officeart/2005/8/layout/hierarchy6"/>
    <dgm:cxn modelId="{8E2810BC-A35A-4EC8-8889-3B53355A6569}" type="presParOf" srcId="{7F353DA3-4886-4075-BE96-D581A40AC7B4}" destId="{5F5E18EB-6911-4989-825B-72D1E9F12F20}" srcOrd="1" destOrd="0" presId="urn:microsoft.com/office/officeart/2005/8/layout/hierarchy6"/>
    <dgm:cxn modelId="{39635CAB-B37A-4D00-836A-664816F4BF45}" type="presParOf" srcId="{5F5E18EB-6911-4989-825B-72D1E9F12F20}" destId="{A62A960A-C7F1-44B5-B1A3-FCCB664D140A}" srcOrd="0" destOrd="0" presId="urn:microsoft.com/office/officeart/2005/8/layout/hierarchy6"/>
    <dgm:cxn modelId="{DF6B986A-457A-493A-8CE0-B7C40A14D8E7}" type="presParOf" srcId="{5F5E18EB-6911-4989-825B-72D1E9F12F20}" destId="{A1062987-95EA-4B3E-A1A3-3C41FDDD74BE}" srcOrd="1" destOrd="0" presId="urn:microsoft.com/office/officeart/2005/8/layout/hierarchy6"/>
    <dgm:cxn modelId="{5F5AC77C-6F11-4543-A775-13C5BCEF7A67}" type="presParOf" srcId="{A1062987-95EA-4B3E-A1A3-3C41FDDD74BE}" destId="{9143B256-B34F-46E5-BFC7-A2EF91428745}" srcOrd="0" destOrd="0" presId="urn:microsoft.com/office/officeart/2005/8/layout/hierarchy6"/>
    <dgm:cxn modelId="{E6F21E12-11D7-4B88-9793-5C1441F282A8}" type="presParOf" srcId="{A1062987-95EA-4B3E-A1A3-3C41FDDD74BE}" destId="{A487B33C-8C44-41D3-ACD5-637AC64C8D44}" srcOrd="1" destOrd="0" presId="urn:microsoft.com/office/officeart/2005/8/layout/hierarchy6"/>
    <dgm:cxn modelId="{CEBF8B5F-6ABF-42FC-80C0-6DC478BD4A1D}" type="presParOf" srcId="{5F5E18EB-6911-4989-825B-72D1E9F12F20}" destId="{F8F82BAD-F051-4830-97C3-38F9E18DD367}" srcOrd="2" destOrd="0" presId="urn:microsoft.com/office/officeart/2005/8/layout/hierarchy6"/>
    <dgm:cxn modelId="{4D9E6DB9-D094-48D7-9738-7986EAB3C292}" type="presParOf" srcId="{5F5E18EB-6911-4989-825B-72D1E9F12F20}" destId="{C09A4573-F353-474D-9445-55EBFA8C866D}" srcOrd="3" destOrd="0" presId="urn:microsoft.com/office/officeart/2005/8/layout/hierarchy6"/>
    <dgm:cxn modelId="{396C0455-6687-4341-8D78-EAD7CD188FD1}" type="presParOf" srcId="{C09A4573-F353-474D-9445-55EBFA8C866D}" destId="{09809A07-0774-4273-9777-D7680AEFCDC6}" srcOrd="0" destOrd="0" presId="urn:microsoft.com/office/officeart/2005/8/layout/hierarchy6"/>
    <dgm:cxn modelId="{D27488B0-CBC1-4575-855A-911E8C04AA73}" type="presParOf" srcId="{C09A4573-F353-474D-9445-55EBFA8C866D}" destId="{D2A50483-FC21-4C5D-9763-2386D58DB57B}" srcOrd="1" destOrd="0" presId="urn:microsoft.com/office/officeart/2005/8/layout/hierarchy6"/>
    <dgm:cxn modelId="{58FBD424-5094-4A72-BEB7-68319579F6A4}" type="presParOf" srcId="{5F5E18EB-6911-4989-825B-72D1E9F12F20}" destId="{47D7B289-5C47-45C9-814D-4D3696CA66A0}" srcOrd="4" destOrd="0" presId="urn:microsoft.com/office/officeart/2005/8/layout/hierarchy6"/>
    <dgm:cxn modelId="{B9BF40CE-0D6A-4E9B-8377-12A40550FDAC}" type="presParOf" srcId="{5F5E18EB-6911-4989-825B-72D1E9F12F20}" destId="{6EC012F1-8456-49A7-8C51-3C2618E45140}" srcOrd="5" destOrd="0" presId="urn:microsoft.com/office/officeart/2005/8/layout/hierarchy6"/>
    <dgm:cxn modelId="{57CB0074-6E28-4C08-B0A1-EAEF109B6342}" type="presParOf" srcId="{6EC012F1-8456-49A7-8C51-3C2618E45140}" destId="{14067F64-FF98-4638-83A5-1F8EBF9558E1}" srcOrd="0" destOrd="0" presId="urn:microsoft.com/office/officeart/2005/8/layout/hierarchy6"/>
    <dgm:cxn modelId="{DCD6C3DA-AFA9-4982-B34A-9F887AAF5BBF}" type="presParOf" srcId="{6EC012F1-8456-49A7-8C51-3C2618E45140}" destId="{FA7F609D-BB32-4513-B270-12DA776406F8}" srcOrd="1" destOrd="0" presId="urn:microsoft.com/office/officeart/2005/8/layout/hierarchy6"/>
    <dgm:cxn modelId="{CAB40D16-72CA-4334-8884-AFC0FE156D45}" type="presParOf" srcId="{5F5E18EB-6911-4989-825B-72D1E9F12F20}" destId="{4B4C280C-E805-4D47-95A6-29D3402A092D}" srcOrd="6" destOrd="0" presId="urn:microsoft.com/office/officeart/2005/8/layout/hierarchy6"/>
    <dgm:cxn modelId="{87D6CA0F-5F02-4848-80FB-37D45BB22050}" type="presParOf" srcId="{5F5E18EB-6911-4989-825B-72D1E9F12F20}" destId="{8AA74BC0-2E38-4AC7-9483-093B3FED1086}" srcOrd="7" destOrd="0" presId="urn:microsoft.com/office/officeart/2005/8/layout/hierarchy6"/>
    <dgm:cxn modelId="{FA1036FD-7CCF-46A4-B172-DB0251D2E283}" type="presParOf" srcId="{8AA74BC0-2E38-4AC7-9483-093B3FED1086}" destId="{AB2AA8BD-5BD3-446F-90AE-E4257FE28AA0}" srcOrd="0" destOrd="0" presId="urn:microsoft.com/office/officeart/2005/8/layout/hierarchy6"/>
    <dgm:cxn modelId="{C78A4C89-46C9-46CF-A5C9-47CC5DF88C13}" type="presParOf" srcId="{8AA74BC0-2E38-4AC7-9483-093B3FED1086}" destId="{5CDD090F-5B8A-4651-889F-EEBB7F461912}" srcOrd="1" destOrd="0" presId="urn:microsoft.com/office/officeart/2005/8/layout/hierarchy6"/>
    <dgm:cxn modelId="{BF6006EE-6363-4317-AC78-8B0F7FC8D73B}" type="presParOf" srcId="{5F5E18EB-6911-4989-825B-72D1E9F12F20}" destId="{5E21717B-F716-4678-8BCC-166D631F88E0}" srcOrd="8" destOrd="0" presId="urn:microsoft.com/office/officeart/2005/8/layout/hierarchy6"/>
    <dgm:cxn modelId="{84F92B94-71FD-4C97-B8A1-F361896C4AC9}" type="presParOf" srcId="{5F5E18EB-6911-4989-825B-72D1E9F12F20}" destId="{084DC553-6125-4517-A0BD-ADA9013E1454}" srcOrd="9" destOrd="0" presId="urn:microsoft.com/office/officeart/2005/8/layout/hierarchy6"/>
    <dgm:cxn modelId="{BCB1A309-B837-4988-A6E5-8AC3FC21FB66}" type="presParOf" srcId="{084DC553-6125-4517-A0BD-ADA9013E1454}" destId="{AA6E401E-BD09-499D-B49A-B316AA747B9F}" srcOrd="0" destOrd="0" presId="urn:microsoft.com/office/officeart/2005/8/layout/hierarchy6"/>
    <dgm:cxn modelId="{060A9727-CE40-44CC-A695-F35411013A86}" type="presParOf" srcId="{084DC553-6125-4517-A0BD-ADA9013E1454}" destId="{2111EB0C-8193-495C-BC12-210559104BBD}" srcOrd="1" destOrd="0" presId="urn:microsoft.com/office/officeart/2005/8/layout/hierarchy6"/>
    <dgm:cxn modelId="{3D0A9073-8F15-4645-AD2D-FFC4952BB8AE}" type="presParOf" srcId="{443973E6-6831-4067-B96E-122ECFE20864}" destId="{22253369-A77A-4325-AD1B-6CB4491CD61B}" srcOrd="1" destOrd="0" presId="urn:microsoft.com/office/officeart/2005/8/layout/hierarchy6"/>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55E351-DE4F-425A-9D33-44E72F6842FB}">
      <dsp:nvSpPr>
        <dsp:cNvPr id="0" name=""/>
        <dsp:cNvSpPr/>
      </dsp:nvSpPr>
      <dsp:spPr>
        <a:xfrm>
          <a:off x="2301180" y="892968"/>
          <a:ext cx="884039" cy="589359"/>
        </a:xfrm>
        <a:prstGeom prst="roundRect">
          <a:avLst>
            <a:gd name="adj" fmla="val 10000"/>
          </a:avLst>
        </a:prstGeom>
        <a:solidFill>
          <a:srgbClr val="0070C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GRE NET ATRR</a:t>
          </a:r>
        </a:p>
      </dsp:txBody>
      <dsp:txXfrm>
        <a:off x="2301180" y="892968"/>
        <a:ext cx="884039" cy="589359"/>
      </dsp:txXfrm>
    </dsp:sp>
    <dsp:sp modelId="{A62A960A-C7F1-44B5-B1A3-FCCB664D140A}">
      <dsp:nvSpPr>
        <dsp:cNvPr id="0" name=""/>
        <dsp:cNvSpPr/>
      </dsp:nvSpPr>
      <dsp:spPr>
        <a:xfrm>
          <a:off x="444698" y="1482328"/>
          <a:ext cx="2298501" cy="235743"/>
        </a:xfrm>
        <a:custGeom>
          <a:avLst/>
          <a:gdLst/>
          <a:ahLst/>
          <a:cxnLst/>
          <a:rect l="0" t="0" r="0" b="0"/>
          <a:pathLst>
            <a:path>
              <a:moveTo>
                <a:pt x="2298501" y="0"/>
              </a:moveTo>
              <a:lnTo>
                <a:pt x="2298501" y="117871"/>
              </a:lnTo>
              <a:lnTo>
                <a:pt x="0" y="117871"/>
              </a:lnTo>
              <a:lnTo>
                <a:pt x="0" y="23574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43B256-B34F-46E5-BFC7-A2EF91428745}">
      <dsp:nvSpPr>
        <dsp:cNvPr id="0" name=""/>
        <dsp:cNvSpPr/>
      </dsp:nvSpPr>
      <dsp:spPr>
        <a:xfrm>
          <a:off x="2678" y="1718071"/>
          <a:ext cx="884039" cy="589359"/>
        </a:xfrm>
        <a:prstGeom prst="roundRect">
          <a:avLst>
            <a:gd name="adj" fmla="val 10000"/>
          </a:avLst>
        </a:prstGeom>
        <a:solidFill>
          <a:srgbClr val="0070C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GRE PRICING ZONE</a:t>
          </a:r>
        </a:p>
      </dsp:txBody>
      <dsp:txXfrm>
        <a:off x="2678" y="1718071"/>
        <a:ext cx="884039" cy="589359"/>
      </dsp:txXfrm>
    </dsp:sp>
    <dsp:sp modelId="{F8F82BAD-F051-4830-97C3-38F9E18DD367}">
      <dsp:nvSpPr>
        <dsp:cNvPr id="0" name=""/>
        <dsp:cNvSpPr/>
      </dsp:nvSpPr>
      <dsp:spPr>
        <a:xfrm>
          <a:off x="1593949" y="1482328"/>
          <a:ext cx="1149250" cy="235743"/>
        </a:xfrm>
        <a:custGeom>
          <a:avLst/>
          <a:gdLst/>
          <a:ahLst/>
          <a:cxnLst/>
          <a:rect l="0" t="0" r="0" b="0"/>
          <a:pathLst>
            <a:path>
              <a:moveTo>
                <a:pt x="1149250" y="0"/>
              </a:moveTo>
              <a:lnTo>
                <a:pt x="1149250" y="117871"/>
              </a:lnTo>
              <a:lnTo>
                <a:pt x="0" y="117871"/>
              </a:lnTo>
              <a:lnTo>
                <a:pt x="0" y="23574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809A07-0774-4273-9777-D7680AEFCDC6}">
      <dsp:nvSpPr>
        <dsp:cNvPr id="0" name=""/>
        <dsp:cNvSpPr/>
      </dsp:nvSpPr>
      <dsp:spPr>
        <a:xfrm>
          <a:off x="1151929" y="1718071"/>
          <a:ext cx="884039" cy="589359"/>
        </a:xfrm>
        <a:prstGeom prst="roundRect">
          <a:avLst>
            <a:gd name="adj" fmla="val 10000"/>
          </a:avLst>
        </a:prstGeom>
        <a:solidFill>
          <a:srgbClr val="0070C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ITCM PRICING ZONE</a:t>
          </a:r>
        </a:p>
      </dsp:txBody>
      <dsp:txXfrm>
        <a:off x="1151929" y="1718071"/>
        <a:ext cx="884039" cy="589359"/>
      </dsp:txXfrm>
    </dsp:sp>
    <dsp:sp modelId="{47D7B289-5C47-45C9-814D-4D3696CA66A0}">
      <dsp:nvSpPr>
        <dsp:cNvPr id="0" name=""/>
        <dsp:cNvSpPr/>
      </dsp:nvSpPr>
      <dsp:spPr>
        <a:xfrm>
          <a:off x="2697480" y="1482328"/>
          <a:ext cx="91440" cy="235743"/>
        </a:xfrm>
        <a:custGeom>
          <a:avLst/>
          <a:gdLst/>
          <a:ahLst/>
          <a:cxnLst/>
          <a:rect l="0" t="0" r="0" b="0"/>
          <a:pathLst>
            <a:path>
              <a:moveTo>
                <a:pt x="45720" y="0"/>
              </a:moveTo>
              <a:lnTo>
                <a:pt x="45720" y="23574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067F64-FF98-4638-83A5-1F8EBF9558E1}">
      <dsp:nvSpPr>
        <dsp:cNvPr id="0" name=""/>
        <dsp:cNvSpPr/>
      </dsp:nvSpPr>
      <dsp:spPr>
        <a:xfrm>
          <a:off x="2301180" y="1718071"/>
          <a:ext cx="884039" cy="589359"/>
        </a:xfrm>
        <a:prstGeom prst="roundRect">
          <a:avLst>
            <a:gd name="adj" fmla="val 10000"/>
          </a:avLst>
        </a:prstGeom>
        <a:solidFill>
          <a:srgbClr val="0070C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MP PRICING ZONE</a:t>
          </a:r>
        </a:p>
      </dsp:txBody>
      <dsp:txXfrm>
        <a:off x="2301180" y="1718071"/>
        <a:ext cx="884039" cy="589359"/>
      </dsp:txXfrm>
    </dsp:sp>
    <dsp:sp modelId="{4B4C280C-E805-4D47-95A6-29D3402A092D}">
      <dsp:nvSpPr>
        <dsp:cNvPr id="0" name=""/>
        <dsp:cNvSpPr/>
      </dsp:nvSpPr>
      <dsp:spPr>
        <a:xfrm>
          <a:off x="2743200" y="1482328"/>
          <a:ext cx="1149250" cy="235743"/>
        </a:xfrm>
        <a:custGeom>
          <a:avLst/>
          <a:gdLst/>
          <a:ahLst/>
          <a:cxnLst/>
          <a:rect l="0" t="0" r="0" b="0"/>
          <a:pathLst>
            <a:path>
              <a:moveTo>
                <a:pt x="0" y="0"/>
              </a:moveTo>
              <a:lnTo>
                <a:pt x="0" y="117871"/>
              </a:lnTo>
              <a:lnTo>
                <a:pt x="1149250" y="117871"/>
              </a:lnTo>
              <a:lnTo>
                <a:pt x="1149250" y="23574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2AA8BD-5BD3-446F-90AE-E4257FE28AA0}">
      <dsp:nvSpPr>
        <dsp:cNvPr id="0" name=""/>
        <dsp:cNvSpPr/>
      </dsp:nvSpPr>
      <dsp:spPr>
        <a:xfrm>
          <a:off x="3450431" y="1718071"/>
          <a:ext cx="884039" cy="589359"/>
        </a:xfrm>
        <a:prstGeom prst="roundRect">
          <a:avLst>
            <a:gd name="adj" fmla="val 10000"/>
          </a:avLst>
        </a:prstGeom>
        <a:solidFill>
          <a:srgbClr val="0070C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NSP PRICING ZONE</a:t>
          </a:r>
        </a:p>
      </dsp:txBody>
      <dsp:txXfrm>
        <a:off x="3450431" y="1718071"/>
        <a:ext cx="884039" cy="589359"/>
      </dsp:txXfrm>
    </dsp:sp>
    <dsp:sp modelId="{5E21717B-F716-4678-8BCC-166D631F88E0}">
      <dsp:nvSpPr>
        <dsp:cNvPr id="0" name=""/>
        <dsp:cNvSpPr/>
      </dsp:nvSpPr>
      <dsp:spPr>
        <a:xfrm>
          <a:off x="2743200" y="1482328"/>
          <a:ext cx="2298501" cy="235743"/>
        </a:xfrm>
        <a:custGeom>
          <a:avLst/>
          <a:gdLst/>
          <a:ahLst/>
          <a:cxnLst/>
          <a:rect l="0" t="0" r="0" b="0"/>
          <a:pathLst>
            <a:path>
              <a:moveTo>
                <a:pt x="0" y="0"/>
              </a:moveTo>
              <a:lnTo>
                <a:pt x="0" y="117871"/>
              </a:lnTo>
              <a:lnTo>
                <a:pt x="2298501" y="117871"/>
              </a:lnTo>
              <a:lnTo>
                <a:pt x="2298501" y="23574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6E401E-BD09-499D-B49A-B316AA747B9F}">
      <dsp:nvSpPr>
        <dsp:cNvPr id="0" name=""/>
        <dsp:cNvSpPr/>
      </dsp:nvSpPr>
      <dsp:spPr>
        <a:xfrm>
          <a:off x="4599682" y="1718071"/>
          <a:ext cx="884039" cy="589359"/>
        </a:xfrm>
        <a:prstGeom prst="roundRect">
          <a:avLst>
            <a:gd name="adj" fmla="val 10000"/>
          </a:avLst>
        </a:prstGeom>
        <a:solidFill>
          <a:srgbClr val="0070C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OTP PRICING ZONE</a:t>
          </a:r>
        </a:p>
      </dsp:txBody>
      <dsp:txXfrm>
        <a:off x="4599682" y="1718071"/>
        <a:ext cx="884039" cy="58935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55E351-DE4F-425A-9D33-44E72F6842FB}">
      <dsp:nvSpPr>
        <dsp:cNvPr id="0" name=""/>
        <dsp:cNvSpPr/>
      </dsp:nvSpPr>
      <dsp:spPr>
        <a:xfrm>
          <a:off x="3228044" y="951011"/>
          <a:ext cx="1240110" cy="826740"/>
        </a:xfrm>
        <a:prstGeom prst="roundRect">
          <a:avLst>
            <a:gd name="adj" fmla="val 10000"/>
          </a:avLst>
        </a:prstGeom>
        <a:solidFill>
          <a:srgbClr val="0070C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GRE NET </a:t>
          </a:r>
          <a:r>
            <a:rPr lang="en-US" sz="1100" kern="1200" dirty="0" smtClean="0"/>
            <a:t>ATRR $94,804,082</a:t>
          </a:r>
        </a:p>
        <a:p>
          <a:pPr lvl="0" algn="ctr" defTabSz="488950">
            <a:lnSpc>
              <a:spcPct val="90000"/>
            </a:lnSpc>
            <a:spcBef>
              <a:spcPct val="0"/>
            </a:spcBef>
            <a:spcAft>
              <a:spcPct val="35000"/>
            </a:spcAft>
          </a:pPr>
          <a:r>
            <a:rPr lang="en-US" sz="1100" kern="1200" dirty="0" smtClean="0"/>
            <a:t>100%</a:t>
          </a:r>
          <a:endParaRPr lang="en-US" sz="1100" kern="1200" dirty="0"/>
        </a:p>
      </dsp:txBody>
      <dsp:txXfrm>
        <a:off x="3228044" y="951011"/>
        <a:ext cx="1240110" cy="826740"/>
      </dsp:txXfrm>
    </dsp:sp>
    <dsp:sp modelId="{A62A960A-C7F1-44B5-B1A3-FCCB664D140A}">
      <dsp:nvSpPr>
        <dsp:cNvPr id="0" name=""/>
        <dsp:cNvSpPr/>
      </dsp:nvSpPr>
      <dsp:spPr>
        <a:xfrm>
          <a:off x="623813" y="1777751"/>
          <a:ext cx="3224286" cy="330696"/>
        </a:xfrm>
        <a:custGeom>
          <a:avLst/>
          <a:gdLst/>
          <a:ahLst/>
          <a:cxnLst/>
          <a:rect l="0" t="0" r="0" b="0"/>
          <a:pathLst>
            <a:path>
              <a:moveTo>
                <a:pt x="3224286" y="0"/>
              </a:moveTo>
              <a:lnTo>
                <a:pt x="3224286" y="165348"/>
              </a:lnTo>
              <a:lnTo>
                <a:pt x="0" y="165348"/>
              </a:lnTo>
              <a:lnTo>
                <a:pt x="0" y="33069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43B256-B34F-46E5-BFC7-A2EF91428745}">
      <dsp:nvSpPr>
        <dsp:cNvPr id="0" name=""/>
        <dsp:cNvSpPr/>
      </dsp:nvSpPr>
      <dsp:spPr>
        <a:xfrm>
          <a:off x="3757" y="2108448"/>
          <a:ext cx="1240110" cy="826740"/>
        </a:xfrm>
        <a:prstGeom prst="roundRect">
          <a:avLst>
            <a:gd name="adj" fmla="val 10000"/>
          </a:avLst>
        </a:prstGeom>
        <a:solidFill>
          <a:srgbClr val="0070C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GRE PRICING </a:t>
          </a:r>
          <a:r>
            <a:rPr lang="en-US" sz="1100" kern="1200" dirty="0" smtClean="0"/>
            <a:t>ZONE $52,005,900</a:t>
          </a:r>
        </a:p>
        <a:p>
          <a:pPr lvl="0" algn="ctr" defTabSz="488950">
            <a:lnSpc>
              <a:spcPct val="90000"/>
            </a:lnSpc>
            <a:spcBef>
              <a:spcPct val="0"/>
            </a:spcBef>
            <a:spcAft>
              <a:spcPct val="35000"/>
            </a:spcAft>
          </a:pPr>
          <a:r>
            <a:rPr lang="en-US" sz="1100" kern="1200" dirty="0" smtClean="0"/>
            <a:t>54.9%</a:t>
          </a:r>
          <a:endParaRPr lang="en-US" sz="1100" kern="1200" dirty="0"/>
        </a:p>
      </dsp:txBody>
      <dsp:txXfrm>
        <a:off x="3757" y="2108448"/>
        <a:ext cx="1240110" cy="826740"/>
      </dsp:txXfrm>
    </dsp:sp>
    <dsp:sp modelId="{F8F82BAD-F051-4830-97C3-38F9E18DD367}">
      <dsp:nvSpPr>
        <dsp:cNvPr id="0" name=""/>
        <dsp:cNvSpPr/>
      </dsp:nvSpPr>
      <dsp:spPr>
        <a:xfrm>
          <a:off x="2235956" y="1777751"/>
          <a:ext cx="1612143" cy="330696"/>
        </a:xfrm>
        <a:custGeom>
          <a:avLst/>
          <a:gdLst/>
          <a:ahLst/>
          <a:cxnLst/>
          <a:rect l="0" t="0" r="0" b="0"/>
          <a:pathLst>
            <a:path>
              <a:moveTo>
                <a:pt x="1612143" y="0"/>
              </a:moveTo>
              <a:lnTo>
                <a:pt x="1612143" y="165348"/>
              </a:lnTo>
              <a:lnTo>
                <a:pt x="0" y="165348"/>
              </a:lnTo>
              <a:lnTo>
                <a:pt x="0" y="33069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809A07-0774-4273-9777-D7680AEFCDC6}">
      <dsp:nvSpPr>
        <dsp:cNvPr id="0" name=""/>
        <dsp:cNvSpPr/>
      </dsp:nvSpPr>
      <dsp:spPr>
        <a:xfrm>
          <a:off x="1615901" y="2108448"/>
          <a:ext cx="1240110" cy="826740"/>
        </a:xfrm>
        <a:prstGeom prst="roundRect">
          <a:avLst>
            <a:gd name="adj" fmla="val 10000"/>
          </a:avLst>
        </a:prstGeom>
        <a:solidFill>
          <a:srgbClr val="0070C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ITCM PRICING </a:t>
          </a:r>
          <a:r>
            <a:rPr lang="en-US" sz="1100" kern="1200" dirty="0" smtClean="0"/>
            <a:t>ZONE $2,920,963</a:t>
          </a:r>
        </a:p>
        <a:p>
          <a:pPr lvl="0" algn="ctr" defTabSz="488950">
            <a:lnSpc>
              <a:spcPct val="90000"/>
            </a:lnSpc>
            <a:spcBef>
              <a:spcPct val="0"/>
            </a:spcBef>
            <a:spcAft>
              <a:spcPct val="35000"/>
            </a:spcAft>
          </a:pPr>
          <a:r>
            <a:rPr lang="en-US" sz="1100" kern="1200" dirty="0" smtClean="0"/>
            <a:t>3.1%</a:t>
          </a:r>
          <a:endParaRPr lang="en-US" sz="1100" kern="1200" dirty="0"/>
        </a:p>
      </dsp:txBody>
      <dsp:txXfrm>
        <a:off x="1615901" y="2108448"/>
        <a:ext cx="1240110" cy="826740"/>
      </dsp:txXfrm>
    </dsp:sp>
    <dsp:sp modelId="{47D7B289-5C47-45C9-814D-4D3696CA66A0}">
      <dsp:nvSpPr>
        <dsp:cNvPr id="0" name=""/>
        <dsp:cNvSpPr/>
      </dsp:nvSpPr>
      <dsp:spPr>
        <a:xfrm>
          <a:off x="3802379" y="1777751"/>
          <a:ext cx="91440" cy="330696"/>
        </a:xfrm>
        <a:custGeom>
          <a:avLst/>
          <a:gdLst/>
          <a:ahLst/>
          <a:cxnLst/>
          <a:rect l="0" t="0" r="0" b="0"/>
          <a:pathLst>
            <a:path>
              <a:moveTo>
                <a:pt x="45720" y="0"/>
              </a:moveTo>
              <a:lnTo>
                <a:pt x="45720" y="33069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067F64-FF98-4638-83A5-1F8EBF9558E1}">
      <dsp:nvSpPr>
        <dsp:cNvPr id="0" name=""/>
        <dsp:cNvSpPr/>
      </dsp:nvSpPr>
      <dsp:spPr>
        <a:xfrm>
          <a:off x="3228044" y="2108448"/>
          <a:ext cx="1240110" cy="826740"/>
        </a:xfrm>
        <a:prstGeom prst="roundRect">
          <a:avLst>
            <a:gd name="adj" fmla="val 10000"/>
          </a:avLst>
        </a:prstGeom>
        <a:solidFill>
          <a:srgbClr val="0070C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MP PRICING </a:t>
          </a:r>
          <a:r>
            <a:rPr lang="en-US" sz="1100" kern="1200" dirty="0" smtClean="0"/>
            <a:t>ZONE $9,228,091</a:t>
          </a:r>
        </a:p>
        <a:p>
          <a:pPr lvl="0" algn="ctr" defTabSz="488950">
            <a:lnSpc>
              <a:spcPct val="90000"/>
            </a:lnSpc>
            <a:spcBef>
              <a:spcPct val="0"/>
            </a:spcBef>
            <a:spcAft>
              <a:spcPct val="35000"/>
            </a:spcAft>
          </a:pPr>
          <a:r>
            <a:rPr lang="en-US" sz="1100" kern="1200" dirty="0" smtClean="0"/>
            <a:t>9.7%</a:t>
          </a:r>
          <a:endParaRPr lang="en-US" sz="1100" kern="1200" dirty="0"/>
        </a:p>
      </dsp:txBody>
      <dsp:txXfrm>
        <a:off x="3228044" y="2108448"/>
        <a:ext cx="1240110" cy="826740"/>
      </dsp:txXfrm>
    </dsp:sp>
    <dsp:sp modelId="{4B4C280C-E805-4D47-95A6-29D3402A092D}">
      <dsp:nvSpPr>
        <dsp:cNvPr id="0" name=""/>
        <dsp:cNvSpPr/>
      </dsp:nvSpPr>
      <dsp:spPr>
        <a:xfrm>
          <a:off x="3848100" y="1777751"/>
          <a:ext cx="1612143" cy="330696"/>
        </a:xfrm>
        <a:custGeom>
          <a:avLst/>
          <a:gdLst/>
          <a:ahLst/>
          <a:cxnLst/>
          <a:rect l="0" t="0" r="0" b="0"/>
          <a:pathLst>
            <a:path>
              <a:moveTo>
                <a:pt x="0" y="0"/>
              </a:moveTo>
              <a:lnTo>
                <a:pt x="0" y="165348"/>
              </a:lnTo>
              <a:lnTo>
                <a:pt x="1612143" y="165348"/>
              </a:lnTo>
              <a:lnTo>
                <a:pt x="1612143" y="33069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2AA8BD-5BD3-446F-90AE-E4257FE28AA0}">
      <dsp:nvSpPr>
        <dsp:cNvPr id="0" name=""/>
        <dsp:cNvSpPr/>
      </dsp:nvSpPr>
      <dsp:spPr>
        <a:xfrm>
          <a:off x="4840188" y="2108448"/>
          <a:ext cx="1240110" cy="826740"/>
        </a:xfrm>
        <a:prstGeom prst="roundRect">
          <a:avLst>
            <a:gd name="adj" fmla="val 10000"/>
          </a:avLst>
        </a:prstGeom>
        <a:solidFill>
          <a:srgbClr val="0070C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NSP PRICING </a:t>
          </a:r>
          <a:r>
            <a:rPr lang="en-US" sz="1100" kern="1200" dirty="0" smtClean="0"/>
            <a:t>ZONE $25,301,984</a:t>
          </a:r>
        </a:p>
        <a:p>
          <a:pPr lvl="0" algn="ctr" defTabSz="488950">
            <a:lnSpc>
              <a:spcPct val="90000"/>
            </a:lnSpc>
            <a:spcBef>
              <a:spcPct val="0"/>
            </a:spcBef>
            <a:spcAft>
              <a:spcPct val="35000"/>
            </a:spcAft>
          </a:pPr>
          <a:r>
            <a:rPr lang="en-US" sz="1100" kern="1200" dirty="0" smtClean="0"/>
            <a:t>26.7%</a:t>
          </a:r>
          <a:endParaRPr lang="en-US" sz="1100" kern="1200" dirty="0"/>
        </a:p>
      </dsp:txBody>
      <dsp:txXfrm>
        <a:off x="4840188" y="2108448"/>
        <a:ext cx="1240110" cy="826740"/>
      </dsp:txXfrm>
    </dsp:sp>
    <dsp:sp modelId="{5E21717B-F716-4678-8BCC-166D631F88E0}">
      <dsp:nvSpPr>
        <dsp:cNvPr id="0" name=""/>
        <dsp:cNvSpPr/>
      </dsp:nvSpPr>
      <dsp:spPr>
        <a:xfrm>
          <a:off x="3848100" y="1777751"/>
          <a:ext cx="3224286" cy="330696"/>
        </a:xfrm>
        <a:custGeom>
          <a:avLst/>
          <a:gdLst/>
          <a:ahLst/>
          <a:cxnLst/>
          <a:rect l="0" t="0" r="0" b="0"/>
          <a:pathLst>
            <a:path>
              <a:moveTo>
                <a:pt x="0" y="0"/>
              </a:moveTo>
              <a:lnTo>
                <a:pt x="0" y="165348"/>
              </a:lnTo>
              <a:lnTo>
                <a:pt x="3224286" y="165348"/>
              </a:lnTo>
              <a:lnTo>
                <a:pt x="3224286" y="33069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6E401E-BD09-499D-B49A-B316AA747B9F}">
      <dsp:nvSpPr>
        <dsp:cNvPr id="0" name=""/>
        <dsp:cNvSpPr/>
      </dsp:nvSpPr>
      <dsp:spPr>
        <a:xfrm>
          <a:off x="6452331" y="2108448"/>
          <a:ext cx="1240110" cy="826740"/>
        </a:xfrm>
        <a:prstGeom prst="roundRect">
          <a:avLst>
            <a:gd name="adj" fmla="val 10000"/>
          </a:avLst>
        </a:prstGeom>
        <a:solidFill>
          <a:srgbClr val="0070C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OTP PRICING </a:t>
          </a:r>
          <a:r>
            <a:rPr lang="en-US" sz="1100" kern="1200" dirty="0" smtClean="0"/>
            <a:t>ZONE $5,347,144      </a:t>
          </a:r>
        </a:p>
        <a:p>
          <a:pPr lvl="0" algn="ctr" defTabSz="488950">
            <a:lnSpc>
              <a:spcPct val="90000"/>
            </a:lnSpc>
            <a:spcBef>
              <a:spcPct val="0"/>
            </a:spcBef>
            <a:spcAft>
              <a:spcPct val="35000"/>
            </a:spcAft>
          </a:pPr>
          <a:r>
            <a:rPr lang="en-US" sz="1100" kern="1200" dirty="0" smtClean="0"/>
            <a:t>5.6%</a:t>
          </a:r>
          <a:endParaRPr lang="en-US" sz="1100" kern="1200" dirty="0"/>
        </a:p>
      </dsp:txBody>
      <dsp:txXfrm>
        <a:off x="6452331" y="2108448"/>
        <a:ext cx="1240110" cy="8267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0.46612</cdr:x>
      <cdr:y>0.37153</cdr:y>
    </cdr:from>
    <cdr:to>
      <cdr:x>0.66324</cdr:x>
      <cdr:y>0.70486</cdr:y>
    </cdr:to>
    <cdr:sp macro="" textlink="">
      <cdr:nvSpPr>
        <cdr:cNvPr id="2" name="TextBox 1"/>
        <cdr:cNvSpPr txBox="1"/>
      </cdr:nvSpPr>
      <cdr:spPr>
        <a:xfrm xmlns:a="http://schemas.openxmlformats.org/drawingml/2006/main">
          <a:off x="2162175" y="10191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0.33471</cdr:x>
      <cdr:y>0.22222</cdr:y>
    </cdr:from>
    <cdr:to>
      <cdr:x>0.76592</cdr:x>
      <cdr:y>0.32639</cdr:y>
    </cdr:to>
    <cdr:sp macro="" textlink="">
      <cdr:nvSpPr>
        <cdr:cNvPr id="7" name="Rectangle 6"/>
        <cdr:cNvSpPr/>
      </cdr:nvSpPr>
      <cdr:spPr>
        <a:xfrm xmlns:a="http://schemas.openxmlformats.org/drawingml/2006/main">
          <a:off x="1552596" y="609600"/>
          <a:ext cx="2000243" cy="285759"/>
        </a:xfrm>
        <a:prstGeom xmlns:a="http://schemas.openxmlformats.org/drawingml/2006/main" prst="rect">
          <a:avLst/>
        </a:prstGeom>
        <a:noFill xmlns:a="http://schemas.openxmlformats.org/drawingml/2006/main"/>
        <a:effectLst xmlns:a="http://schemas.openxmlformats.org/drawingml/2006/main">
          <a:outerShdw blurRad="50800" dist="50800" dir="5400000" algn="ctr" rotWithShape="0">
            <a:schemeClr val="tx1"/>
          </a:outerShdw>
        </a:effectLst>
      </cdr:spPr>
      <cdr:txBody>
        <a:bodyPr xmlns:a="http://schemas.openxmlformats.org/drawingml/2006/main" wrap="square" lIns="91440" tIns="45720" rIns="91440" bIns="4572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0" cap="none" spc="0" dirty="0" smtClean="0">
              <a:ln w="18415" cmpd="sng">
                <a:solidFill>
                  <a:srgbClr val="FFFFFF"/>
                </a:solidFill>
                <a:prstDash val="solid"/>
              </a:ln>
              <a:solidFill>
                <a:sysClr val="windowText" lastClr="000000"/>
              </a:solidFill>
              <a:effectLst>
                <a:outerShdw blurRad="63500" dir="3600000" algn="tl" rotWithShape="0">
                  <a:srgbClr val="000000">
                    <a:alpha val="70000"/>
                  </a:srgbClr>
                </a:outerShdw>
              </a:effectLst>
            </a:rPr>
            <a:t>$0.05 Rate Increase</a:t>
          </a:r>
          <a:endParaRPr lang="en-US" sz="1400" b="0" cap="none" spc="0" dirty="0">
            <a:ln w="18415" cmpd="sng">
              <a:solidFill>
                <a:srgbClr val="FFFFFF"/>
              </a:solidFill>
              <a:prstDash val="solid"/>
            </a:ln>
            <a:solidFill>
              <a:sysClr val="windowText" lastClr="000000"/>
            </a:solidFill>
            <a:effectLst>
              <a:outerShdw blurRad="63500" dir="3600000" algn="tl" rotWithShape="0">
                <a:srgbClr val="000000">
                  <a:alpha val="70000"/>
                </a:srgbClr>
              </a:outerShdw>
            </a:effectLst>
          </a:endParaRPr>
        </a:p>
      </cdr:txBody>
    </cdr:sp>
  </cdr:relSizeAnchor>
  <cdr:relSizeAnchor xmlns:cdr="http://schemas.openxmlformats.org/drawingml/2006/chartDrawing">
    <cdr:from>
      <cdr:x>0.34087</cdr:x>
      <cdr:y>0.11875</cdr:y>
    </cdr:from>
    <cdr:to>
      <cdr:x>0.76591</cdr:x>
      <cdr:y>0.13542</cdr:y>
    </cdr:to>
    <cdr:sp macro="" textlink="">
      <cdr:nvSpPr>
        <cdr:cNvPr id="8" name="Straight Arrow Connector 7"/>
        <cdr:cNvSpPr/>
      </cdr:nvSpPr>
      <cdr:spPr>
        <a:xfrm xmlns:a="http://schemas.openxmlformats.org/drawingml/2006/main" flipV="1">
          <a:off x="1581170" y="325768"/>
          <a:ext cx="1971655" cy="45719"/>
        </a:xfrm>
        <a:prstGeom xmlns:a="http://schemas.openxmlformats.org/drawingml/2006/main" prst="straightConnector1">
          <a:avLst/>
        </a:prstGeom>
        <a:ln xmlns:a="http://schemas.openxmlformats.org/drawingml/2006/main">
          <a:solidFill>
            <a:schemeClr val="bg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dirty="0">
            <a:solidFill>
              <a:srgbClr val="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defTabSz="931726">
              <a:defRPr sz="1200" dirty="0"/>
            </a:lvl1pPr>
          </a:lstStyle>
          <a:p>
            <a:pPr>
              <a:defRPr/>
            </a:pPr>
            <a:endParaRPr lang="en-US" dirty="0"/>
          </a:p>
        </p:txBody>
      </p:sp>
      <p:sp>
        <p:nvSpPr>
          <p:cNvPr id="15974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defTabSz="931726">
              <a:defRPr sz="1200" dirty="0"/>
            </a:lvl1pPr>
          </a:lstStyle>
          <a:p>
            <a:pPr>
              <a:defRPr/>
            </a:pPr>
            <a:endParaRPr lang="en-US" dirty="0"/>
          </a:p>
        </p:txBody>
      </p:sp>
      <p:sp>
        <p:nvSpPr>
          <p:cNvPr id="15974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defTabSz="931726">
              <a:defRPr sz="1200" dirty="0"/>
            </a:lvl1pPr>
          </a:lstStyle>
          <a:p>
            <a:pPr>
              <a:defRPr/>
            </a:pPr>
            <a:endParaRPr lang="en-US" dirty="0"/>
          </a:p>
        </p:txBody>
      </p:sp>
      <p:sp>
        <p:nvSpPr>
          <p:cNvPr id="15974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defTabSz="931726">
              <a:defRPr sz="1200"/>
            </a:lvl1pPr>
          </a:lstStyle>
          <a:p>
            <a:pPr>
              <a:defRPr/>
            </a:pPr>
            <a:fld id="{F2CDA772-52FB-4F4A-B21A-31BB81CE3C4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defTabSz="931726">
              <a:defRPr sz="1200" dirty="0"/>
            </a:lvl1pPr>
          </a:lstStyle>
          <a:p>
            <a:pPr>
              <a:defRPr/>
            </a:pPr>
            <a:endParaRPr lang="en-US" dirty="0"/>
          </a:p>
        </p:txBody>
      </p:sp>
      <p:sp>
        <p:nvSpPr>
          <p:cNvPr id="5632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defTabSz="931726">
              <a:defRPr sz="1200" dirty="0"/>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32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defTabSz="931726">
              <a:defRPr sz="1200" dirty="0"/>
            </a:lvl1pPr>
          </a:lstStyle>
          <a:p>
            <a:pPr>
              <a:defRPr/>
            </a:pPr>
            <a:endParaRPr lang="en-US" dirty="0"/>
          </a:p>
        </p:txBody>
      </p:sp>
      <p:sp>
        <p:nvSpPr>
          <p:cNvPr id="5632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defTabSz="931726">
              <a:defRPr sz="1200"/>
            </a:lvl1pPr>
          </a:lstStyle>
          <a:p>
            <a:pPr>
              <a:defRPr/>
            </a:pPr>
            <a:fld id="{A59A7768-6102-43C7-9624-533CE7651B0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59A7768-6102-43C7-9624-533CE7651B03}"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59A7768-6102-43C7-9624-533CE7651B03}"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Make notes to discuss the status of ER13-2379</a:t>
            </a:r>
            <a:endParaRPr lang="en-US" b="1" dirty="0"/>
          </a:p>
        </p:txBody>
      </p:sp>
      <p:sp>
        <p:nvSpPr>
          <p:cNvPr id="4" name="Slide Number Placeholder 3"/>
          <p:cNvSpPr>
            <a:spLocks noGrp="1"/>
          </p:cNvSpPr>
          <p:nvPr>
            <p:ph type="sldNum" sz="quarter" idx="10"/>
          </p:nvPr>
        </p:nvSpPr>
        <p:spPr/>
        <p:txBody>
          <a:bodyPr/>
          <a:lstStyle/>
          <a:p>
            <a:pPr>
              <a:defRPr/>
            </a:pPr>
            <a:fld id="{A59A7768-6102-43C7-9624-533CE7651B03}" type="slidenum">
              <a:rPr lang="en-US" smtClean="0"/>
              <a:pPr>
                <a:defRPr/>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Blue-PaleOliveBkGd"/>
          <p:cNvPicPr>
            <a:picLocks noChangeAspect="1" noChangeArrowheads="1"/>
          </p:cNvPicPr>
          <p:nvPr/>
        </p:nvPicPr>
        <p:blipFill>
          <a:blip r:embed="rId2" cstate="print"/>
          <a:srcRect l="9178" t="-1862" r="9741" b="76482"/>
          <a:stretch>
            <a:fillRect/>
          </a:stretch>
        </p:blipFill>
        <p:spPr bwMode="auto">
          <a:xfrm>
            <a:off x="0" y="-457200"/>
            <a:ext cx="9144000" cy="5791200"/>
          </a:xfrm>
          <a:prstGeom prst="rect">
            <a:avLst/>
          </a:prstGeom>
          <a:noFill/>
          <a:ln w="9525">
            <a:noFill/>
            <a:miter lim="800000"/>
            <a:headEnd/>
            <a:tailEnd/>
          </a:ln>
        </p:spPr>
      </p:pic>
      <p:sp>
        <p:nvSpPr>
          <p:cNvPr id="5" name="Line 6"/>
          <p:cNvSpPr>
            <a:spLocks noChangeShapeType="1"/>
          </p:cNvSpPr>
          <p:nvPr/>
        </p:nvSpPr>
        <p:spPr bwMode="auto">
          <a:xfrm>
            <a:off x="0" y="5334000"/>
            <a:ext cx="9144000" cy="0"/>
          </a:xfrm>
          <a:prstGeom prst="line">
            <a:avLst/>
          </a:prstGeom>
          <a:noFill/>
          <a:ln w="127000">
            <a:solidFill>
              <a:srgbClr val="62BB46"/>
            </a:solidFill>
            <a:round/>
            <a:headEnd/>
            <a:tailEnd/>
          </a:ln>
          <a:effectLst/>
        </p:spPr>
        <p:txBody>
          <a:bodyPr/>
          <a:lstStyle/>
          <a:p>
            <a:pPr>
              <a:defRPr/>
            </a:pPr>
            <a:endParaRPr lang="en-US" dirty="0"/>
          </a:p>
        </p:txBody>
      </p:sp>
      <p:pic>
        <p:nvPicPr>
          <p:cNvPr id="6" name="Picture 7" descr="GRE-HR_Logo"/>
          <p:cNvPicPr>
            <a:picLocks noChangeAspect="1" noChangeArrowheads="1"/>
          </p:cNvPicPr>
          <p:nvPr/>
        </p:nvPicPr>
        <p:blipFill>
          <a:blip r:embed="rId3" cstate="print"/>
          <a:srcRect/>
          <a:stretch>
            <a:fillRect/>
          </a:stretch>
        </p:blipFill>
        <p:spPr bwMode="auto">
          <a:xfrm>
            <a:off x="4724400" y="5772150"/>
            <a:ext cx="4032250" cy="704850"/>
          </a:xfrm>
          <a:prstGeom prst="rect">
            <a:avLst/>
          </a:prstGeom>
          <a:noFill/>
          <a:ln w="9525">
            <a:noFill/>
            <a:miter lim="800000"/>
            <a:headEnd/>
            <a:tailEnd/>
          </a:ln>
        </p:spPr>
      </p:pic>
      <p:sp>
        <p:nvSpPr>
          <p:cNvPr id="7" name="Text Box 9"/>
          <p:cNvSpPr txBox="1">
            <a:spLocks noChangeArrowheads="1"/>
          </p:cNvSpPr>
          <p:nvPr/>
        </p:nvSpPr>
        <p:spPr bwMode="auto">
          <a:xfrm>
            <a:off x="0" y="6553200"/>
            <a:ext cx="1524000" cy="304800"/>
          </a:xfrm>
          <a:prstGeom prst="rect">
            <a:avLst/>
          </a:prstGeom>
          <a:noFill/>
          <a:ln w="9525">
            <a:noFill/>
            <a:miter lim="800000"/>
            <a:headEnd/>
            <a:tailEnd/>
          </a:ln>
          <a:effectLst/>
        </p:spPr>
        <p:txBody>
          <a:bodyPr>
            <a:spAutoFit/>
          </a:bodyPr>
          <a:lstStyle/>
          <a:p>
            <a:pPr>
              <a:spcBef>
                <a:spcPct val="50000"/>
              </a:spcBef>
              <a:defRPr/>
            </a:pPr>
            <a:r>
              <a:rPr lang="en-US" sz="1400" b="1" dirty="0">
                <a:solidFill>
                  <a:srgbClr val="FF0000"/>
                </a:solidFill>
              </a:rPr>
              <a:t>CONFIDENTIAL</a:t>
            </a:r>
          </a:p>
        </p:txBody>
      </p:sp>
      <p:sp>
        <p:nvSpPr>
          <p:cNvPr id="296963" name="Rectangle 3"/>
          <p:cNvSpPr>
            <a:spLocks noGrp="1" noChangeArrowheads="1"/>
          </p:cNvSpPr>
          <p:nvPr>
            <p:ph type="ctrTitle"/>
          </p:nvPr>
        </p:nvSpPr>
        <p:spPr>
          <a:xfrm>
            <a:off x="0" y="1066800"/>
            <a:ext cx="9144000" cy="1470025"/>
          </a:xfrm>
        </p:spPr>
        <p:txBody>
          <a:bodyPr/>
          <a:lstStyle>
            <a:lvl1pPr>
              <a:defRPr b="0"/>
            </a:lvl1pPr>
          </a:lstStyle>
          <a:p>
            <a:r>
              <a:rPr lang="en-US"/>
              <a:t>Click to edit Master title style</a:t>
            </a:r>
          </a:p>
        </p:txBody>
      </p:sp>
      <p:sp>
        <p:nvSpPr>
          <p:cNvPr id="296964" name="Rectangle 4"/>
          <p:cNvSpPr>
            <a:spLocks noGrp="1" noChangeArrowheads="1"/>
          </p:cNvSpPr>
          <p:nvPr>
            <p:ph type="subTitle" idx="1"/>
          </p:nvPr>
        </p:nvSpPr>
        <p:spPr>
          <a:xfrm>
            <a:off x="762000" y="2822575"/>
            <a:ext cx="7848600" cy="1752600"/>
          </a:xfrm>
        </p:spPr>
        <p:txBody>
          <a:bodyPr/>
          <a:lstStyle>
            <a:lvl1pPr marL="0" indent="0" algn="ctr">
              <a:buFontTx/>
              <a:buNone/>
              <a:defRPr b="1">
                <a:solidFill>
                  <a:schemeClr val="bg1"/>
                </a:solidFill>
              </a:defRPr>
            </a:lvl1pPr>
          </a:lstStyle>
          <a:p>
            <a:r>
              <a:rPr lang="en-US"/>
              <a:t>Click to edit Master subtitle style</a:t>
            </a:r>
          </a:p>
        </p:txBody>
      </p:sp>
      <p:sp>
        <p:nvSpPr>
          <p:cNvPr id="8" name="Rectangle 5"/>
          <p:cNvSpPr>
            <a:spLocks noGrp="1" noChangeArrowheads="1"/>
          </p:cNvSpPr>
          <p:nvPr>
            <p:ph type="dt" sz="half" idx="10"/>
          </p:nvPr>
        </p:nvSpPr>
        <p:spPr/>
        <p:txBody>
          <a:bodyPr/>
          <a:lstStyle>
            <a:lvl1pPr>
              <a:defRPr/>
            </a:lvl1pPr>
          </a:lstStyle>
          <a:p>
            <a:pPr>
              <a:defRPr/>
            </a:pPr>
            <a:fld id="{37670022-2762-4B98-A7D3-12FC1B6D79F6}" type="datetime1">
              <a:rPr lang="en-US" smtClean="0"/>
              <a:pPr>
                <a:defRPr/>
              </a:pPr>
              <a:t>10/29/2014</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pic>
        <p:nvPicPr>
          <p:cNvPr id="5" name="Picture 2" descr="Blue-PaleOliveBkGd"/>
          <p:cNvPicPr>
            <a:picLocks noChangeAspect="1" noChangeArrowheads="1"/>
          </p:cNvPicPr>
          <p:nvPr/>
        </p:nvPicPr>
        <p:blipFill>
          <a:blip r:embed="rId2" cstate="print"/>
          <a:srcRect l="9178" t="-1862" r="9741" b="76482"/>
          <a:stretch>
            <a:fillRect/>
          </a:stretch>
        </p:blipFill>
        <p:spPr bwMode="auto">
          <a:xfrm>
            <a:off x="0" y="-228600"/>
            <a:ext cx="9144000" cy="1752600"/>
          </a:xfrm>
          <a:prstGeom prst="rect">
            <a:avLst/>
          </a:prstGeom>
          <a:noFill/>
          <a:ln w="9525">
            <a:noFill/>
            <a:miter lim="800000"/>
            <a:headEnd/>
            <a:tailEnd/>
          </a:ln>
        </p:spPr>
      </p:pic>
      <p:sp>
        <p:nvSpPr>
          <p:cNvPr id="6" name="Line 3"/>
          <p:cNvSpPr>
            <a:spLocks noChangeShapeType="1"/>
          </p:cNvSpPr>
          <p:nvPr/>
        </p:nvSpPr>
        <p:spPr bwMode="auto">
          <a:xfrm>
            <a:off x="0" y="1524000"/>
            <a:ext cx="9144000" cy="0"/>
          </a:xfrm>
          <a:prstGeom prst="line">
            <a:avLst/>
          </a:prstGeom>
          <a:noFill/>
          <a:ln w="127000">
            <a:solidFill>
              <a:srgbClr val="62BB46"/>
            </a:solidFill>
            <a:round/>
            <a:headEnd/>
            <a:tailEnd/>
          </a:ln>
          <a:effectLst/>
        </p:spPr>
        <p:txBody>
          <a:bodyPr/>
          <a:lstStyle/>
          <a:p>
            <a:pPr>
              <a:defRPr/>
            </a:pPr>
            <a:endParaRPr lang="en-US" dirty="0"/>
          </a:p>
        </p:txBody>
      </p:sp>
      <p:pic>
        <p:nvPicPr>
          <p:cNvPr id="7" name="Picture 4" descr="GRE-HR_Logo"/>
          <p:cNvPicPr>
            <a:picLocks noChangeAspect="1" noChangeArrowheads="1"/>
          </p:cNvPicPr>
          <p:nvPr/>
        </p:nvPicPr>
        <p:blipFill>
          <a:blip r:embed="rId3" cstate="print"/>
          <a:srcRect/>
          <a:stretch>
            <a:fillRect/>
          </a:stretch>
        </p:blipFill>
        <p:spPr bwMode="auto">
          <a:xfrm>
            <a:off x="5035550" y="6076950"/>
            <a:ext cx="4032250" cy="70485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63263955-8BE1-42E4-AC4E-7868A8E6CBC8}" type="datetime1">
              <a:rPr lang="en-US" smtClean="0"/>
              <a:pPr>
                <a:defRPr/>
              </a:pPr>
              <a:t>10/29/2014</a:t>
            </a:fld>
            <a:endParaRPr lang="en-US" dirty="0"/>
          </a:p>
        </p:txBody>
      </p:sp>
      <p:sp>
        <p:nvSpPr>
          <p:cNvPr id="9" name="Footer Placeholder 5"/>
          <p:cNvSpPr>
            <a:spLocks noGrp="1"/>
          </p:cNvSpPr>
          <p:nvPr>
            <p:ph type="ftr" sz="quarter" idx="11"/>
          </p:nvPr>
        </p:nvSpPr>
        <p:spPr/>
        <p:txBody>
          <a:bodyPr/>
          <a:lstStyle>
            <a:lvl1pPr>
              <a:defRPr dirty="0"/>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468E03A8-3ED1-4EB0-9F01-7F102D774AA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6"/>
          <p:cNvSpPr>
            <a:spLocks noGrp="1" noChangeArrowheads="1"/>
          </p:cNvSpPr>
          <p:nvPr>
            <p:ph type="body" idx="1"/>
          </p:nvPr>
        </p:nvSpPr>
        <p:spPr bwMode="auto">
          <a:xfrm>
            <a:off x="457200" y="1676400"/>
            <a:ext cx="82296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4"/>
          <p:cNvSpPr>
            <a:spLocks noGrp="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fld id="{4534061A-8E8A-4AF9-9522-F9CE56E7DEC9}" type="datetime1">
              <a:rPr lang="en-US" smtClean="0"/>
              <a:pPr>
                <a:defRPr/>
              </a:pPr>
              <a:t>10/29/2014</a:t>
            </a:fld>
            <a:endParaRPr lang="en-US" dirty="0"/>
          </a:p>
        </p:txBody>
      </p:sp>
      <p:sp>
        <p:nvSpPr>
          <p:cNvPr id="12" name="Footer Placeholder 5"/>
          <p:cNvSpPr>
            <a:spLocks noGrp="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dirty="0"/>
            </a:lvl1pPr>
          </a:lstStyle>
          <a:p>
            <a:pPr>
              <a:defRPr/>
            </a:pPr>
            <a:endParaRPr lang="en-US" dirty="0"/>
          </a:p>
        </p:txBody>
      </p:sp>
      <p:sp>
        <p:nvSpPr>
          <p:cNvPr id="13" name="Slide Number Placeholder 6"/>
          <p:cNvSpPr>
            <a:spLocks noGrp="1"/>
          </p:cNvSpPr>
          <p:nvPr>
            <p:ph type="sldNum" sz="quarter" idx="4"/>
          </p:nvPr>
        </p:nvSpPr>
        <p:spPr bwMode="auto">
          <a:xfrm>
            <a:off x="6553200" y="63817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CEB96B2E-B2E7-46CA-A0E1-04FF013FD12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Lst>
  <p:hf sldNum="0" hdr="0" ftr="0" dt="0"/>
  <p:txStyles>
    <p:titleStyle>
      <a:lvl1pPr algn="ctr" rtl="0" eaLnBrk="0" fontAlgn="base" hangingPunct="0">
        <a:spcBef>
          <a:spcPct val="0"/>
        </a:spcBef>
        <a:spcAft>
          <a:spcPct val="0"/>
        </a:spcAft>
        <a:defRPr sz="4400" b="1">
          <a:solidFill>
            <a:schemeClr val="bg1"/>
          </a:solidFill>
          <a:latin typeface="Arial" charset="0"/>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hart" Target="../charts/chart1.x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Office_Excel_Worksheet3.xlsx"/><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tbutkowski@GREnergy.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jrowe@GREnergy.com" TargetMode="External"/><Relationship Id="rId2" Type="http://schemas.openxmlformats.org/officeDocument/2006/relationships/hyperlink" Target="mailto:tbutkowski@GREnerg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txBox="1">
            <a:spLocks noChangeArrowheads="1"/>
          </p:cNvSpPr>
          <p:nvPr/>
        </p:nvSpPr>
        <p:spPr bwMode="auto">
          <a:xfrm>
            <a:off x="1447800" y="1828800"/>
            <a:ext cx="6400800" cy="3810000"/>
          </a:xfrm>
          <a:prstGeom prst="rect">
            <a:avLst/>
          </a:prstGeom>
          <a:noFill/>
          <a:ln w="9525">
            <a:noFill/>
            <a:miter lim="800000"/>
            <a:headEnd/>
            <a:tailEnd/>
          </a:ln>
        </p:spPr>
        <p:txBody>
          <a:bodyPr/>
          <a:lstStyle/>
          <a:p>
            <a:pPr algn="ctr" eaLnBrk="0" hangingPunct="0">
              <a:spcBef>
                <a:spcPct val="20000"/>
              </a:spcBef>
              <a:defRPr/>
            </a:pPr>
            <a:r>
              <a:rPr lang="en-US" sz="4000" kern="0" dirty="0"/>
              <a:t>Great River Energy</a:t>
            </a:r>
          </a:p>
          <a:p>
            <a:pPr algn="ctr" eaLnBrk="0" hangingPunct="0">
              <a:spcBef>
                <a:spcPct val="20000"/>
              </a:spcBef>
              <a:defRPr/>
            </a:pPr>
            <a:endParaRPr lang="en-US" sz="3200" kern="0" dirty="0"/>
          </a:p>
          <a:p>
            <a:pPr algn="ctr" eaLnBrk="0" hangingPunct="0">
              <a:spcBef>
                <a:spcPct val="20000"/>
              </a:spcBef>
              <a:defRPr/>
            </a:pPr>
            <a:r>
              <a:rPr lang="en-US" sz="3200" kern="0" dirty="0" smtClean="0"/>
              <a:t>2015 </a:t>
            </a:r>
            <a:r>
              <a:rPr lang="en-US" sz="3200" kern="0" dirty="0"/>
              <a:t>Attachment O</a:t>
            </a:r>
          </a:p>
          <a:p>
            <a:pPr algn="ctr" eaLnBrk="0" hangingPunct="0">
              <a:spcBef>
                <a:spcPct val="20000"/>
              </a:spcBef>
              <a:defRPr/>
            </a:pPr>
            <a:r>
              <a:rPr lang="en-US" sz="3200" kern="0" dirty="0" smtClean="0"/>
              <a:t>Annual Projected Rate Meeting</a:t>
            </a:r>
            <a:endParaRPr lang="en-US" sz="3200" kern="0" dirty="0"/>
          </a:p>
          <a:p>
            <a:pPr algn="ctr" eaLnBrk="0" hangingPunct="0">
              <a:spcBef>
                <a:spcPct val="20000"/>
              </a:spcBef>
              <a:defRPr/>
            </a:pPr>
            <a:endParaRPr lang="en-US" sz="3200" kern="0" dirty="0"/>
          </a:p>
          <a:p>
            <a:pPr algn="ctr" eaLnBrk="0" hangingPunct="0">
              <a:spcBef>
                <a:spcPct val="20000"/>
              </a:spcBef>
              <a:defRPr/>
            </a:pPr>
            <a:r>
              <a:rPr lang="en-US" sz="2800" kern="0" dirty="0"/>
              <a:t>October </a:t>
            </a:r>
            <a:r>
              <a:rPr lang="en-US" sz="2800" kern="0" dirty="0" smtClean="0"/>
              <a:t>31, 2014</a:t>
            </a:r>
            <a:endParaRPr lang="en-US" sz="2800" kern="0" dirty="0"/>
          </a:p>
          <a:p>
            <a:pPr algn="ctr" eaLnBrk="0" hangingPunct="0">
              <a:spcBef>
                <a:spcPct val="20000"/>
              </a:spcBef>
              <a:defRPr/>
            </a:pPr>
            <a:endParaRPr lang="en-US" sz="2800" kern="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r>
              <a:rPr lang="en-US" dirty="0" smtClean="0"/>
              <a:t>Rate base</a:t>
            </a:r>
          </a:p>
        </p:txBody>
      </p:sp>
      <p:sp>
        <p:nvSpPr>
          <p:cNvPr id="18435" name="Rectangle 3"/>
          <p:cNvSpPr>
            <a:spLocks noGrp="1" noChangeArrowheads="1"/>
          </p:cNvSpPr>
          <p:nvPr>
            <p:ph type="body" sz="half" idx="4294967295"/>
          </p:nvPr>
        </p:nvSpPr>
        <p:spPr>
          <a:xfrm>
            <a:off x="457200" y="1676400"/>
            <a:ext cx="4038600" cy="3581400"/>
          </a:xfrm>
        </p:spPr>
        <p:txBody>
          <a:bodyPr/>
          <a:lstStyle/>
          <a:p>
            <a:pPr lvl="2">
              <a:buFontTx/>
              <a:buNone/>
            </a:pPr>
            <a:endParaRPr lang="en-US" sz="2000" dirty="0" smtClean="0"/>
          </a:p>
          <a:p>
            <a:pPr lvl="1"/>
            <a:endParaRPr lang="en-US" sz="2400" dirty="0" smtClean="0"/>
          </a:p>
          <a:p>
            <a:pPr>
              <a:buFontTx/>
              <a:buNone/>
            </a:pPr>
            <a:endParaRPr lang="en-US" sz="2800" dirty="0" smtClean="0"/>
          </a:p>
        </p:txBody>
      </p:sp>
      <p:graphicFrame>
        <p:nvGraphicFramePr>
          <p:cNvPr id="5" name="Table 4"/>
          <p:cNvGraphicFramePr>
            <a:graphicFrameLocks noGrp="1"/>
          </p:cNvGraphicFramePr>
          <p:nvPr/>
        </p:nvGraphicFramePr>
        <p:xfrm>
          <a:off x="533400" y="1904994"/>
          <a:ext cx="8077200" cy="4038605"/>
        </p:xfrm>
        <a:graphic>
          <a:graphicData uri="http://schemas.openxmlformats.org/drawingml/2006/table">
            <a:tbl>
              <a:tblPr/>
              <a:tblGrid>
                <a:gridCol w="1808166"/>
                <a:gridCol w="822878"/>
                <a:gridCol w="898669"/>
                <a:gridCol w="812051"/>
                <a:gridCol w="573850"/>
                <a:gridCol w="3161586"/>
              </a:tblGrid>
              <a:tr h="359801">
                <a:tc>
                  <a:txBody>
                    <a:bodyPr/>
                    <a:lstStyle/>
                    <a:p>
                      <a:pPr algn="ctr" fontAlgn="b"/>
                      <a:r>
                        <a:rPr lang="en-US" sz="900" b="1" i="0" u="none" strike="noStrike" dirty="0">
                          <a:solidFill>
                            <a:srgbClr val="000000"/>
                          </a:solidFill>
                          <a:latin typeface="Calibri"/>
                        </a:rPr>
                        <a:t>Rate Base Item</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latin typeface="Calibri"/>
                        </a:rPr>
                        <a:t>2014 Projected Amount</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latin typeface="Calibri"/>
                        </a:rPr>
                        <a:t>2015 Projected Amount</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latin typeface="Calibri"/>
                        </a:rPr>
                        <a:t>$ Change</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latin typeface="Calibri"/>
                        </a:rPr>
                        <a:t>% Change</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latin typeface="Calibri"/>
                        </a:rPr>
                        <a:t>Explanation</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230">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52461">
                <a:tc>
                  <a:txBody>
                    <a:bodyPr/>
                    <a:lstStyle/>
                    <a:p>
                      <a:pPr algn="l" fontAlgn="b"/>
                      <a:r>
                        <a:rPr lang="en-US" sz="900" b="0" i="0" u="none" strike="noStrike" dirty="0">
                          <a:solidFill>
                            <a:srgbClr val="000000"/>
                          </a:solidFill>
                          <a:latin typeface="Calibri"/>
                        </a:rPr>
                        <a:t>Gross Plant In Service</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960,431,604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1,077,306,524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116,874,920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12.17%</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Remainder of Brookings and Fargo CapX projects going into service</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6230">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6230">
                <a:tc>
                  <a:txBody>
                    <a:bodyPr/>
                    <a:lstStyle/>
                    <a:p>
                      <a:pPr algn="l" fontAlgn="b"/>
                      <a:r>
                        <a:rPr lang="en-US" sz="900" b="0" i="0" u="none" strike="noStrike" dirty="0">
                          <a:solidFill>
                            <a:srgbClr val="000000"/>
                          </a:solidFill>
                          <a:latin typeface="Calibri"/>
                        </a:rPr>
                        <a:t>Accumulated Depreciation</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322,572,983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310,138,514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(12,434,469)</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-3.85%</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dirty="0">
                        <a:solidFill>
                          <a:srgbClr val="FF0000"/>
                        </a:solidFill>
                        <a:latin typeface="Calibri"/>
                      </a:endParaRP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6230">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52461">
                <a:tc>
                  <a:txBody>
                    <a:bodyPr/>
                    <a:lstStyle/>
                    <a:p>
                      <a:pPr algn="l" fontAlgn="b"/>
                      <a:r>
                        <a:rPr lang="en-US" sz="900" b="0" i="0" u="none" strike="noStrike" dirty="0">
                          <a:solidFill>
                            <a:srgbClr val="000000"/>
                          </a:solidFill>
                          <a:latin typeface="Calibri"/>
                        </a:rPr>
                        <a:t>Net Plant In Service</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637,858,622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767,168,010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129,309,388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20.27%</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Remainder of Brookings and Fargo CapX projects going into service</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6230">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52461">
                <a:tc>
                  <a:txBody>
                    <a:bodyPr/>
                    <a:lstStyle/>
                    <a:p>
                      <a:pPr algn="l" fontAlgn="b"/>
                      <a:r>
                        <a:rPr lang="en-US" sz="900" b="0" i="0" u="none" strike="noStrike" dirty="0">
                          <a:solidFill>
                            <a:srgbClr val="000000"/>
                          </a:solidFill>
                          <a:latin typeface="Calibri"/>
                        </a:rPr>
                        <a:t>100% CWIP Recovery for Incentive Rate Transmission Projects</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101,165,538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40,815,524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(60,350,014)</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-59.65%</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Remainder of Brookings and Fargo CapX projects going into service</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6230">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52461">
                <a:tc>
                  <a:txBody>
                    <a:bodyPr/>
                    <a:lstStyle/>
                    <a:p>
                      <a:pPr algn="l" fontAlgn="b"/>
                      <a:r>
                        <a:rPr lang="en-US" sz="900" b="0" i="0" u="none" strike="noStrike" dirty="0">
                          <a:solidFill>
                            <a:srgbClr val="000000"/>
                          </a:solidFill>
                          <a:latin typeface="Calibri"/>
                        </a:rPr>
                        <a:t>Adjustments To Rate Base</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(13,256,507)</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(18,023,811)</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(4,767,304)</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35.96%</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AFUDC offset increasing due to remainder of CapX projects going into service</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6230">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6230">
                <a:tc>
                  <a:txBody>
                    <a:bodyPr/>
                    <a:lstStyle/>
                    <a:p>
                      <a:pPr algn="l" fontAlgn="b"/>
                      <a:r>
                        <a:rPr lang="en-US" sz="900" b="0" i="0" u="none" strike="noStrike" dirty="0">
                          <a:solidFill>
                            <a:srgbClr val="000000"/>
                          </a:solidFill>
                          <a:latin typeface="Calibri"/>
                        </a:rPr>
                        <a:t>Land Held For Future Use</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0</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0</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0</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0</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6230">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30430">
                <a:tc>
                  <a:txBody>
                    <a:bodyPr/>
                    <a:lstStyle/>
                    <a:p>
                      <a:pPr algn="l" fontAlgn="b"/>
                      <a:r>
                        <a:rPr lang="en-US" sz="900" b="0" i="0" u="none" strike="noStrike" dirty="0">
                          <a:solidFill>
                            <a:srgbClr val="000000"/>
                          </a:solidFill>
                          <a:latin typeface="Calibri"/>
                        </a:rPr>
                        <a:t>Working Capital</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29,996,231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28,950,392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(1,045,839)</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-3.49%</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6230">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76230">
                <a:tc>
                  <a:txBody>
                    <a:bodyPr/>
                    <a:lstStyle/>
                    <a:p>
                      <a:pPr algn="l" fontAlgn="b"/>
                      <a:r>
                        <a:rPr lang="en-US" sz="900" b="0" i="0" u="none" strike="noStrike" dirty="0">
                          <a:solidFill>
                            <a:srgbClr val="000000"/>
                          </a:solidFill>
                          <a:latin typeface="Calibri"/>
                        </a:rPr>
                        <a:t>Rate Base</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   755,763,883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      818,910,115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     63,146,231 </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latin typeface="Calibri"/>
                        </a:rPr>
                        <a:t>8.36%</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Net Plant + CWIP + Adjustments + LHFFU + Working Capital</a:t>
                      </a:r>
                    </a:p>
                  </a:txBody>
                  <a:tcPr marL="4903" marR="4903" marT="4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r>
              <a:rPr lang="en-US" dirty="0" smtClean="0"/>
              <a:t>Operating expenses</a:t>
            </a:r>
          </a:p>
        </p:txBody>
      </p:sp>
      <p:graphicFrame>
        <p:nvGraphicFramePr>
          <p:cNvPr id="5" name="Table 4"/>
          <p:cNvGraphicFramePr>
            <a:graphicFrameLocks noGrp="1"/>
          </p:cNvGraphicFramePr>
          <p:nvPr/>
        </p:nvGraphicFramePr>
        <p:xfrm>
          <a:off x="533400" y="1752598"/>
          <a:ext cx="7924800" cy="4191003"/>
        </p:xfrm>
        <a:graphic>
          <a:graphicData uri="http://schemas.openxmlformats.org/drawingml/2006/table">
            <a:tbl>
              <a:tblPr/>
              <a:tblGrid>
                <a:gridCol w="1569768"/>
                <a:gridCol w="1012753"/>
                <a:gridCol w="1114030"/>
                <a:gridCol w="886160"/>
                <a:gridCol w="746906"/>
                <a:gridCol w="2595183"/>
              </a:tblGrid>
              <a:tr h="449365">
                <a:tc>
                  <a:txBody>
                    <a:bodyPr/>
                    <a:lstStyle/>
                    <a:p>
                      <a:pPr algn="ctr" fontAlgn="b"/>
                      <a:r>
                        <a:rPr lang="en-US" sz="900" b="1" i="0" u="none" strike="noStrike" dirty="0">
                          <a:solidFill>
                            <a:srgbClr val="000000"/>
                          </a:solidFill>
                          <a:latin typeface="Calibri"/>
                        </a:rPr>
                        <a:t>Expense Item</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latin typeface="Calibri"/>
                        </a:rPr>
                        <a:t>2014 Projected Amount</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latin typeface="Calibri"/>
                        </a:rPr>
                        <a:t>2015 Projected Amount</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latin typeface="Calibri"/>
                        </a:rPr>
                        <a:t>$ Change</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latin typeface="Calibri"/>
                        </a:rPr>
                        <a:t>% Change</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latin typeface="Calibri"/>
                        </a:rPr>
                        <a:t>Explanation</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096">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880386">
                <a:tc>
                  <a:txBody>
                    <a:bodyPr/>
                    <a:lstStyle/>
                    <a:p>
                      <a:pPr algn="l" fontAlgn="b"/>
                      <a:r>
                        <a:rPr lang="en-US" sz="900" b="0" i="0" u="none" strike="noStrike" dirty="0">
                          <a:solidFill>
                            <a:srgbClr val="000000"/>
                          </a:solidFill>
                          <a:latin typeface="Calibri"/>
                        </a:rPr>
                        <a:t>O&amp;M</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38,190,787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46,592,008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8,401,221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22.00%</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Increasing O&amp;M costs associated with: regulatory compliance activities (NERC), CapX capital additions, vegetation management expense</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0096">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0096">
                <a:tc>
                  <a:txBody>
                    <a:bodyPr/>
                    <a:lstStyle/>
                    <a:p>
                      <a:pPr algn="l" fontAlgn="b"/>
                      <a:r>
                        <a:rPr lang="en-US" sz="900" b="0" i="0" u="none" strike="noStrike" dirty="0">
                          <a:solidFill>
                            <a:srgbClr val="000000"/>
                          </a:solidFill>
                          <a:latin typeface="Calibri"/>
                        </a:rPr>
                        <a:t>A&amp;G</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10,973,064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11,301,656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328,592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2.99%</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0096">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40194">
                <a:tc>
                  <a:txBody>
                    <a:bodyPr/>
                    <a:lstStyle/>
                    <a:p>
                      <a:pPr algn="l" fontAlgn="b"/>
                      <a:r>
                        <a:rPr lang="en-US" sz="900" b="0" i="0" u="none" strike="noStrike" dirty="0">
                          <a:solidFill>
                            <a:srgbClr val="000000"/>
                          </a:solidFill>
                          <a:latin typeface="Calibri"/>
                        </a:rPr>
                        <a:t>Depreciation Expense</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25,901,568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26,070,575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169,008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0.65%</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Increasing due to remainder of CapX projects going into service</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0096">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40194">
                <a:tc>
                  <a:txBody>
                    <a:bodyPr/>
                    <a:lstStyle/>
                    <a:p>
                      <a:pPr algn="l" fontAlgn="b"/>
                      <a:r>
                        <a:rPr lang="en-US" sz="900" b="0" i="0" u="none" strike="noStrike" dirty="0">
                          <a:solidFill>
                            <a:srgbClr val="000000"/>
                          </a:solidFill>
                          <a:latin typeface="Calibri"/>
                        </a:rPr>
                        <a:t>Taxes Other Than Income Taxes</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2,226,382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2,240,317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13,935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0.63%</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0096">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0096">
                <a:tc>
                  <a:txBody>
                    <a:bodyPr/>
                    <a:lstStyle/>
                    <a:p>
                      <a:pPr algn="l" fontAlgn="b"/>
                      <a:r>
                        <a:rPr lang="en-US" sz="900" b="0" i="0" u="none" strike="noStrike" dirty="0">
                          <a:solidFill>
                            <a:srgbClr val="000000"/>
                          </a:solidFill>
                          <a:latin typeface="Calibri"/>
                        </a:rPr>
                        <a:t>Income Taxes</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0.00%</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GRE doesn't pay income taxes</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0096">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20096">
                <a:tc>
                  <a:txBody>
                    <a:bodyPr/>
                    <a:lstStyle/>
                    <a:p>
                      <a:pPr algn="l" fontAlgn="b"/>
                      <a:r>
                        <a:rPr lang="en-US" sz="900" b="0" i="0" u="none" strike="noStrike" dirty="0">
                          <a:solidFill>
                            <a:srgbClr val="000000"/>
                          </a:solidFill>
                          <a:latin typeface="Calibri"/>
                        </a:rPr>
                        <a:t>Operating Expenses</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       77,291,800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          86,204,556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     8,912,756 </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latin typeface="Calibri"/>
                        </a:rPr>
                        <a:t>11.53%</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O&amp;M + A&amp;G + Depreciation + Taxes</a:t>
                      </a:r>
                    </a:p>
                  </a:txBody>
                  <a:tcPr marL="5843" marR="5843" marT="5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r>
              <a:rPr lang="en-US" sz="4000" dirty="0" smtClean="0"/>
              <a:t>Rate of return</a:t>
            </a:r>
          </a:p>
        </p:txBody>
      </p:sp>
      <p:graphicFrame>
        <p:nvGraphicFramePr>
          <p:cNvPr id="4" name="Table 3"/>
          <p:cNvGraphicFramePr>
            <a:graphicFrameLocks noGrp="1"/>
          </p:cNvGraphicFramePr>
          <p:nvPr/>
        </p:nvGraphicFramePr>
        <p:xfrm>
          <a:off x="914400" y="2057400"/>
          <a:ext cx="7391399" cy="3505200"/>
        </p:xfrm>
        <a:graphic>
          <a:graphicData uri="http://schemas.openxmlformats.org/drawingml/2006/table">
            <a:tbl>
              <a:tblPr/>
              <a:tblGrid>
                <a:gridCol w="2189173"/>
                <a:gridCol w="929809"/>
                <a:gridCol w="906270"/>
                <a:gridCol w="623796"/>
                <a:gridCol w="729724"/>
                <a:gridCol w="2012627"/>
              </a:tblGrid>
              <a:tr h="446116">
                <a:tc>
                  <a:txBody>
                    <a:bodyPr/>
                    <a:lstStyle/>
                    <a:p>
                      <a:pPr algn="ctr" fontAlgn="b"/>
                      <a:r>
                        <a:rPr lang="en-US" sz="900" b="1"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latin typeface="Calibri"/>
                        </a:rPr>
                        <a:t>2014 Projected Amount</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latin typeface="Calibri"/>
                        </a:rPr>
                        <a:t>2015 Projected Amount</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latin typeface="Calibri"/>
                        </a:rPr>
                        <a:t>Change</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latin typeface="Calibri"/>
                        </a:rPr>
                        <a:t>% Change</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latin typeface="Calibri"/>
                        </a:rPr>
                        <a:t>Explanation</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506">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8506">
                <a:tc>
                  <a:txBody>
                    <a:bodyPr/>
                    <a:lstStyle/>
                    <a:p>
                      <a:pPr algn="l" fontAlgn="b"/>
                      <a:r>
                        <a:rPr lang="en-US" sz="900" b="0" i="0" u="none" strike="noStrike" dirty="0">
                          <a:solidFill>
                            <a:srgbClr val="000000"/>
                          </a:solidFill>
                          <a:latin typeface="Calibri"/>
                        </a:rPr>
                        <a:t>Long Term Debt</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86.60%</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83.82%</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-2.78%</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-3.21%</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18506">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655518">
                <a:tc>
                  <a:txBody>
                    <a:bodyPr/>
                    <a:lstStyle/>
                    <a:p>
                      <a:pPr algn="l" fontAlgn="b"/>
                      <a:r>
                        <a:rPr lang="en-US" sz="900" b="0" i="0" u="none" strike="noStrike" dirty="0">
                          <a:solidFill>
                            <a:srgbClr val="000000"/>
                          </a:solidFill>
                          <a:latin typeface="Calibri"/>
                        </a:rPr>
                        <a:t>Proprietary Capital</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13.40%</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16.18%</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2.78%</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20.75%</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GRE is working on a corporate strategy to raise our equity to 20% by 2020</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18506">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18506">
                <a:tc>
                  <a:txBody>
                    <a:bodyPr/>
                    <a:lstStyle/>
                    <a:p>
                      <a:pPr algn="l" fontAlgn="b"/>
                      <a:r>
                        <a:rPr lang="en-US" sz="900" b="0" i="0" u="none" strike="noStrike" dirty="0">
                          <a:solidFill>
                            <a:srgbClr val="000000"/>
                          </a:solidFill>
                          <a:latin typeface="Calibri"/>
                        </a:rPr>
                        <a:t>Total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latin typeface="Calibri"/>
                        </a:rPr>
                        <a:t>100%</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latin typeface="Calibri"/>
                        </a:rPr>
                        <a:t>100%</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Debt + Equity</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506">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18506">
                <a:tc>
                  <a:txBody>
                    <a:bodyPr/>
                    <a:lstStyle/>
                    <a:p>
                      <a:pPr algn="l" fontAlgn="b"/>
                      <a:r>
                        <a:rPr lang="en-US" sz="900" b="0" i="0" u="none" strike="noStrike" dirty="0">
                          <a:solidFill>
                            <a:srgbClr val="000000"/>
                          </a:solidFill>
                          <a:latin typeface="Calibri"/>
                        </a:rPr>
                        <a:t>Weighted Cost of Long Term Debt</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4.52%</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4.70%</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0.18%</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3.99%</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18506">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18506">
                <a:tc>
                  <a:txBody>
                    <a:bodyPr/>
                    <a:lstStyle/>
                    <a:p>
                      <a:pPr algn="l" fontAlgn="b"/>
                      <a:r>
                        <a:rPr lang="en-US" sz="900" b="0" i="0" u="none" strike="noStrike" dirty="0">
                          <a:solidFill>
                            <a:srgbClr val="000000"/>
                          </a:solidFill>
                          <a:latin typeface="Calibri"/>
                        </a:rPr>
                        <a:t>Weighted Cost of Proprietary Capital</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1.66%</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2.00%</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0.34%</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20.75%</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18506">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18506">
                <a:tc>
                  <a:txBody>
                    <a:bodyPr/>
                    <a:lstStyle/>
                    <a:p>
                      <a:pPr algn="l" fontAlgn="b"/>
                      <a:r>
                        <a:rPr lang="en-US" sz="900" b="1" i="0" u="none" strike="noStrike" dirty="0">
                          <a:solidFill>
                            <a:srgbClr val="000000"/>
                          </a:solidFill>
                          <a:latin typeface="Calibri"/>
                        </a:rPr>
                        <a:t>Rate of Return</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latin typeface="Calibri"/>
                        </a:rPr>
                        <a:t>6.18%</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latin typeface="Calibri"/>
                        </a:rPr>
                        <a:t>6.70%</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latin typeface="Calibri"/>
                        </a:rPr>
                        <a:t>0.52%</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latin typeface="Calibri"/>
                        </a:rPr>
                        <a:t>8.49%</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(LT Debt * Cost) + (Equity * Cost)</a:t>
                      </a:r>
                    </a:p>
                  </a:txBody>
                  <a:tcPr marL="5824" marR="5824" marT="5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requirement</a:t>
            </a:r>
            <a:endParaRPr lang="en-US" dirty="0"/>
          </a:p>
        </p:txBody>
      </p:sp>
      <p:graphicFrame>
        <p:nvGraphicFramePr>
          <p:cNvPr id="4" name="Table 3"/>
          <p:cNvGraphicFramePr>
            <a:graphicFrameLocks noGrp="1"/>
          </p:cNvGraphicFramePr>
          <p:nvPr/>
        </p:nvGraphicFramePr>
        <p:xfrm>
          <a:off x="762000" y="1676400"/>
          <a:ext cx="7696200" cy="4348083"/>
        </p:xfrm>
        <a:graphic>
          <a:graphicData uri="http://schemas.openxmlformats.org/drawingml/2006/table">
            <a:tbl>
              <a:tblPr/>
              <a:tblGrid>
                <a:gridCol w="2055985"/>
                <a:gridCol w="989510"/>
                <a:gridCol w="857577"/>
                <a:gridCol w="747631"/>
                <a:gridCol w="571719"/>
                <a:gridCol w="2473778"/>
              </a:tblGrid>
              <a:tr h="285674">
                <a:tc>
                  <a:txBody>
                    <a:bodyPr/>
                    <a:lstStyle/>
                    <a:p>
                      <a:pPr algn="ctr" fontAlgn="b"/>
                      <a:r>
                        <a:rPr lang="en-US" sz="900" b="1"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latin typeface="Calibri"/>
                        </a:rPr>
                        <a:t>2014 Projected Amount</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latin typeface="Calibri"/>
                        </a:rPr>
                        <a:t>2015 Projected Amount</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latin typeface="Calibri"/>
                        </a:rPr>
                        <a:t>$ Change</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latin typeface="Calibri"/>
                        </a:rPr>
                        <a:t>% Change</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latin typeface="Calibri"/>
                        </a:rPr>
                        <a:t>Explanation</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900">
                <a:tc>
                  <a:txBody>
                    <a:bodyPr/>
                    <a:lstStyle/>
                    <a:p>
                      <a:pPr algn="l" fontAlgn="b"/>
                      <a:r>
                        <a:rPr lang="en-US" sz="900" b="0" i="0" u="none" strike="noStrike" dirty="0">
                          <a:solidFill>
                            <a:srgbClr val="000000"/>
                          </a:solidFill>
                          <a:latin typeface="Calibri"/>
                        </a:rPr>
                        <a:t>Rate Base</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000000"/>
                          </a:solidFill>
                          <a:latin typeface="Calibri"/>
                        </a:rPr>
                        <a:t> $         755,763,883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000000"/>
                          </a:solidFill>
                          <a:latin typeface="Calibri"/>
                        </a:rPr>
                        <a:t> $    818,910,115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000000"/>
                          </a:solidFill>
                          <a:latin typeface="Calibri"/>
                        </a:rPr>
                        <a:t> $  63,146,231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dirty="0">
                          <a:solidFill>
                            <a:srgbClr val="000000"/>
                          </a:solidFill>
                          <a:latin typeface="Calibri"/>
                        </a:rPr>
                        <a:t>8.36%</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000000"/>
                          </a:solidFill>
                          <a:latin typeface="Calibri"/>
                        </a:rPr>
                        <a:t>From "Rate Base" Calculation</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1865">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77900">
                <a:tc>
                  <a:txBody>
                    <a:bodyPr/>
                    <a:lstStyle/>
                    <a:p>
                      <a:pPr algn="l" fontAlgn="b"/>
                      <a:r>
                        <a:rPr lang="en-US" sz="900" b="0" i="0" u="none" strike="noStrike" dirty="0">
                          <a:solidFill>
                            <a:srgbClr val="000000"/>
                          </a:solidFill>
                          <a:latin typeface="Calibri"/>
                        </a:rPr>
                        <a:t>Return</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46,689,363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54,885,110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8,195,747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17.55%</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Rate of Return * Rate Base</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1865">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77900">
                <a:tc>
                  <a:txBody>
                    <a:bodyPr/>
                    <a:lstStyle/>
                    <a:p>
                      <a:pPr algn="l" fontAlgn="b"/>
                      <a:r>
                        <a:rPr lang="en-US" sz="900" b="0" i="0" u="none" strike="noStrike" dirty="0">
                          <a:solidFill>
                            <a:srgbClr val="000000"/>
                          </a:solidFill>
                          <a:latin typeface="Calibri"/>
                        </a:rPr>
                        <a:t>Operating Expenses</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77,291,800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86,204,556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8,912,756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11.53%</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From "Operating Expense" Calculation</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1865">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77900">
                <a:tc>
                  <a:txBody>
                    <a:bodyPr/>
                    <a:lstStyle/>
                    <a:p>
                      <a:pPr algn="l" fontAlgn="b"/>
                      <a:r>
                        <a:rPr lang="en-US" sz="900" b="0" i="0" u="none" strike="noStrike" dirty="0">
                          <a:solidFill>
                            <a:srgbClr val="000000"/>
                          </a:solidFill>
                          <a:latin typeface="Calibri"/>
                        </a:rPr>
                        <a:t>Attachment GG Adjustment</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(22,556,884)</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(31,752,332)</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(9,195,448)</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40.77%</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Attachment GG Revenue Requirement</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1865">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77900">
                <a:tc>
                  <a:txBody>
                    <a:bodyPr/>
                    <a:lstStyle/>
                    <a:p>
                      <a:pPr algn="l" fontAlgn="b"/>
                      <a:r>
                        <a:rPr lang="en-US" sz="900" b="0" i="0" u="none" strike="noStrike" dirty="0">
                          <a:solidFill>
                            <a:srgbClr val="000000"/>
                          </a:solidFill>
                          <a:latin typeface="Calibri"/>
                        </a:rPr>
                        <a:t>Attachment MM Adjustment</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(9,983,045)</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(14,079,982)</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(4,096,937)</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41.04%</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Attachment MM Revenue Requirement</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1865">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77900">
                <a:tc>
                  <a:txBody>
                    <a:bodyPr/>
                    <a:lstStyle/>
                    <a:p>
                      <a:pPr algn="l" fontAlgn="b"/>
                      <a:r>
                        <a:rPr lang="en-US" sz="900" b="1" i="0" u="none" strike="noStrike" dirty="0">
                          <a:solidFill>
                            <a:srgbClr val="000000"/>
                          </a:solidFill>
                          <a:latin typeface="Calibri"/>
                        </a:rPr>
                        <a:t>Gross Revenue Requirement</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           91,441,234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      95,257,351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    3,816,117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latin typeface="Calibri"/>
                        </a:rPr>
                        <a:t>4.17%</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Return + Operating Expenses - Adjustments</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865">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77900">
                <a:tc>
                  <a:txBody>
                    <a:bodyPr/>
                    <a:lstStyle/>
                    <a:p>
                      <a:pPr algn="l" fontAlgn="b"/>
                      <a:r>
                        <a:rPr lang="en-US" sz="900" b="0" i="0" u="none" strike="noStrike" dirty="0">
                          <a:solidFill>
                            <a:srgbClr val="000000"/>
                          </a:solidFill>
                          <a:latin typeface="Calibri"/>
                        </a:rPr>
                        <a:t>Revenue Credits</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(4,005,472)</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(3,304,621)</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700,851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-17.50%</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1865">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77900">
                <a:tc>
                  <a:txBody>
                    <a:bodyPr/>
                    <a:lstStyle/>
                    <a:p>
                      <a:pPr algn="l" fontAlgn="b"/>
                      <a:r>
                        <a:rPr lang="en-US" sz="900" b="0" i="0" u="none" strike="noStrike" dirty="0">
                          <a:solidFill>
                            <a:srgbClr val="000000"/>
                          </a:solidFill>
                          <a:latin typeface="Calibri"/>
                        </a:rPr>
                        <a:t>Revenue Requirement w/o True-Up</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87,435,762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91,952,730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4,516,968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5.17%</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1865">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79844">
                <a:tc>
                  <a:txBody>
                    <a:bodyPr/>
                    <a:lstStyle/>
                    <a:p>
                      <a:pPr algn="l" fontAlgn="b"/>
                      <a:r>
                        <a:rPr lang="en-US" sz="900" b="0" i="0" u="none" strike="noStrike" dirty="0">
                          <a:solidFill>
                            <a:srgbClr val="000000"/>
                          </a:solidFill>
                          <a:latin typeface="Calibri"/>
                        </a:rPr>
                        <a:t>Attachment O True-Up</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2,807,652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2,851,351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 $          43,699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latin typeface="Calibri"/>
                        </a:rPr>
                        <a:t>1.56%</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latin typeface="Calibri"/>
                        </a:rPr>
                        <a:t>2013 True-Up included in 2015 rate may change pending MISO's review.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1865">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latin typeface="Calibri"/>
                      </a:endParaRP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77900">
                <a:tc>
                  <a:txBody>
                    <a:bodyPr/>
                    <a:lstStyle/>
                    <a:p>
                      <a:pPr algn="l" fontAlgn="b"/>
                      <a:r>
                        <a:rPr lang="en-US" sz="900" b="1" i="0" u="none" strike="noStrike" dirty="0">
                          <a:solidFill>
                            <a:srgbClr val="000000"/>
                          </a:solidFill>
                          <a:latin typeface="Calibri"/>
                        </a:rPr>
                        <a:t>Net Revenue Requirement</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           90,243,415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      94,804,082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    4,560,667 </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latin typeface="Calibri"/>
                        </a:rPr>
                        <a:t>5.05%</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Gross Rev Req - Rev Credits + True-Up</a:t>
                      </a:r>
                    </a:p>
                  </a:txBody>
                  <a:tcPr marL="5225" marR="5225" marT="52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idx="4294967295"/>
          </p:nvPr>
        </p:nvSpPr>
        <p:spPr/>
        <p:txBody>
          <a:bodyPr/>
          <a:lstStyle/>
          <a:p>
            <a:r>
              <a:rPr lang="en-US" dirty="0" smtClean="0"/>
              <a:t>Network rate summary</a:t>
            </a:r>
          </a:p>
        </p:txBody>
      </p:sp>
      <p:graphicFrame>
        <p:nvGraphicFramePr>
          <p:cNvPr id="1026" name="Object 5"/>
          <p:cNvGraphicFramePr>
            <a:graphicFrameLocks noChangeAspect="1"/>
          </p:cNvGraphicFramePr>
          <p:nvPr>
            <p:ph idx="4294967295"/>
          </p:nvPr>
        </p:nvGraphicFramePr>
        <p:xfrm>
          <a:off x="457200" y="1676400"/>
          <a:ext cx="8229600" cy="3581400"/>
        </p:xfrm>
        <a:graphic>
          <a:graphicData uri="http://schemas.openxmlformats.org/presentationml/2006/ole">
            <p:oleObj spid="_x0000_s1026" name="Chart" r:id="rId3" imgW="8229663" imgH="3581421" progId="MSGraph.Chart.8">
              <p:embed followColorScheme="full"/>
            </p:oleObj>
          </a:graphicData>
        </a:graphic>
      </p:graphicFrame>
      <p:graphicFrame>
        <p:nvGraphicFramePr>
          <p:cNvPr id="1027" name="Object 6"/>
          <p:cNvGraphicFramePr>
            <a:graphicFrameLocks noChangeAspect="1"/>
          </p:cNvGraphicFramePr>
          <p:nvPr>
            <p:ph idx="4294967295"/>
          </p:nvPr>
        </p:nvGraphicFramePr>
        <p:xfrm>
          <a:off x="533400" y="1828800"/>
          <a:ext cx="8229600" cy="3581400"/>
        </p:xfrm>
        <a:graphic>
          <a:graphicData uri="http://schemas.openxmlformats.org/presentationml/2006/ole">
            <p:oleObj spid="_x0000_s1027" name="Chart" r:id="rId4" imgW="8229663" imgH="3581421" progId="MSGraph.Chart.8">
              <p:embed followColorScheme="full"/>
            </p:oleObj>
          </a:graphicData>
        </a:graphic>
      </p:graphicFrame>
      <p:pic>
        <p:nvPicPr>
          <p:cNvPr id="1029" name="Picture 7"/>
          <p:cNvPicPr>
            <a:picLocks noChangeAspect="1" noChangeArrowheads="1"/>
          </p:cNvPicPr>
          <p:nvPr/>
        </p:nvPicPr>
        <p:blipFill>
          <a:blip r:embed="rId5" cstate="print"/>
          <a:srcRect/>
          <a:stretch>
            <a:fillRect/>
          </a:stretch>
        </p:blipFill>
        <p:spPr bwMode="auto">
          <a:xfrm>
            <a:off x="4040188" y="3348038"/>
            <a:ext cx="1063625" cy="169862"/>
          </a:xfrm>
          <a:prstGeom prst="rect">
            <a:avLst/>
          </a:prstGeom>
          <a:noFill/>
          <a:ln w="9525">
            <a:noFill/>
            <a:miter lim="800000"/>
            <a:headEnd/>
            <a:tailEnd/>
          </a:ln>
        </p:spPr>
      </p:pic>
      <p:sp>
        <p:nvSpPr>
          <p:cNvPr id="1031" name="TextBox 8"/>
          <p:cNvSpPr txBox="1">
            <a:spLocks noChangeArrowheads="1"/>
          </p:cNvSpPr>
          <p:nvPr/>
        </p:nvSpPr>
        <p:spPr bwMode="auto">
          <a:xfrm rot="-5400000">
            <a:off x="374650" y="3435350"/>
            <a:ext cx="1143000" cy="368300"/>
          </a:xfrm>
          <a:prstGeom prst="rect">
            <a:avLst/>
          </a:prstGeom>
          <a:noFill/>
          <a:ln w="9525">
            <a:noFill/>
            <a:miter lim="800000"/>
            <a:headEnd/>
            <a:tailEnd/>
          </a:ln>
        </p:spPr>
        <p:txBody>
          <a:bodyPr>
            <a:spAutoFit/>
          </a:bodyPr>
          <a:lstStyle/>
          <a:p>
            <a:r>
              <a:rPr lang="en-US" dirty="0"/>
              <a:t>$/kW/Mo</a:t>
            </a:r>
          </a:p>
        </p:txBody>
      </p:sp>
      <p:graphicFrame>
        <p:nvGraphicFramePr>
          <p:cNvPr id="8" name="Chart 7"/>
          <p:cNvGraphicFramePr/>
          <p:nvPr/>
        </p:nvGraphicFramePr>
        <p:xfrm>
          <a:off x="838200" y="1752600"/>
          <a:ext cx="7239001" cy="44958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p:txBody>
          <a:bodyPr/>
          <a:lstStyle/>
          <a:p>
            <a:r>
              <a:rPr lang="en-US" dirty="0" smtClean="0"/>
              <a:t>2015 GRE revenue requirement distribution</a:t>
            </a:r>
          </a:p>
        </p:txBody>
      </p:sp>
      <p:graphicFrame>
        <p:nvGraphicFramePr>
          <p:cNvPr id="5" name="Diagram 4"/>
          <p:cNvGraphicFramePr/>
          <p:nvPr/>
        </p:nvGraphicFramePr>
        <p:xfrm>
          <a:off x="838200" y="1295400"/>
          <a:ext cx="76962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533400" y="5715000"/>
            <a:ext cx="8229600" cy="369332"/>
          </a:xfrm>
          <a:prstGeom prst="rect">
            <a:avLst/>
          </a:prstGeom>
        </p:spPr>
        <p:txBody>
          <a:bodyPr wrap="square">
            <a:spAutoFit/>
          </a:bodyPr>
          <a:lstStyle/>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Total Attachment O, GG and MM Revenue Requirement =  $139,928,601*</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Freeform 9"/>
          <p:cNvSpPr/>
          <p:nvPr/>
        </p:nvSpPr>
        <p:spPr>
          <a:xfrm>
            <a:off x="2971800" y="4572000"/>
            <a:ext cx="1447795" cy="917178"/>
          </a:xfrm>
          <a:custGeom>
            <a:avLst/>
            <a:gdLst>
              <a:gd name="connsiteX0" fmla="*/ 0 w 1219195"/>
              <a:gd name="connsiteY0" fmla="*/ 84098 h 840978"/>
              <a:gd name="connsiteX1" fmla="*/ 24632 w 1219195"/>
              <a:gd name="connsiteY1" fmla="*/ 24632 h 840978"/>
              <a:gd name="connsiteX2" fmla="*/ 84098 w 1219195"/>
              <a:gd name="connsiteY2" fmla="*/ 0 h 840978"/>
              <a:gd name="connsiteX3" fmla="*/ 1135097 w 1219195"/>
              <a:gd name="connsiteY3" fmla="*/ 0 h 840978"/>
              <a:gd name="connsiteX4" fmla="*/ 1194563 w 1219195"/>
              <a:gd name="connsiteY4" fmla="*/ 24632 h 840978"/>
              <a:gd name="connsiteX5" fmla="*/ 1219195 w 1219195"/>
              <a:gd name="connsiteY5" fmla="*/ 84098 h 840978"/>
              <a:gd name="connsiteX6" fmla="*/ 1219195 w 1219195"/>
              <a:gd name="connsiteY6" fmla="*/ 756880 h 840978"/>
              <a:gd name="connsiteX7" fmla="*/ 1194563 w 1219195"/>
              <a:gd name="connsiteY7" fmla="*/ 816346 h 840978"/>
              <a:gd name="connsiteX8" fmla="*/ 1135097 w 1219195"/>
              <a:gd name="connsiteY8" fmla="*/ 840978 h 840978"/>
              <a:gd name="connsiteX9" fmla="*/ 84098 w 1219195"/>
              <a:gd name="connsiteY9" fmla="*/ 840978 h 840978"/>
              <a:gd name="connsiteX10" fmla="*/ 24632 w 1219195"/>
              <a:gd name="connsiteY10" fmla="*/ 816346 h 840978"/>
              <a:gd name="connsiteX11" fmla="*/ 0 w 1219195"/>
              <a:gd name="connsiteY11" fmla="*/ 756880 h 840978"/>
              <a:gd name="connsiteX12" fmla="*/ 0 w 1219195"/>
              <a:gd name="connsiteY12" fmla="*/ 84098 h 84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195" h="840978">
                <a:moveTo>
                  <a:pt x="0" y="84098"/>
                </a:moveTo>
                <a:cubicBezTo>
                  <a:pt x="0" y="61794"/>
                  <a:pt x="8860" y="40403"/>
                  <a:pt x="24632" y="24632"/>
                </a:cubicBezTo>
                <a:cubicBezTo>
                  <a:pt x="40403" y="8861"/>
                  <a:pt x="61794" y="0"/>
                  <a:pt x="84098" y="0"/>
                </a:cubicBezTo>
                <a:lnTo>
                  <a:pt x="1135097" y="0"/>
                </a:lnTo>
                <a:cubicBezTo>
                  <a:pt x="1157401" y="0"/>
                  <a:pt x="1178792" y="8860"/>
                  <a:pt x="1194563" y="24632"/>
                </a:cubicBezTo>
                <a:cubicBezTo>
                  <a:pt x="1210334" y="40403"/>
                  <a:pt x="1219195" y="61794"/>
                  <a:pt x="1219195" y="84098"/>
                </a:cubicBezTo>
                <a:lnTo>
                  <a:pt x="1219195" y="756880"/>
                </a:lnTo>
                <a:cubicBezTo>
                  <a:pt x="1219195" y="779184"/>
                  <a:pt x="1210335" y="800575"/>
                  <a:pt x="1194563" y="816346"/>
                </a:cubicBezTo>
                <a:cubicBezTo>
                  <a:pt x="1178792" y="832117"/>
                  <a:pt x="1157401" y="840978"/>
                  <a:pt x="1135097" y="840978"/>
                </a:cubicBezTo>
                <a:lnTo>
                  <a:pt x="84098" y="840978"/>
                </a:lnTo>
                <a:cubicBezTo>
                  <a:pt x="61794" y="840978"/>
                  <a:pt x="40403" y="832118"/>
                  <a:pt x="24632" y="816346"/>
                </a:cubicBezTo>
                <a:cubicBezTo>
                  <a:pt x="8861" y="800575"/>
                  <a:pt x="0" y="779184"/>
                  <a:pt x="0" y="756880"/>
                </a:cubicBezTo>
                <a:lnTo>
                  <a:pt x="0" y="84098"/>
                </a:lnTo>
                <a:close/>
              </a:path>
            </a:pathLst>
          </a:custGeom>
          <a:solidFill>
            <a:schemeClr val="accent5">
              <a:lumMod val="5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77971" tIns="77971" rIns="77971" bIns="77971" numCol="1" spcCol="1270" anchor="ctr" anchorCtr="0">
            <a:noAutofit/>
          </a:bodyPr>
          <a:lstStyle/>
          <a:p>
            <a:pPr lvl="0" algn="ctr" defTabSz="622300">
              <a:lnSpc>
                <a:spcPct val="90000"/>
              </a:lnSpc>
              <a:spcBef>
                <a:spcPct val="0"/>
              </a:spcBef>
              <a:spcAft>
                <a:spcPct val="35000"/>
              </a:spcAft>
            </a:pPr>
            <a:r>
              <a:rPr lang="en-US" sz="1100" kern="1200" dirty="0" smtClean="0"/>
              <a:t>Attachment GG $</a:t>
            </a:r>
            <a:r>
              <a:rPr lang="en-US" sz="1100" dirty="0" smtClean="0"/>
              <a:t>31,300,043</a:t>
            </a:r>
            <a:endParaRPr lang="en-US" sz="1100" kern="1200" dirty="0"/>
          </a:p>
        </p:txBody>
      </p:sp>
      <p:sp>
        <p:nvSpPr>
          <p:cNvPr id="11" name="Freeform 10"/>
          <p:cNvSpPr/>
          <p:nvPr/>
        </p:nvSpPr>
        <p:spPr>
          <a:xfrm>
            <a:off x="4953000" y="4572000"/>
            <a:ext cx="1447795" cy="917178"/>
          </a:xfrm>
          <a:custGeom>
            <a:avLst/>
            <a:gdLst>
              <a:gd name="connsiteX0" fmla="*/ 0 w 1219195"/>
              <a:gd name="connsiteY0" fmla="*/ 84098 h 840978"/>
              <a:gd name="connsiteX1" fmla="*/ 24632 w 1219195"/>
              <a:gd name="connsiteY1" fmla="*/ 24632 h 840978"/>
              <a:gd name="connsiteX2" fmla="*/ 84098 w 1219195"/>
              <a:gd name="connsiteY2" fmla="*/ 0 h 840978"/>
              <a:gd name="connsiteX3" fmla="*/ 1135097 w 1219195"/>
              <a:gd name="connsiteY3" fmla="*/ 0 h 840978"/>
              <a:gd name="connsiteX4" fmla="*/ 1194563 w 1219195"/>
              <a:gd name="connsiteY4" fmla="*/ 24632 h 840978"/>
              <a:gd name="connsiteX5" fmla="*/ 1219195 w 1219195"/>
              <a:gd name="connsiteY5" fmla="*/ 84098 h 840978"/>
              <a:gd name="connsiteX6" fmla="*/ 1219195 w 1219195"/>
              <a:gd name="connsiteY6" fmla="*/ 756880 h 840978"/>
              <a:gd name="connsiteX7" fmla="*/ 1194563 w 1219195"/>
              <a:gd name="connsiteY7" fmla="*/ 816346 h 840978"/>
              <a:gd name="connsiteX8" fmla="*/ 1135097 w 1219195"/>
              <a:gd name="connsiteY8" fmla="*/ 840978 h 840978"/>
              <a:gd name="connsiteX9" fmla="*/ 84098 w 1219195"/>
              <a:gd name="connsiteY9" fmla="*/ 840978 h 840978"/>
              <a:gd name="connsiteX10" fmla="*/ 24632 w 1219195"/>
              <a:gd name="connsiteY10" fmla="*/ 816346 h 840978"/>
              <a:gd name="connsiteX11" fmla="*/ 0 w 1219195"/>
              <a:gd name="connsiteY11" fmla="*/ 756880 h 840978"/>
              <a:gd name="connsiteX12" fmla="*/ 0 w 1219195"/>
              <a:gd name="connsiteY12" fmla="*/ 84098 h 84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195" h="840978">
                <a:moveTo>
                  <a:pt x="0" y="84098"/>
                </a:moveTo>
                <a:cubicBezTo>
                  <a:pt x="0" y="61794"/>
                  <a:pt x="8860" y="40403"/>
                  <a:pt x="24632" y="24632"/>
                </a:cubicBezTo>
                <a:cubicBezTo>
                  <a:pt x="40403" y="8861"/>
                  <a:pt x="61794" y="0"/>
                  <a:pt x="84098" y="0"/>
                </a:cubicBezTo>
                <a:lnTo>
                  <a:pt x="1135097" y="0"/>
                </a:lnTo>
                <a:cubicBezTo>
                  <a:pt x="1157401" y="0"/>
                  <a:pt x="1178792" y="8860"/>
                  <a:pt x="1194563" y="24632"/>
                </a:cubicBezTo>
                <a:cubicBezTo>
                  <a:pt x="1210334" y="40403"/>
                  <a:pt x="1219195" y="61794"/>
                  <a:pt x="1219195" y="84098"/>
                </a:cubicBezTo>
                <a:lnTo>
                  <a:pt x="1219195" y="756880"/>
                </a:lnTo>
                <a:cubicBezTo>
                  <a:pt x="1219195" y="779184"/>
                  <a:pt x="1210335" y="800575"/>
                  <a:pt x="1194563" y="816346"/>
                </a:cubicBezTo>
                <a:cubicBezTo>
                  <a:pt x="1178792" y="832117"/>
                  <a:pt x="1157401" y="840978"/>
                  <a:pt x="1135097" y="840978"/>
                </a:cubicBezTo>
                <a:lnTo>
                  <a:pt x="84098" y="840978"/>
                </a:lnTo>
                <a:cubicBezTo>
                  <a:pt x="61794" y="840978"/>
                  <a:pt x="40403" y="832118"/>
                  <a:pt x="24632" y="816346"/>
                </a:cubicBezTo>
                <a:cubicBezTo>
                  <a:pt x="8861" y="800575"/>
                  <a:pt x="0" y="779184"/>
                  <a:pt x="0" y="756880"/>
                </a:cubicBezTo>
                <a:lnTo>
                  <a:pt x="0" y="84098"/>
                </a:lnTo>
                <a:close/>
              </a:path>
            </a:pathLst>
          </a:custGeom>
          <a:solidFill>
            <a:schemeClr val="accent5">
              <a:lumMod val="5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77971" tIns="77971" rIns="77971" bIns="77971" numCol="1" spcCol="1270" anchor="ctr" anchorCtr="0">
            <a:noAutofit/>
          </a:bodyPr>
          <a:lstStyle/>
          <a:p>
            <a:pPr lvl="0" algn="ctr" defTabSz="622300">
              <a:lnSpc>
                <a:spcPct val="90000"/>
              </a:lnSpc>
              <a:spcBef>
                <a:spcPct val="0"/>
              </a:spcBef>
              <a:spcAft>
                <a:spcPct val="35000"/>
              </a:spcAft>
            </a:pPr>
            <a:r>
              <a:rPr lang="en-US" sz="1100" kern="1200" dirty="0" smtClean="0"/>
              <a:t>Attachment MM </a:t>
            </a:r>
          </a:p>
          <a:p>
            <a:pPr lvl="0" algn="ctr" defTabSz="622300">
              <a:lnSpc>
                <a:spcPct val="90000"/>
              </a:lnSpc>
              <a:spcBef>
                <a:spcPct val="0"/>
              </a:spcBef>
              <a:spcAft>
                <a:spcPct val="35000"/>
              </a:spcAft>
            </a:pPr>
            <a:r>
              <a:rPr lang="en-US" sz="1100" kern="1200" dirty="0" smtClean="0"/>
              <a:t>$</a:t>
            </a:r>
            <a:r>
              <a:rPr lang="en-US" sz="1100" dirty="0" smtClean="0"/>
              <a:t>13,824,476</a:t>
            </a:r>
            <a:endParaRPr lang="en-US" sz="1100" kern="1200" dirty="0"/>
          </a:p>
        </p:txBody>
      </p:sp>
      <p:sp>
        <p:nvSpPr>
          <p:cNvPr id="12" name="Rectangle 11"/>
          <p:cNvSpPr/>
          <p:nvPr/>
        </p:nvSpPr>
        <p:spPr>
          <a:xfrm>
            <a:off x="3810000" y="1905000"/>
            <a:ext cx="1752600" cy="338554"/>
          </a:xfrm>
          <a:prstGeom prst="rect">
            <a:avLst/>
          </a:prstGeom>
          <a:noFill/>
        </p:spPr>
        <p:txBody>
          <a:bodyPr wrap="square" lIns="91440" tIns="45720" rIns="91440" bIns="45720">
            <a:spAutoFit/>
          </a:bodyPr>
          <a:lstStyle/>
          <a:p>
            <a:pPr algn="ctr"/>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Attachment O</a:t>
            </a:r>
            <a:endPar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7"/>
          <p:cNvSpPr txBox="1"/>
          <p:nvPr/>
        </p:nvSpPr>
        <p:spPr>
          <a:xfrm>
            <a:off x="762000" y="6172200"/>
            <a:ext cx="3457741" cy="338554"/>
          </a:xfrm>
          <a:prstGeom prst="rect">
            <a:avLst/>
          </a:prstGeom>
          <a:noFill/>
        </p:spPr>
        <p:txBody>
          <a:bodyPr wrap="none" rtlCol="0">
            <a:spAutoFit/>
          </a:bodyPr>
          <a:lstStyle/>
          <a:p>
            <a:r>
              <a:rPr lang="en-US" sz="1600" dirty="0" smtClean="0">
                <a:solidFill>
                  <a:schemeClr val="accent6">
                    <a:lumMod val="75000"/>
                  </a:schemeClr>
                </a:solidFill>
              </a:rPr>
              <a:t>*Inclusive of 2013 True-Up Amounts</a:t>
            </a:r>
            <a:endParaRPr lang="en-US" sz="16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p:cNvCxnSpPr/>
          <p:nvPr/>
        </p:nvCxnSpPr>
        <p:spPr>
          <a:xfrm flipV="1">
            <a:off x="2996874" y="3583905"/>
            <a:ext cx="0" cy="304800"/>
          </a:xfrm>
          <a:prstGeom prst="line">
            <a:avLst/>
          </a:prstGeom>
          <a:ln w="19050">
            <a:solidFill>
              <a:schemeClr val="tx1">
                <a:alpha val="9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520874" y="3583905"/>
            <a:ext cx="0" cy="304800"/>
          </a:xfrm>
          <a:prstGeom prst="line">
            <a:avLst/>
          </a:prstGeom>
          <a:ln w="19050">
            <a:solidFill>
              <a:schemeClr val="tx1">
                <a:alpha val="98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044874" y="3583905"/>
            <a:ext cx="0" cy="304800"/>
          </a:xfrm>
          <a:prstGeom prst="line">
            <a:avLst/>
          </a:prstGeom>
          <a:ln w="19050">
            <a:solidFill>
              <a:schemeClr val="tx1">
                <a:alpha val="98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396674" y="3583905"/>
            <a:ext cx="0" cy="304800"/>
          </a:xfrm>
          <a:prstGeom prst="line">
            <a:avLst/>
          </a:prstGeom>
          <a:ln w="19050">
            <a:solidFill>
              <a:schemeClr val="tx1">
                <a:alpha val="98000"/>
              </a:schemeClr>
            </a:solidFill>
          </a:ln>
        </p:spPr>
        <p:style>
          <a:lnRef idx="1">
            <a:schemeClr val="accent1"/>
          </a:lnRef>
          <a:fillRef idx="0">
            <a:schemeClr val="accent1"/>
          </a:fillRef>
          <a:effectRef idx="0">
            <a:schemeClr val="accent1"/>
          </a:effectRef>
          <a:fontRef idx="minor">
            <a:schemeClr val="tx1"/>
          </a:fontRef>
        </p:style>
      </p:cxnSp>
      <p:sp>
        <p:nvSpPr>
          <p:cNvPr id="23554" name="Title 1"/>
          <p:cNvSpPr>
            <a:spLocks noGrp="1"/>
          </p:cNvSpPr>
          <p:nvPr>
            <p:ph type="title" idx="4294967295"/>
          </p:nvPr>
        </p:nvSpPr>
        <p:spPr/>
        <p:txBody>
          <a:bodyPr/>
          <a:lstStyle/>
          <a:p>
            <a:r>
              <a:rPr lang="en-US" dirty="0" smtClean="0"/>
              <a:t>2015 Capital additions</a:t>
            </a:r>
          </a:p>
        </p:txBody>
      </p:sp>
      <p:sp>
        <p:nvSpPr>
          <p:cNvPr id="8" name="Rectangle 7"/>
          <p:cNvSpPr/>
          <p:nvPr/>
        </p:nvSpPr>
        <p:spPr>
          <a:xfrm>
            <a:off x="304800" y="2672316"/>
            <a:ext cx="7391400" cy="3423684"/>
          </a:xfrm>
          <a:prstGeom prst="rect">
            <a:avLst/>
          </a:prstGeom>
          <a:noFill/>
        </p:spPr>
      </p:sp>
      <p:sp>
        <p:nvSpPr>
          <p:cNvPr id="9" name="Freeform 8"/>
          <p:cNvSpPr/>
          <p:nvPr/>
        </p:nvSpPr>
        <p:spPr>
          <a:xfrm>
            <a:off x="1472874" y="2057400"/>
            <a:ext cx="1350347" cy="899651"/>
          </a:xfrm>
          <a:custGeom>
            <a:avLst/>
            <a:gdLst>
              <a:gd name="connsiteX0" fmla="*/ 0 w 1219195"/>
              <a:gd name="connsiteY0" fmla="*/ 84098 h 840978"/>
              <a:gd name="connsiteX1" fmla="*/ 24632 w 1219195"/>
              <a:gd name="connsiteY1" fmla="*/ 24632 h 840978"/>
              <a:gd name="connsiteX2" fmla="*/ 84098 w 1219195"/>
              <a:gd name="connsiteY2" fmla="*/ 0 h 840978"/>
              <a:gd name="connsiteX3" fmla="*/ 1135097 w 1219195"/>
              <a:gd name="connsiteY3" fmla="*/ 0 h 840978"/>
              <a:gd name="connsiteX4" fmla="*/ 1194563 w 1219195"/>
              <a:gd name="connsiteY4" fmla="*/ 24632 h 840978"/>
              <a:gd name="connsiteX5" fmla="*/ 1219195 w 1219195"/>
              <a:gd name="connsiteY5" fmla="*/ 84098 h 840978"/>
              <a:gd name="connsiteX6" fmla="*/ 1219195 w 1219195"/>
              <a:gd name="connsiteY6" fmla="*/ 756880 h 840978"/>
              <a:gd name="connsiteX7" fmla="*/ 1194563 w 1219195"/>
              <a:gd name="connsiteY7" fmla="*/ 816346 h 840978"/>
              <a:gd name="connsiteX8" fmla="*/ 1135097 w 1219195"/>
              <a:gd name="connsiteY8" fmla="*/ 840978 h 840978"/>
              <a:gd name="connsiteX9" fmla="*/ 84098 w 1219195"/>
              <a:gd name="connsiteY9" fmla="*/ 840978 h 840978"/>
              <a:gd name="connsiteX10" fmla="*/ 24632 w 1219195"/>
              <a:gd name="connsiteY10" fmla="*/ 816346 h 840978"/>
              <a:gd name="connsiteX11" fmla="*/ 0 w 1219195"/>
              <a:gd name="connsiteY11" fmla="*/ 756880 h 840978"/>
              <a:gd name="connsiteX12" fmla="*/ 0 w 1219195"/>
              <a:gd name="connsiteY12" fmla="*/ 84098 h 84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195" h="840978">
                <a:moveTo>
                  <a:pt x="0" y="84098"/>
                </a:moveTo>
                <a:cubicBezTo>
                  <a:pt x="0" y="61794"/>
                  <a:pt x="8860" y="40403"/>
                  <a:pt x="24632" y="24632"/>
                </a:cubicBezTo>
                <a:cubicBezTo>
                  <a:pt x="40403" y="8861"/>
                  <a:pt x="61794" y="0"/>
                  <a:pt x="84098" y="0"/>
                </a:cubicBezTo>
                <a:lnTo>
                  <a:pt x="1135097" y="0"/>
                </a:lnTo>
                <a:cubicBezTo>
                  <a:pt x="1157401" y="0"/>
                  <a:pt x="1178792" y="8860"/>
                  <a:pt x="1194563" y="24632"/>
                </a:cubicBezTo>
                <a:cubicBezTo>
                  <a:pt x="1210334" y="40403"/>
                  <a:pt x="1219195" y="61794"/>
                  <a:pt x="1219195" y="84098"/>
                </a:cubicBezTo>
                <a:lnTo>
                  <a:pt x="1219195" y="756880"/>
                </a:lnTo>
                <a:cubicBezTo>
                  <a:pt x="1219195" y="779184"/>
                  <a:pt x="1210335" y="800575"/>
                  <a:pt x="1194563" y="816346"/>
                </a:cubicBezTo>
                <a:cubicBezTo>
                  <a:pt x="1178792" y="832117"/>
                  <a:pt x="1157401" y="840978"/>
                  <a:pt x="1135097" y="840978"/>
                </a:cubicBezTo>
                <a:lnTo>
                  <a:pt x="84098" y="840978"/>
                </a:lnTo>
                <a:cubicBezTo>
                  <a:pt x="61794" y="840978"/>
                  <a:pt x="40403" y="832118"/>
                  <a:pt x="24632" y="816346"/>
                </a:cubicBezTo>
                <a:cubicBezTo>
                  <a:pt x="8861" y="800575"/>
                  <a:pt x="0" y="779184"/>
                  <a:pt x="0" y="756880"/>
                </a:cubicBezTo>
                <a:lnTo>
                  <a:pt x="0" y="84098"/>
                </a:lnTo>
                <a:close/>
              </a:path>
            </a:pathLst>
          </a:custGeom>
          <a:solidFill>
            <a:schemeClr val="accent5">
              <a:lumMod val="5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77971" tIns="77971" rIns="77971" bIns="77971" numCol="1" spcCol="1270" anchor="ctr" anchorCtr="0">
            <a:noAutofit/>
          </a:bodyPr>
          <a:lstStyle/>
          <a:p>
            <a:pPr lvl="0" algn="ctr" defTabSz="622300">
              <a:lnSpc>
                <a:spcPct val="90000"/>
              </a:lnSpc>
              <a:spcBef>
                <a:spcPct val="0"/>
              </a:spcBef>
              <a:spcAft>
                <a:spcPct val="35000"/>
              </a:spcAft>
            </a:pPr>
            <a:r>
              <a:rPr lang="en-US" sz="1400" kern="1200" dirty="0" smtClean="0"/>
              <a:t>Attachment O $</a:t>
            </a:r>
            <a:r>
              <a:rPr lang="en-US" sz="1400" dirty="0" smtClean="0"/>
              <a:t>31.5</a:t>
            </a:r>
            <a:r>
              <a:rPr lang="en-US" sz="1400" kern="1200" dirty="0" smtClean="0"/>
              <a:t>M</a:t>
            </a:r>
            <a:endParaRPr lang="en-US" sz="1400" kern="1200" dirty="0"/>
          </a:p>
        </p:txBody>
      </p:sp>
      <p:sp>
        <p:nvSpPr>
          <p:cNvPr id="11" name="Freeform 10"/>
          <p:cNvSpPr/>
          <p:nvPr/>
        </p:nvSpPr>
        <p:spPr>
          <a:xfrm>
            <a:off x="838200" y="3860637"/>
            <a:ext cx="1176561" cy="899651"/>
          </a:xfrm>
          <a:custGeom>
            <a:avLst/>
            <a:gdLst>
              <a:gd name="connsiteX0" fmla="*/ 0 w 1261467"/>
              <a:gd name="connsiteY0" fmla="*/ 84098 h 840978"/>
              <a:gd name="connsiteX1" fmla="*/ 24632 w 1261467"/>
              <a:gd name="connsiteY1" fmla="*/ 24632 h 840978"/>
              <a:gd name="connsiteX2" fmla="*/ 84098 w 1261467"/>
              <a:gd name="connsiteY2" fmla="*/ 0 h 840978"/>
              <a:gd name="connsiteX3" fmla="*/ 1177369 w 1261467"/>
              <a:gd name="connsiteY3" fmla="*/ 0 h 840978"/>
              <a:gd name="connsiteX4" fmla="*/ 1236835 w 1261467"/>
              <a:gd name="connsiteY4" fmla="*/ 24632 h 840978"/>
              <a:gd name="connsiteX5" fmla="*/ 1261467 w 1261467"/>
              <a:gd name="connsiteY5" fmla="*/ 84098 h 840978"/>
              <a:gd name="connsiteX6" fmla="*/ 1261467 w 1261467"/>
              <a:gd name="connsiteY6" fmla="*/ 756880 h 840978"/>
              <a:gd name="connsiteX7" fmla="*/ 1236835 w 1261467"/>
              <a:gd name="connsiteY7" fmla="*/ 816346 h 840978"/>
              <a:gd name="connsiteX8" fmla="*/ 1177369 w 1261467"/>
              <a:gd name="connsiteY8" fmla="*/ 840978 h 840978"/>
              <a:gd name="connsiteX9" fmla="*/ 84098 w 1261467"/>
              <a:gd name="connsiteY9" fmla="*/ 840978 h 840978"/>
              <a:gd name="connsiteX10" fmla="*/ 24632 w 1261467"/>
              <a:gd name="connsiteY10" fmla="*/ 816346 h 840978"/>
              <a:gd name="connsiteX11" fmla="*/ 0 w 1261467"/>
              <a:gd name="connsiteY11" fmla="*/ 756880 h 840978"/>
              <a:gd name="connsiteX12" fmla="*/ 0 w 1261467"/>
              <a:gd name="connsiteY12" fmla="*/ 84098 h 84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1467" h="840978">
                <a:moveTo>
                  <a:pt x="0" y="84098"/>
                </a:moveTo>
                <a:cubicBezTo>
                  <a:pt x="0" y="61794"/>
                  <a:pt x="8860" y="40403"/>
                  <a:pt x="24632" y="24632"/>
                </a:cubicBezTo>
                <a:cubicBezTo>
                  <a:pt x="40403" y="8861"/>
                  <a:pt x="61794" y="0"/>
                  <a:pt x="84098" y="0"/>
                </a:cubicBezTo>
                <a:lnTo>
                  <a:pt x="1177369" y="0"/>
                </a:lnTo>
                <a:cubicBezTo>
                  <a:pt x="1199673" y="0"/>
                  <a:pt x="1221064" y="8860"/>
                  <a:pt x="1236835" y="24632"/>
                </a:cubicBezTo>
                <a:cubicBezTo>
                  <a:pt x="1252606" y="40403"/>
                  <a:pt x="1261467" y="61794"/>
                  <a:pt x="1261467" y="84098"/>
                </a:cubicBezTo>
                <a:lnTo>
                  <a:pt x="1261467" y="756880"/>
                </a:lnTo>
                <a:cubicBezTo>
                  <a:pt x="1261467" y="779184"/>
                  <a:pt x="1252607" y="800575"/>
                  <a:pt x="1236835" y="816346"/>
                </a:cubicBezTo>
                <a:cubicBezTo>
                  <a:pt x="1221064" y="832117"/>
                  <a:pt x="1199673" y="840978"/>
                  <a:pt x="1177369" y="840978"/>
                </a:cubicBezTo>
                <a:lnTo>
                  <a:pt x="84098" y="840978"/>
                </a:lnTo>
                <a:cubicBezTo>
                  <a:pt x="61794" y="840978"/>
                  <a:pt x="40403" y="832118"/>
                  <a:pt x="24632" y="816346"/>
                </a:cubicBezTo>
                <a:cubicBezTo>
                  <a:pt x="8861" y="800575"/>
                  <a:pt x="0" y="779184"/>
                  <a:pt x="0" y="756880"/>
                </a:cubicBezTo>
                <a:lnTo>
                  <a:pt x="0" y="84098"/>
                </a:lnTo>
                <a:close/>
              </a:path>
            </a:pathLst>
          </a:custGeom>
          <a:solidFill>
            <a:srgbClr val="0070C0"/>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77971" tIns="77971" rIns="77971" bIns="77971" numCol="1" spcCol="1270" anchor="ctr" anchorCtr="0">
            <a:noAutofit/>
          </a:bodyPr>
          <a:lstStyle/>
          <a:p>
            <a:pPr lvl="0" algn="ctr" defTabSz="622300">
              <a:lnSpc>
                <a:spcPct val="90000"/>
              </a:lnSpc>
              <a:spcBef>
                <a:spcPct val="0"/>
              </a:spcBef>
              <a:spcAft>
                <a:spcPct val="35000"/>
              </a:spcAft>
            </a:pPr>
            <a:r>
              <a:rPr lang="en-US" sz="1400" kern="1200" dirty="0"/>
              <a:t>GRE PRICING </a:t>
            </a:r>
            <a:r>
              <a:rPr lang="en-US" sz="1400" kern="1200" dirty="0" smtClean="0"/>
              <a:t>ZONE</a:t>
            </a:r>
            <a:endParaRPr lang="en-US" sz="1400" kern="1200" dirty="0"/>
          </a:p>
        </p:txBody>
      </p:sp>
      <p:sp>
        <p:nvSpPr>
          <p:cNvPr id="12" name="Freeform 11"/>
          <p:cNvSpPr/>
          <p:nvPr/>
        </p:nvSpPr>
        <p:spPr>
          <a:xfrm>
            <a:off x="1383837" y="4760289"/>
            <a:ext cx="85285" cy="359860"/>
          </a:xfrm>
          <a:custGeom>
            <a:avLst/>
            <a:gdLst/>
            <a:ahLst/>
            <a:cxnLst/>
            <a:rect l="0" t="0" r="0" b="0"/>
            <a:pathLst>
              <a:path>
                <a:moveTo>
                  <a:pt x="45720" y="0"/>
                </a:moveTo>
                <a:lnTo>
                  <a:pt x="45720" y="336391"/>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3" name="Freeform 12"/>
          <p:cNvSpPr/>
          <p:nvPr/>
        </p:nvSpPr>
        <p:spPr>
          <a:xfrm>
            <a:off x="838200" y="5120149"/>
            <a:ext cx="1176561" cy="899651"/>
          </a:xfrm>
          <a:custGeom>
            <a:avLst/>
            <a:gdLst>
              <a:gd name="connsiteX0" fmla="*/ 0 w 1261467"/>
              <a:gd name="connsiteY0" fmla="*/ 84098 h 840978"/>
              <a:gd name="connsiteX1" fmla="*/ 24632 w 1261467"/>
              <a:gd name="connsiteY1" fmla="*/ 24632 h 840978"/>
              <a:gd name="connsiteX2" fmla="*/ 84098 w 1261467"/>
              <a:gd name="connsiteY2" fmla="*/ 0 h 840978"/>
              <a:gd name="connsiteX3" fmla="*/ 1177369 w 1261467"/>
              <a:gd name="connsiteY3" fmla="*/ 0 h 840978"/>
              <a:gd name="connsiteX4" fmla="*/ 1236835 w 1261467"/>
              <a:gd name="connsiteY4" fmla="*/ 24632 h 840978"/>
              <a:gd name="connsiteX5" fmla="*/ 1261467 w 1261467"/>
              <a:gd name="connsiteY5" fmla="*/ 84098 h 840978"/>
              <a:gd name="connsiteX6" fmla="*/ 1261467 w 1261467"/>
              <a:gd name="connsiteY6" fmla="*/ 756880 h 840978"/>
              <a:gd name="connsiteX7" fmla="*/ 1236835 w 1261467"/>
              <a:gd name="connsiteY7" fmla="*/ 816346 h 840978"/>
              <a:gd name="connsiteX8" fmla="*/ 1177369 w 1261467"/>
              <a:gd name="connsiteY8" fmla="*/ 840978 h 840978"/>
              <a:gd name="connsiteX9" fmla="*/ 84098 w 1261467"/>
              <a:gd name="connsiteY9" fmla="*/ 840978 h 840978"/>
              <a:gd name="connsiteX10" fmla="*/ 24632 w 1261467"/>
              <a:gd name="connsiteY10" fmla="*/ 816346 h 840978"/>
              <a:gd name="connsiteX11" fmla="*/ 0 w 1261467"/>
              <a:gd name="connsiteY11" fmla="*/ 756880 h 840978"/>
              <a:gd name="connsiteX12" fmla="*/ 0 w 1261467"/>
              <a:gd name="connsiteY12" fmla="*/ 84098 h 84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1467" h="840978">
                <a:moveTo>
                  <a:pt x="0" y="84098"/>
                </a:moveTo>
                <a:cubicBezTo>
                  <a:pt x="0" y="61794"/>
                  <a:pt x="8860" y="40403"/>
                  <a:pt x="24632" y="24632"/>
                </a:cubicBezTo>
                <a:cubicBezTo>
                  <a:pt x="40403" y="8861"/>
                  <a:pt x="61794" y="0"/>
                  <a:pt x="84098" y="0"/>
                </a:cubicBezTo>
                <a:lnTo>
                  <a:pt x="1177369" y="0"/>
                </a:lnTo>
                <a:cubicBezTo>
                  <a:pt x="1199673" y="0"/>
                  <a:pt x="1221064" y="8860"/>
                  <a:pt x="1236835" y="24632"/>
                </a:cubicBezTo>
                <a:cubicBezTo>
                  <a:pt x="1252606" y="40403"/>
                  <a:pt x="1261467" y="61794"/>
                  <a:pt x="1261467" y="84098"/>
                </a:cubicBezTo>
                <a:lnTo>
                  <a:pt x="1261467" y="756880"/>
                </a:lnTo>
                <a:cubicBezTo>
                  <a:pt x="1261467" y="779184"/>
                  <a:pt x="1252607" y="800575"/>
                  <a:pt x="1236835" y="816346"/>
                </a:cubicBezTo>
                <a:cubicBezTo>
                  <a:pt x="1221064" y="832117"/>
                  <a:pt x="1199673" y="840978"/>
                  <a:pt x="1177369" y="840978"/>
                </a:cubicBezTo>
                <a:lnTo>
                  <a:pt x="84098" y="840978"/>
                </a:lnTo>
                <a:cubicBezTo>
                  <a:pt x="61794" y="840978"/>
                  <a:pt x="40403" y="832118"/>
                  <a:pt x="24632" y="816346"/>
                </a:cubicBezTo>
                <a:cubicBezTo>
                  <a:pt x="8861" y="800575"/>
                  <a:pt x="0" y="779184"/>
                  <a:pt x="0" y="756880"/>
                </a:cubicBezTo>
                <a:lnTo>
                  <a:pt x="0" y="84098"/>
                </a:lnTo>
                <a:close/>
              </a:path>
            </a:pathLst>
          </a:custGeom>
          <a:solidFill>
            <a:srgbClr val="0070C0"/>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77971" tIns="77971" rIns="77971" bIns="77971" numCol="1" spcCol="1270" anchor="ctr" anchorCtr="0">
            <a:noAutofit/>
          </a:bodyPr>
          <a:lstStyle/>
          <a:p>
            <a:pPr lvl="0" algn="ctr" defTabSz="622300">
              <a:lnSpc>
                <a:spcPct val="90000"/>
              </a:lnSpc>
              <a:spcBef>
                <a:spcPct val="0"/>
              </a:spcBef>
              <a:spcAft>
                <a:spcPct val="35000"/>
              </a:spcAft>
            </a:pPr>
            <a:r>
              <a:rPr lang="en-US" sz="1400" kern="1200" dirty="0" smtClean="0"/>
              <a:t>$17.7M</a:t>
            </a:r>
            <a:endParaRPr lang="en-US" sz="1400" kern="1200" dirty="0"/>
          </a:p>
        </p:txBody>
      </p:sp>
      <p:sp>
        <p:nvSpPr>
          <p:cNvPr id="15" name="Freeform 14"/>
          <p:cNvSpPr/>
          <p:nvPr/>
        </p:nvSpPr>
        <p:spPr>
          <a:xfrm>
            <a:off x="2362200" y="3810000"/>
            <a:ext cx="1176561" cy="899651"/>
          </a:xfrm>
          <a:custGeom>
            <a:avLst/>
            <a:gdLst>
              <a:gd name="connsiteX0" fmla="*/ 0 w 1261467"/>
              <a:gd name="connsiteY0" fmla="*/ 84098 h 840978"/>
              <a:gd name="connsiteX1" fmla="*/ 24632 w 1261467"/>
              <a:gd name="connsiteY1" fmla="*/ 24632 h 840978"/>
              <a:gd name="connsiteX2" fmla="*/ 84098 w 1261467"/>
              <a:gd name="connsiteY2" fmla="*/ 0 h 840978"/>
              <a:gd name="connsiteX3" fmla="*/ 1177369 w 1261467"/>
              <a:gd name="connsiteY3" fmla="*/ 0 h 840978"/>
              <a:gd name="connsiteX4" fmla="*/ 1236835 w 1261467"/>
              <a:gd name="connsiteY4" fmla="*/ 24632 h 840978"/>
              <a:gd name="connsiteX5" fmla="*/ 1261467 w 1261467"/>
              <a:gd name="connsiteY5" fmla="*/ 84098 h 840978"/>
              <a:gd name="connsiteX6" fmla="*/ 1261467 w 1261467"/>
              <a:gd name="connsiteY6" fmla="*/ 756880 h 840978"/>
              <a:gd name="connsiteX7" fmla="*/ 1236835 w 1261467"/>
              <a:gd name="connsiteY7" fmla="*/ 816346 h 840978"/>
              <a:gd name="connsiteX8" fmla="*/ 1177369 w 1261467"/>
              <a:gd name="connsiteY8" fmla="*/ 840978 h 840978"/>
              <a:gd name="connsiteX9" fmla="*/ 84098 w 1261467"/>
              <a:gd name="connsiteY9" fmla="*/ 840978 h 840978"/>
              <a:gd name="connsiteX10" fmla="*/ 24632 w 1261467"/>
              <a:gd name="connsiteY10" fmla="*/ 816346 h 840978"/>
              <a:gd name="connsiteX11" fmla="*/ 0 w 1261467"/>
              <a:gd name="connsiteY11" fmla="*/ 756880 h 840978"/>
              <a:gd name="connsiteX12" fmla="*/ 0 w 1261467"/>
              <a:gd name="connsiteY12" fmla="*/ 84098 h 84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1467" h="840978">
                <a:moveTo>
                  <a:pt x="0" y="84098"/>
                </a:moveTo>
                <a:cubicBezTo>
                  <a:pt x="0" y="61794"/>
                  <a:pt x="8860" y="40403"/>
                  <a:pt x="24632" y="24632"/>
                </a:cubicBezTo>
                <a:cubicBezTo>
                  <a:pt x="40403" y="8861"/>
                  <a:pt x="61794" y="0"/>
                  <a:pt x="84098" y="0"/>
                </a:cubicBezTo>
                <a:lnTo>
                  <a:pt x="1177369" y="0"/>
                </a:lnTo>
                <a:cubicBezTo>
                  <a:pt x="1199673" y="0"/>
                  <a:pt x="1221064" y="8860"/>
                  <a:pt x="1236835" y="24632"/>
                </a:cubicBezTo>
                <a:cubicBezTo>
                  <a:pt x="1252606" y="40403"/>
                  <a:pt x="1261467" y="61794"/>
                  <a:pt x="1261467" y="84098"/>
                </a:cubicBezTo>
                <a:lnTo>
                  <a:pt x="1261467" y="756880"/>
                </a:lnTo>
                <a:cubicBezTo>
                  <a:pt x="1261467" y="779184"/>
                  <a:pt x="1252607" y="800575"/>
                  <a:pt x="1236835" y="816346"/>
                </a:cubicBezTo>
                <a:cubicBezTo>
                  <a:pt x="1221064" y="832117"/>
                  <a:pt x="1199673" y="840978"/>
                  <a:pt x="1177369" y="840978"/>
                </a:cubicBezTo>
                <a:lnTo>
                  <a:pt x="84098" y="840978"/>
                </a:lnTo>
                <a:cubicBezTo>
                  <a:pt x="61794" y="840978"/>
                  <a:pt x="40403" y="832118"/>
                  <a:pt x="24632" y="816346"/>
                </a:cubicBezTo>
                <a:cubicBezTo>
                  <a:pt x="8861" y="800575"/>
                  <a:pt x="0" y="779184"/>
                  <a:pt x="0" y="756880"/>
                </a:cubicBezTo>
                <a:lnTo>
                  <a:pt x="0" y="84098"/>
                </a:lnTo>
                <a:close/>
              </a:path>
            </a:pathLst>
          </a:custGeom>
          <a:solidFill>
            <a:srgbClr val="0070C0"/>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77971" tIns="77971" rIns="77971" bIns="77971" numCol="1" spcCol="1270" anchor="ctr" anchorCtr="0">
            <a:noAutofit/>
          </a:bodyPr>
          <a:lstStyle/>
          <a:p>
            <a:pPr lvl="0" algn="ctr" defTabSz="622300">
              <a:lnSpc>
                <a:spcPct val="90000"/>
              </a:lnSpc>
              <a:spcBef>
                <a:spcPct val="0"/>
              </a:spcBef>
              <a:spcAft>
                <a:spcPct val="35000"/>
              </a:spcAft>
            </a:pPr>
            <a:r>
              <a:rPr lang="en-US" sz="1400" kern="1200" dirty="0"/>
              <a:t>MP PRICING ZONE</a:t>
            </a:r>
          </a:p>
        </p:txBody>
      </p:sp>
      <p:sp>
        <p:nvSpPr>
          <p:cNvPr id="16" name="Freeform 15"/>
          <p:cNvSpPr/>
          <p:nvPr/>
        </p:nvSpPr>
        <p:spPr>
          <a:xfrm>
            <a:off x="2913367" y="4760289"/>
            <a:ext cx="85285" cy="359860"/>
          </a:xfrm>
          <a:custGeom>
            <a:avLst/>
            <a:gdLst/>
            <a:ahLst/>
            <a:cxnLst/>
            <a:rect l="0" t="0" r="0" b="0"/>
            <a:pathLst>
              <a:path>
                <a:moveTo>
                  <a:pt x="45720" y="0"/>
                </a:moveTo>
                <a:lnTo>
                  <a:pt x="45720" y="336391"/>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7" name="Freeform 16"/>
          <p:cNvSpPr/>
          <p:nvPr/>
        </p:nvSpPr>
        <p:spPr>
          <a:xfrm>
            <a:off x="2367728" y="5120149"/>
            <a:ext cx="1176561" cy="899651"/>
          </a:xfrm>
          <a:custGeom>
            <a:avLst/>
            <a:gdLst>
              <a:gd name="connsiteX0" fmla="*/ 0 w 1261467"/>
              <a:gd name="connsiteY0" fmla="*/ 84098 h 840978"/>
              <a:gd name="connsiteX1" fmla="*/ 24632 w 1261467"/>
              <a:gd name="connsiteY1" fmla="*/ 24632 h 840978"/>
              <a:gd name="connsiteX2" fmla="*/ 84098 w 1261467"/>
              <a:gd name="connsiteY2" fmla="*/ 0 h 840978"/>
              <a:gd name="connsiteX3" fmla="*/ 1177369 w 1261467"/>
              <a:gd name="connsiteY3" fmla="*/ 0 h 840978"/>
              <a:gd name="connsiteX4" fmla="*/ 1236835 w 1261467"/>
              <a:gd name="connsiteY4" fmla="*/ 24632 h 840978"/>
              <a:gd name="connsiteX5" fmla="*/ 1261467 w 1261467"/>
              <a:gd name="connsiteY5" fmla="*/ 84098 h 840978"/>
              <a:gd name="connsiteX6" fmla="*/ 1261467 w 1261467"/>
              <a:gd name="connsiteY6" fmla="*/ 756880 h 840978"/>
              <a:gd name="connsiteX7" fmla="*/ 1236835 w 1261467"/>
              <a:gd name="connsiteY7" fmla="*/ 816346 h 840978"/>
              <a:gd name="connsiteX8" fmla="*/ 1177369 w 1261467"/>
              <a:gd name="connsiteY8" fmla="*/ 840978 h 840978"/>
              <a:gd name="connsiteX9" fmla="*/ 84098 w 1261467"/>
              <a:gd name="connsiteY9" fmla="*/ 840978 h 840978"/>
              <a:gd name="connsiteX10" fmla="*/ 24632 w 1261467"/>
              <a:gd name="connsiteY10" fmla="*/ 816346 h 840978"/>
              <a:gd name="connsiteX11" fmla="*/ 0 w 1261467"/>
              <a:gd name="connsiteY11" fmla="*/ 756880 h 840978"/>
              <a:gd name="connsiteX12" fmla="*/ 0 w 1261467"/>
              <a:gd name="connsiteY12" fmla="*/ 84098 h 84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1467" h="840978">
                <a:moveTo>
                  <a:pt x="0" y="84098"/>
                </a:moveTo>
                <a:cubicBezTo>
                  <a:pt x="0" y="61794"/>
                  <a:pt x="8860" y="40403"/>
                  <a:pt x="24632" y="24632"/>
                </a:cubicBezTo>
                <a:cubicBezTo>
                  <a:pt x="40403" y="8861"/>
                  <a:pt x="61794" y="0"/>
                  <a:pt x="84098" y="0"/>
                </a:cubicBezTo>
                <a:lnTo>
                  <a:pt x="1177369" y="0"/>
                </a:lnTo>
                <a:cubicBezTo>
                  <a:pt x="1199673" y="0"/>
                  <a:pt x="1221064" y="8860"/>
                  <a:pt x="1236835" y="24632"/>
                </a:cubicBezTo>
                <a:cubicBezTo>
                  <a:pt x="1252606" y="40403"/>
                  <a:pt x="1261467" y="61794"/>
                  <a:pt x="1261467" y="84098"/>
                </a:cubicBezTo>
                <a:lnTo>
                  <a:pt x="1261467" y="756880"/>
                </a:lnTo>
                <a:cubicBezTo>
                  <a:pt x="1261467" y="779184"/>
                  <a:pt x="1252607" y="800575"/>
                  <a:pt x="1236835" y="816346"/>
                </a:cubicBezTo>
                <a:cubicBezTo>
                  <a:pt x="1221064" y="832117"/>
                  <a:pt x="1199673" y="840978"/>
                  <a:pt x="1177369" y="840978"/>
                </a:cubicBezTo>
                <a:lnTo>
                  <a:pt x="84098" y="840978"/>
                </a:lnTo>
                <a:cubicBezTo>
                  <a:pt x="61794" y="840978"/>
                  <a:pt x="40403" y="832118"/>
                  <a:pt x="24632" y="816346"/>
                </a:cubicBezTo>
                <a:cubicBezTo>
                  <a:pt x="8861" y="800575"/>
                  <a:pt x="0" y="779184"/>
                  <a:pt x="0" y="756880"/>
                </a:cubicBezTo>
                <a:lnTo>
                  <a:pt x="0" y="84098"/>
                </a:lnTo>
                <a:close/>
              </a:path>
            </a:pathLst>
          </a:custGeom>
          <a:solidFill>
            <a:srgbClr val="0070C0"/>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77971" tIns="77971" rIns="77971" bIns="77971" numCol="1" spcCol="1270" anchor="ctr" anchorCtr="0">
            <a:noAutofit/>
          </a:bodyPr>
          <a:lstStyle/>
          <a:p>
            <a:pPr lvl="0" algn="ctr" defTabSz="622300">
              <a:lnSpc>
                <a:spcPct val="90000"/>
              </a:lnSpc>
              <a:spcBef>
                <a:spcPct val="0"/>
              </a:spcBef>
              <a:spcAft>
                <a:spcPct val="35000"/>
              </a:spcAft>
            </a:pPr>
            <a:r>
              <a:rPr lang="en-US" sz="1400" kern="1200" dirty="0" smtClean="0"/>
              <a:t>$</a:t>
            </a:r>
            <a:r>
              <a:rPr lang="en-US" sz="1400" dirty="0" smtClean="0"/>
              <a:t>0.8</a:t>
            </a:r>
            <a:r>
              <a:rPr lang="en-US" sz="1400" kern="1200" dirty="0" smtClean="0"/>
              <a:t>M</a:t>
            </a:r>
            <a:endParaRPr lang="en-US" sz="1400" kern="1200" dirty="0"/>
          </a:p>
        </p:txBody>
      </p:sp>
      <p:sp>
        <p:nvSpPr>
          <p:cNvPr id="19" name="Freeform 18"/>
          <p:cNvSpPr/>
          <p:nvPr/>
        </p:nvSpPr>
        <p:spPr>
          <a:xfrm>
            <a:off x="3897258" y="3860637"/>
            <a:ext cx="1176561" cy="899651"/>
          </a:xfrm>
          <a:custGeom>
            <a:avLst/>
            <a:gdLst>
              <a:gd name="connsiteX0" fmla="*/ 0 w 1261467"/>
              <a:gd name="connsiteY0" fmla="*/ 84098 h 840978"/>
              <a:gd name="connsiteX1" fmla="*/ 24632 w 1261467"/>
              <a:gd name="connsiteY1" fmla="*/ 24632 h 840978"/>
              <a:gd name="connsiteX2" fmla="*/ 84098 w 1261467"/>
              <a:gd name="connsiteY2" fmla="*/ 0 h 840978"/>
              <a:gd name="connsiteX3" fmla="*/ 1177369 w 1261467"/>
              <a:gd name="connsiteY3" fmla="*/ 0 h 840978"/>
              <a:gd name="connsiteX4" fmla="*/ 1236835 w 1261467"/>
              <a:gd name="connsiteY4" fmla="*/ 24632 h 840978"/>
              <a:gd name="connsiteX5" fmla="*/ 1261467 w 1261467"/>
              <a:gd name="connsiteY5" fmla="*/ 84098 h 840978"/>
              <a:gd name="connsiteX6" fmla="*/ 1261467 w 1261467"/>
              <a:gd name="connsiteY6" fmla="*/ 756880 h 840978"/>
              <a:gd name="connsiteX7" fmla="*/ 1236835 w 1261467"/>
              <a:gd name="connsiteY7" fmla="*/ 816346 h 840978"/>
              <a:gd name="connsiteX8" fmla="*/ 1177369 w 1261467"/>
              <a:gd name="connsiteY8" fmla="*/ 840978 h 840978"/>
              <a:gd name="connsiteX9" fmla="*/ 84098 w 1261467"/>
              <a:gd name="connsiteY9" fmla="*/ 840978 h 840978"/>
              <a:gd name="connsiteX10" fmla="*/ 24632 w 1261467"/>
              <a:gd name="connsiteY10" fmla="*/ 816346 h 840978"/>
              <a:gd name="connsiteX11" fmla="*/ 0 w 1261467"/>
              <a:gd name="connsiteY11" fmla="*/ 756880 h 840978"/>
              <a:gd name="connsiteX12" fmla="*/ 0 w 1261467"/>
              <a:gd name="connsiteY12" fmla="*/ 84098 h 84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1467" h="840978">
                <a:moveTo>
                  <a:pt x="0" y="84098"/>
                </a:moveTo>
                <a:cubicBezTo>
                  <a:pt x="0" y="61794"/>
                  <a:pt x="8860" y="40403"/>
                  <a:pt x="24632" y="24632"/>
                </a:cubicBezTo>
                <a:cubicBezTo>
                  <a:pt x="40403" y="8861"/>
                  <a:pt x="61794" y="0"/>
                  <a:pt x="84098" y="0"/>
                </a:cubicBezTo>
                <a:lnTo>
                  <a:pt x="1177369" y="0"/>
                </a:lnTo>
                <a:cubicBezTo>
                  <a:pt x="1199673" y="0"/>
                  <a:pt x="1221064" y="8860"/>
                  <a:pt x="1236835" y="24632"/>
                </a:cubicBezTo>
                <a:cubicBezTo>
                  <a:pt x="1252606" y="40403"/>
                  <a:pt x="1261467" y="61794"/>
                  <a:pt x="1261467" y="84098"/>
                </a:cubicBezTo>
                <a:lnTo>
                  <a:pt x="1261467" y="756880"/>
                </a:lnTo>
                <a:cubicBezTo>
                  <a:pt x="1261467" y="779184"/>
                  <a:pt x="1252607" y="800575"/>
                  <a:pt x="1236835" y="816346"/>
                </a:cubicBezTo>
                <a:cubicBezTo>
                  <a:pt x="1221064" y="832117"/>
                  <a:pt x="1199673" y="840978"/>
                  <a:pt x="1177369" y="840978"/>
                </a:cubicBezTo>
                <a:lnTo>
                  <a:pt x="84098" y="840978"/>
                </a:lnTo>
                <a:cubicBezTo>
                  <a:pt x="61794" y="840978"/>
                  <a:pt x="40403" y="832118"/>
                  <a:pt x="24632" y="816346"/>
                </a:cubicBezTo>
                <a:cubicBezTo>
                  <a:pt x="8861" y="800575"/>
                  <a:pt x="0" y="779184"/>
                  <a:pt x="0" y="756880"/>
                </a:cubicBezTo>
                <a:lnTo>
                  <a:pt x="0" y="84098"/>
                </a:lnTo>
                <a:close/>
              </a:path>
            </a:pathLst>
          </a:custGeom>
          <a:solidFill>
            <a:srgbClr val="0070C0"/>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77971" tIns="77971" rIns="77971" bIns="77971" numCol="1" spcCol="1270" anchor="ctr" anchorCtr="0">
            <a:noAutofit/>
          </a:bodyPr>
          <a:lstStyle/>
          <a:p>
            <a:pPr lvl="0" algn="ctr" defTabSz="622300">
              <a:lnSpc>
                <a:spcPct val="90000"/>
              </a:lnSpc>
              <a:spcBef>
                <a:spcPct val="0"/>
              </a:spcBef>
              <a:spcAft>
                <a:spcPct val="35000"/>
              </a:spcAft>
            </a:pPr>
            <a:r>
              <a:rPr lang="en-US" sz="1400" kern="1200" dirty="0"/>
              <a:t>NSP PRICING ZONE</a:t>
            </a:r>
          </a:p>
        </p:txBody>
      </p:sp>
      <p:sp>
        <p:nvSpPr>
          <p:cNvPr id="20" name="Freeform 19"/>
          <p:cNvSpPr/>
          <p:nvPr/>
        </p:nvSpPr>
        <p:spPr>
          <a:xfrm>
            <a:off x="4442895" y="4760289"/>
            <a:ext cx="85285" cy="359860"/>
          </a:xfrm>
          <a:custGeom>
            <a:avLst/>
            <a:gdLst/>
            <a:ahLst/>
            <a:cxnLst/>
            <a:rect l="0" t="0" r="0" b="0"/>
            <a:pathLst>
              <a:path>
                <a:moveTo>
                  <a:pt x="45720" y="0"/>
                </a:moveTo>
                <a:lnTo>
                  <a:pt x="45720" y="336391"/>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1" name="Freeform 20"/>
          <p:cNvSpPr/>
          <p:nvPr/>
        </p:nvSpPr>
        <p:spPr>
          <a:xfrm>
            <a:off x="3897258" y="5120149"/>
            <a:ext cx="1176561" cy="899651"/>
          </a:xfrm>
          <a:custGeom>
            <a:avLst/>
            <a:gdLst>
              <a:gd name="connsiteX0" fmla="*/ 0 w 1261467"/>
              <a:gd name="connsiteY0" fmla="*/ 84098 h 840978"/>
              <a:gd name="connsiteX1" fmla="*/ 24632 w 1261467"/>
              <a:gd name="connsiteY1" fmla="*/ 24632 h 840978"/>
              <a:gd name="connsiteX2" fmla="*/ 84098 w 1261467"/>
              <a:gd name="connsiteY2" fmla="*/ 0 h 840978"/>
              <a:gd name="connsiteX3" fmla="*/ 1177369 w 1261467"/>
              <a:gd name="connsiteY3" fmla="*/ 0 h 840978"/>
              <a:gd name="connsiteX4" fmla="*/ 1236835 w 1261467"/>
              <a:gd name="connsiteY4" fmla="*/ 24632 h 840978"/>
              <a:gd name="connsiteX5" fmla="*/ 1261467 w 1261467"/>
              <a:gd name="connsiteY5" fmla="*/ 84098 h 840978"/>
              <a:gd name="connsiteX6" fmla="*/ 1261467 w 1261467"/>
              <a:gd name="connsiteY6" fmla="*/ 756880 h 840978"/>
              <a:gd name="connsiteX7" fmla="*/ 1236835 w 1261467"/>
              <a:gd name="connsiteY7" fmla="*/ 816346 h 840978"/>
              <a:gd name="connsiteX8" fmla="*/ 1177369 w 1261467"/>
              <a:gd name="connsiteY8" fmla="*/ 840978 h 840978"/>
              <a:gd name="connsiteX9" fmla="*/ 84098 w 1261467"/>
              <a:gd name="connsiteY9" fmla="*/ 840978 h 840978"/>
              <a:gd name="connsiteX10" fmla="*/ 24632 w 1261467"/>
              <a:gd name="connsiteY10" fmla="*/ 816346 h 840978"/>
              <a:gd name="connsiteX11" fmla="*/ 0 w 1261467"/>
              <a:gd name="connsiteY11" fmla="*/ 756880 h 840978"/>
              <a:gd name="connsiteX12" fmla="*/ 0 w 1261467"/>
              <a:gd name="connsiteY12" fmla="*/ 84098 h 84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1467" h="840978">
                <a:moveTo>
                  <a:pt x="0" y="84098"/>
                </a:moveTo>
                <a:cubicBezTo>
                  <a:pt x="0" y="61794"/>
                  <a:pt x="8860" y="40403"/>
                  <a:pt x="24632" y="24632"/>
                </a:cubicBezTo>
                <a:cubicBezTo>
                  <a:pt x="40403" y="8861"/>
                  <a:pt x="61794" y="0"/>
                  <a:pt x="84098" y="0"/>
                </a:cubicBezTo>
                <a:lnTo>
                  <a:pt x="1177369" y="0"/>
                </a:lnTo>
                <a:cubicBezTo>
                  <a:pt x="1199673" y="0"/>
                  <a:pt x="1221064" y="8860"/>
                  <a:pt x="1236835" y="24632"/>
                </a:cubicBezTo>
                <a:cubicBezTo>
                  <a:pt x="1252606" y="40403"/>
                  <a:pt x="1261467" y="61794"/>
                  <a:pt x="1261467" y="84098"/>
                </a:cubicBezTo>
                <a:lnTo>
                  <a:pt x="1261467" y="756880"/>
                </a:lnTo>
                <a:cubicBezTo>
                  <a:pt x="1261467" y="779184"/>
                  <a:pt x="1252607" y="800575"/>
                  <a:pt x="1236835" y="816346"/>
                </a:cubicBezTo>
                <a:cubicBezTo>
                  <a:pt x="1221064" y="832117"/>
                  <a:pt x="1199673" y="840978"/>
                  <a:pt x="1177369" y="840978"/>
                </a:cubicBezTo>
                <a:lnTo>
                  <a:pt x="84098" y="840978"/>
                </a:lnTo>
                <a:cubicBezTo>
                  <a:pt x="61794" y="840978"/>
                  <a:pt x="40403" y="832118"/>
                  <a:pt x="24632" y="816346"/>
                </a:cubicBezTo>
                <a:cubicBezTo>
                  <a:pt x="8861" y="800575"/>
                  <a:pt x="0" y="779184"/>
                  <a:pt x="0" y="756880"/>
                </a:cubicBezTo>
                <a:lnTo>
                  <a:pt x="0" y="84098"/>
                </a:lnTo>
                <a:close/>
              </a:path>
            </a:pathLst>
          </a:custGeom>
          <a:solidFill>
            <a:srgbClr val="0070C0"/>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77971" tIns="77971" rIns="77971" bIns="77971" numCol="1" spcCol="1270" anchor="ctr" anchorCtr="0">
            <a:noAutofit/>
          </a:bodyPr>
          <a:lstStyle/>
          <a:p>
            <a:pPr lvl="0" algn="ctr" defTabSz="622300">
              <a:lnSpc>
                <a:spcPct val="90000"/>
              </a:lnSpc>
              <a:spcBef>
                <a:spcPct val="0"/>
              </a:spcBef>
              <a:spcAft>
                <a:spcPct val="35000"/>
              </a:spcAft>
            </a:pPr>
            <a:r>
              <a:rPr lang="en-US" sz="1400" kern="1200" dirty="0" smtClean="0"/>
              <a:t>$10.4M</a:t>
            </a:r>
            <a:endParaRPr lang="en-US" sz="1400" kern="1200" dirty="0"/>
          </a:p>
        </p:txBody>
      </p:sp>
      <p:sp>
        <p:nvSpPr>
          <p:cNvPr id="23" name="Freeform 22"/>
          <p:cNvSpPr/>
          <p:nvPr/>
        </p:nvSpPr>
        <p:spPr>
          <a:xfrm>
            <a:off x="5426787" y="3860637"/>
            <a:ext cx="1176561" cy="899651"/>
          </a:xfrm>
          <a:custGeom>
            <a:avLst/>
            <a:gdLst>
              <a:gd name="connsiteX0" fmla="*/ 0 w 1261467"/>
              <a:gd name="connsiteY0" fmla="*/ 84098 h 840978"/>
              <a:gd name="connsiteX1" fmla="*/ 24632 w 1261467"/>
              <a:gd name="connsiteY1" fmla="*/ 24632 h 840978"/>
              <a:gd name="connsiteX2" fmla="*/ 84098 w 1261467"/>
              <a:gd name="connsiteY2" fmla="*/ 0 h 840978"/>
              <a:gd name="connsiteX3" fmla="*/ 1177369 w 1261467"/>
              <a:gd name="connsiteY3" fmla="*/ 0 h 840978"/>
              <a:gd name="connsiteX4" fmla="*/ 1236835 w 1261467"/>
              <a:gd name="connsiteY4" fmla="*/ 24632 h 840978"/>
              <a:gd name="connsiteX5" fmla="*/ 1261467 w 1261467"/>
              <a:gd name="connsiteY5" fmla="*/ 84098 h 840978"/>
              <a:gd name="connsiteX6" fmla="*/ 1261467 w 1261467"/>
              <a:gd name="connsiteY6" fmla="*/ 756880 h 840978"/>
              <a:gd name="connsiteX7" fmla="*/ 1236835 w 1261467"/>
              <a:gd name="connsiteY7" fmla="*/ 816346 h 840978"/>
              <a:gd name="connsiteX8" fmla="*/ 1177369 w 1261467"/>
              <a:gd name="connsiteY8" fmla="*/ 840978 h 840978"/>
              <a:gd name="connsiteX9" fmla="*/ 84098 w 1261467"/>
              <a:gd name="connsiteY9" fmla="*/ 840978 h 840978"/>
              <a:gd name="connsiteX10" fmla="*/ 24632 w 1261467"/>
              <a:gd name="connsiteY10" fmla="*/ 816346 h 840978"/>
              <a:gd name="connsiteX11" fmla="*/ 0 w 1261467"/>
              <a:gd name="connsiteY11" fmla="*/ 756880 h 840978"/>
              <a:gd name="connsiteX12" fmla="*/ 0 w 1261467"/>
              <a:gd name="connsiteY12" fmla="*/ 84098 h 84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1467" h="840978">
                <a:moveTo>
                  <a:pt x="0" y="84098"/>
                </a:moveTo>
                <a:cubicBezTo>
                  <a:pt x="0" y="61794"/>
                  <a:pt x="8860" y="40403"/>
                  <a:pt x="24632" y="24632"/>
                </a:cubicBezTo>
                <a:cubicBezTo>
                  <a:pt x="40403" y="8861"/>
                  <a:pt x="61794" y="0"/>
                  <a:pt x="84098" y="0"/>
                </a:cubicBezTo>
                <a:lnTo>
                  <a:pt x="1177369" y="0"/>
                </a:lnTo>
                <a:cubicBezTo>
                  <a:pt x="1199673" y="0"/>
                  <a:pt x="1221064" y="8860"/>
                  <a:pt x="1236835" y="24632"/>
                </a:cubicBezTo>
                <a:cubicBezTo>
                  <a:pt x="1252606" y="40403"/>
                  <a:pt x="1261467" y="61794"/>
                  <a:pt x="1261467" y="84098"/>
                </a:cubicBezTo>
                <a:lnTo>
                  <a:pt x="1261467" y="756880"/>
                </a:lnTo>
                <a:cubicBezTo>
                  <a:pt x="1261467" y="779184"/>
                  <a:pt x="1252607" y="800575"/>
                  <a:pt x="1236835" y="816346"/>
                </a:cubicBezTo>
                <a:cubicBezTo>
                  <a:pt x="1221064" y="832117"/>
                  <a:pt x="1199673" y="840978"/>
                  <a:pt x="1177369" y="840978"/>
                </a:cubicBezTo>
                <a:lnTo>
                  <a:pt x="84098" y="840978"/>
                </a:lnTo>
                <a:cubicBezTo>
                  <a:pt x="61794" y="840978"/>
                  <a:pt x="40403" y="832118"/>
                  <a:pt x="24632" y="816346"/>
                </a:cubicBezTo>
                <a:cubicBezTo>
                  <a:pt x="8861" y="800575"/>
                  <a:pt x="0" y="779184"/>
                  <a:pt x="0" y="756880"/>
                </a:cubicBezTo>
                <a:lnTo>
                  <a:pt x="0" y="84098"/>
                </a:lnTo>
                <a:close/>
              </a:path>
            </a:pathLst>
          </a:custGeom>
          <a:solidFill>
            <a:srgbClr val="0070C0"/>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77971" tIns="77971" rIns="77971" bIns="77971" numCol="1" spcCol="1270" anchor="ctr" anchorCtr="0">
            <a:noAutofit/>
          </a:bodyPr>
          <a:lstStyle/>
          <a:p>
            <a:pPr lvl="0" algn="ctr" defTabSz="622300">
              <a:lnSpc>
                <a:spcPct val="90000"/>
              </a:lnSpc>
              <a:spcBef>
                <a:spcPct val="0"/>
              </a:spcBef>
              <a:spcAft>
                <a:spcPct val="35000"/>
              </a:spcAft>
            </a:pPr>
            <a:r>
              <a:rPr lang="en-US" sz="1400" kern="1200" dirty="0"/>
              <a:t>OTP PRICING ZONE</a:t>
            </a:r>
          </a:p>
        </p:txBody>
      </p:sp>
      <p:sp>
        <p:nvSpPr>
          <p:cNvPr id="24" name="Freeform 23"/>
          <p:cNvSpPr/>
          <p:nvPr/>
        </p:nvSpPr>
        <p:spPr>
          <a:xfrm>
            <a:off x="5972425" y="4760289"/>
            <a:ext cx="85285" cy="359860"/>
          </a:xfrm>
          <a:custGeom>
            <a:avLst/>
            <a:gdLst/>
            <a:ahLst/>
            <a:cxnLst/>
            <a:rect l="0" t="0" r="0" b="0"/>
            <a:pathLst>
              <a:path>
                <a:moveTo>
                  <a:pt x="45720" y="0"/>
                </a:moveTo>
                <a:lnTo>
                  <a:pt x="45720" y="336391"/>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5" name="Freeform 24"/>
          <p:cNvSpPr/>
          <p:nvPr/>
        </p:nvSpPr>
        <p:spPr>
          <a:xfrm>
            <a:off x="5426787" y="5120149"/>
            <a:ext cx="1176561" cy="899651"/>
          </a:xfrm>
          <a:custGeom>
            <a:avLst/>
            <a:gdLst>
              <a:gd name="connsiteX0" fmla="*/ 0 w 1261467"/>
              <a:gd name="connsiteY0" fmla="*/ 84098 h 840978"/>
              <a:gd name="connsiteX1" fmla="*/ 24632 w 1261467"/>
              <a:gd name="connsiteY1" fmla="*/ 24632 h 840978"/>
              <a:gd name="connsiteX2" fmla="*/ 84098 w 1261467"/>
              <a:gd name="connsiteY2" fmla="*/ 0 h 840978"/>
              <a:gd name="connsiteX3" fmla="*/ 1177369 w 1261467"/>
              <a:gd name="connsiteY3" fmla="*/ 0 h 840978"/>
              <a:gd name="connsiteX4" fmla="*/ 1236835 w 1261467"/>
              <a:gd name="connsiteY4" fmla="*/ 24632 h 840978"/>
              <a:gd name="connsiteX5" fmla="*/ 1261467 w 1261467"/>
              <a:gd name="connsiteY5" fmla="*/ 84098 h 840978"/>
              <a:gd name="connsiteX6" fmla="*/ 1261467 w 1261467"/>
              <a:gd name="connsiteY6" fmla="*/ 756880 h 840978"/>
              <a:gd name="connsiteX7" fmla="*/ 1236835 w 1261467"/>
              <a:gd name="connsiteY7" fmla="*/ 816346 h 840978"/>
              <a:gd name="connsiteX8" fmla="*/ 1177369 w 1261467"/>
              <a:gd name="connsiteY8" fmla="*/ 840978 h 840978"/>
              <a:gd name="connsiteX9" fmla="*/ 84098 w 1261467"/>
              <a:gd name="connsiteY9" fmla="*/ 840978 h 840978"/>
              <a:gd name="connsiteX10" fmla="*/ 24632 w 1261467"/>
              <a:gd name="connsiteY10" fmla="*/ 816346 h 840978"/>
              <a:gd name="connsiteX11" fmla="*/ 0 w 1261467"/>
              <a:gd name="connsiteY11" fmla="*/ 756880 h 840978"/>
              <a:gd name="connsiteX12" fmla="*/ 0 w 1261467"/>
              <a:gd name="connsiteY12" fmla="*/ 84098 h 84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1467" h="840978">
                <a:moveTo>
                  <a:pt x="0" y="84098"/>
                </a:moveTo>
                <a:cubicBezTo>
                  <a:pt x="0" y="61794"/>
                  <a:pt x="8860" y="40403"/>
                  <a:pt x="24632" y="24632"/>
                </a:cubicBezTo>
                <a:cubicBezTo>
                  <a:pt x="40403" y="8861"/>
                  <a:pt x="61794" y="0"/>
                  <a:pt x="84098" y="0"/>
                </a:cubicBezTo>
                <a:lnTo>
                  <a:pt x="1177369" y="0"/>
                </a:lnTo>
                <a:cubicBezTo>
                  <a:pt x="1199673" y="0"/>
                  <a:pt x="1221064" y="8860"/>
                  <a:pt x="1236835" y="24632"/>
                </a:cubicBezTo>
                <a:cubicBezTo>
                  <a:pt x="1252606" y="40403"/>
                  <a:pt x="1261467" y="61794"/>
                  <a:pt x="1261467" y="84098"/>
                </a:cubicBezTo>
                <a:lnTo>
                  <a:pt x="1261467" y="756880"/>
                </a:lnTo>
                <a:cubicBezTo>
                  <a:pt x="1261467" y="779184"/>
                  <a:pt x="1252607" y="800575"/>
                  <a:pt x="1236835" y="816346"/>
                </a:cubicBezTo>
                <a:cubicBezTo>
                  <a:pt x="1221064" y="832117"/>
                  <a:pt x="1199673" y="840978"/>
                  <a:pt x="1177369" y="840978"/>
                </a:cubicBezTo>
                <a:lnTo>
                  <a:pt x="84098" y="840978"/>
                </a:lnTo>
                <a:cubicBezTo>
                  <a:pt x="61794" y="840978"/>
                  <a:pt x="40403" y="832118"/>
                  <a:pt x="24632" y="816346"/>
                </a:cubicBezTo>
                <a:cubicBezTo>
                  <a:pt x="8861" y="800575"/>
                  <a:pt x="0" y="779184"/>
                  <a:pt x="0" y="756880"/>
                </a:cubicBezTo>
                <a:lnTo>
                  <a:pt x="0" y="84098"/>
                </a:lnTo>
                <a:close/>
              </a:path>
            </a:pathLst>
          </a:custGeom>
          <a:solidFill>
            <a:srgbClr val="0070C0"/>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77971" tIns="77971" rIns="77971" bIns="77971" numCol="1" spcCol="1270" anchor="ctr" anchorCtr="0">
            <a:noAutofit/>
          </a:bodyPr>
          <a:lstStyle/>
          <a:p>
            <a:pPr lvl="0" algn="ctr" defTabSz="622300">
              <a:lnSpc>
                <a:spcPct val="90000"/>
              </a:lnSpc>
              <a:spcBef>
                <a:spcPct val="0"/>
              </a:spcBef>
              <a:spcAft>
                <a:spcPct val="35000"/>
              </a:spcAft>
            </a:pPr>
            <a:r>
              <a:rPr lang="en-US" sz="1400" kern="1200" dirty="0" smtClean="0"/>
              <a:t>$2.3M</a:t>
            </a:r>
            <a:endParaRPr lang="en-US" sz="1400" kern="1200" dirty="0"/>
          </a:p>
        </p:txBody>
      </p:sp>
      <p:sp>
        <p:nvSpPr>
          <p:cNvPr id="27" name="Freeform 26"/>
          <p:cNvSpPr/>
          <p:nvPr/>
        </p:nvSpPr>
        <p:spPr>
          <a:xfrm>
            <a:off x="3276600" y="2057400"/>
            <a:ext cx="1447795" cy="917178"/>
          </a:xfrm>
          <a:custGeom>
            <a:avLst/>
            <a:gdLst>
              <a:gd name="connsiteX0" fmla="*/ 0 w 1219195"/>
              <a:gd name="connsiteY0" fmla="*/ 84098 h 840978"/>
              <a:gd name="connsiteX1" fmla="*/ 24632 w 1219195"/>
              <a:gd name="connsiteY1" fmla="*/ 24632 h 840978"/>
              <a:gd name="connsiteX2" fmla="*/ 84098 w 1219195"/>
              <a:gd name="connsiteY2" fmla="*/ 0 h 840978"/>
              <a:gd name="connsiteX3" fmla="*/ 1135097 w 1219195"/>
              <a:gd name="connsiteY3" fmla="*/ 0 h 840978"/>
              <a:gd name="connsiteX4" fmla="*/ 1194563 w 1219195"/>
              <a:gd name="connsiteY4" fmla="*/ 24632 h 840978"/>
              <a:gd name="connsiteX5" fmla="*/ 1219195 w 1219195"/>
              <a:gd name="connsiteY5" fmla="*/ 84098 h 840978"/>
              <a:gd name="connsiteX6" fmla="*/ 1219195 w 1219195"/>
              <a:gd name="connsiteY6" fmla="*/ 756880 h 840978"/>
              <a:gd name="connsiteX7" fmla="*/ 1194563 w 1219195"/>
              <a:gd name="connsiteY7" fmla="*/ 816346 h 840978"/>
              <a:gd name="connsiteX8" fmla="*/ 1135097 w 1219195"/>
              <a:gd name="connsiteY8" fmla="*/ 840978 h 840978"/>
              <a:gd name="connsiteX9" fmla="*/ 84098 w 1219195"/>
              <a:gd name="connsiteY9" fmla="*/ 840978 h 840978"/>
              <a:gd name="connsiteX10" fmla="*/ 24632 w 1219195"/>
              <a:gd name="connsiteY10" fmla="*/ 816346 h 840978"/>
              <a:gd name="connsiteX11" fmla="*/ 0 w 1219195"/>
              <a:gd name="connsiteY11" fmla="*/ 756880 h 840978"/>
              <a:gd name="connsiteX12" fmla="*/ 0 w 1219195"/>
              <a:gd name="connsiteY12" fmla="*/ 84098 h 84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195" h="840978">
                <a:moveTo>
                  <a:pt x="0" y="84098"/>
                </a:moveTo>
                <a:cubicBezTo>
                  <a:pt x="0" y="61794"/>
                  <a:pt x="8860" y="40403"/>
                  <a:pt x="24632" y="24632"/>
                </a:cubicBezTo>
                <a:cubicBezTo>
                  <a:pt x="40403" y="8861"/>
                  <a:pt x="61794" y="0"/>
                  <a:pt x="84098" y="0"/>
                </a:cubicBezTo>
                <a:lnTo>
                  <a:pt x="1135097" y="0"/>
                </a:lnTo>
                <a:cubicBezTo>
                  <a:pt x="1157401" y="0"/>
                  <a:pt x="1178792" y="8860"/>
                  <a:pt x="1194563" y="24632"/>
                </a:cubicBezTo>
                <a:cubicBezTo>
                  <a:pt x="1210334" y="40403"/>
                  <a:pt x="1219195" y="61794"/>
                  <a:pt x="1219195" y="84098"/>
                </a:cubicBezTo>
                <a:lnTo>
                  <a:pt x="1219195" y="756880"/>
                </a:lnTo>
                <a:cubicBezTo>
                  <a:pt x="1219195" y="779184"/>
                  <a:pt x="1210335" y="800575"/>
                  <a:pt x="1194563" y="816346"/>
                </a:cubicBezTo>
                <a:cubicBezTo>
                  <a:pt x="1178792" y="832117"/>
                  <a:pt x="1157401" y="840978"/>
                  <a:pt x="1135097" y="840978"/>
                </a:cubicBezTo>
                <a:lnTo>
                  <a:pt x="84098" y="840978"/>
                </a:lnTo>
                <a:cubicBezTo>
                  <a:pt x="61794" y="840978"/>
                  <a:pt x="40403" y="832118"/>
                  <a:pt x="24632" y="816346"/>
                </a:cubicBezTo>
                <a:cubicBezTo>
                  <a:pt x="8861" y="800575"/>
                  <a:pt x="0" y="779184"/>
                  <a:pt x="0" y="756880"/>
                </a:cubicBezTo>
                <a:lnTo>
                  <a:pt x="0" y="84098"/>
                </a:lnTo>
                <a:close/>
              </a:path>
            </a:pathLst>
          </a:custGeom>
          <a:solidFill>
            <a:schemeClr val="accent5">
              <a:lumMod val="5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77971" tIns="77971" rIns="77971" bIns="77971" numCol="1" spcCol="1270" anchor="ctr" anchorCtr="0">
            <a:noAutofit/>
          </a:bodyPr>
          <a:lstStyle/>
          <a:p>
            <a:pPr lvl="0" algn="ctr" defTabSz="622300">
              <a:lnSpc>
                <a:spcPct val="90000"/>
              </a:lnSpc>
              <a:spcBef>
                <a:spcPct val="0"/>
              </a:spcBef>
              <a:spcAft>
                <a:spcPct val="35000"/>
              </a:spcAft>
            </a:pPr>
            <a:r>
              <a:rPr lang="en-US" sz="1400" kern="1200" dirty="0" smtClean="0"/>
              <a:t>Attachment GG $</a:t>
            </a:r>
            <a:r>
              <a:rPr lang="en-US" sz="1400" dirty="0" smtClean="0"/>
              <a:t>117.4</a:t>
            </a:r>
            <a:r>
              <a:rPr lang="en-US" sz="1400" kern="1200" dirty="0" smtClean="0"/>
              <a:t>M</a:t>
            </a:r>
            <a:endParaRPr lang="en-US" sz="1400" kern="1200" dirty="0"/>
          </a:p>
        </p:txBody>
      </p:sp>
      <p:sp>
        <p:nvSpPr>
          <p:cNvPr id="28" name="Freeform 27"/>
          <p:cNvSpPr/>
          <p:nvPr/>
        </p:nvSpPr>
        <p:spPr>
          <a:xfrm>
            <a:off x="5181600" y="2057400"/>
            <a:ext cx="1447795" cy="917178"/>
          </a:xfrm>
          <a:custGeom>
            <a:avLst/>
            <a:gdLst>
              <a:gd name="connsiteX0" fmla="*/ 0 w 1219195"/>
              <a:gd name="connsiteY0" fmla="*/ 84098 h 840978"/>
              <a:gd name="connsiteX1" fmla="*/ 24632 w 1219195"/>
              <a:gd name="connsiteY1" fmla="*/ 24632 h 840978"/>
              <a:gd name="connsiteX2" fmla="*/ 84098 w 1219195"/>
              <a:gd name="connsiteY2" fmla="*/ 0 h 840978"/>
              <a:gd name="connsiteX3" fmla="*/ 1135097 w 1219195"/>
              <a:gd name="connsiteY3" fmla="*/ 0 h 840978"/>
              <a:gd name="connsiteX4" fmla="*/ 1194563 w 1219195"/>
              <a:gd name="connsiteY4" fmla="*/ 24632 h 840978"/>
              <a:gd name="connsiteX5" fmla="*/ 1219195 w 1219195"/>
              <a:gd name="connsiteY5" fmla="*/ 84098 h 840978"/>
              <a:gd name="connsiteX6" fmla="*/ 1219195 w 1219195"/>
              <a:gd name="connsiteY6" fmla="*/ 756880 h 840978"/>
              <a:gd name="connsiteX7" fmla="*/ 1194563 w 1219195"/>
              <a:gd name="connsiteY7" fmla="*/ 816346 h 840978"/>
              <a:gd name="connsiteX8" fmla="*/ 1135097 w 1219195"/>
              <a:gd name="connsiteY8" fmla="*/ 840978 h 840978"/>
              <a:gd name="connsiteX9" fmla="*/ 84098 w 1219195"/>
              <a:gd name="connsiteY9" fmla="*/ 840978 h 840978"/>
              <a:gd name="connsiteX10" fmla="*/ 24632 w 1219195"/>
              <a:gd name="connsiteY10" fmla="*/ 816346 h 840978"/>
              <a:gd name="connsiteX11" fmla="*/ 0 w 1219195"/>
              <a:gd name="connsiteY11" fmla="*/ 756880 h 840978"/>
              <a:gd name="connsiteX12" fmla="*/ 0 w 1219195"/>
              <a:gd name="connsiteY12" fmla="*/ 84098 h 84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195" h="840978">
                <a:moveTo>
                  <a:pt x="0" y="84098"/>
                </a:moveTo>
                <a:cubicBezTo>
                  <a:pt x="0" y="61794"/>
                  <a:pt x="8860" y="40403"/>
                  <a:pt x="24632" y="24632"/>
                </a:cubicBezTo>
                <a:cubicBezTo>
                  <a:pt x="40403" y="8861"/>
                  <a:pt x="61794" y="0"/>
                  <a:pt x="84098" y="0"/>
                </a:cubicBezTo>
                <a:lnTo>
                  <a:pt x="1135097" y="0"/>
                </a:lnTo>
                <a:cubicBezTo>
                  <a:pt x="1157401" y="0"/>
                  <a:pt x="1178792" y="8860"/>
                  <a:pt x="1194563" y="24632"/>
                </a:cubicBezTo>
                <a:cubicBezTo>
                  <a:pt x="1210334" y="40403"/>
                  <a:pt x="1219195" y="61794"/>
                  <a:pt x="1219195" y="84098"/>
                </a:cubicBezTo>
                <a:lnTo>
                  <a:pt x="1219195" y="756880"/>
                </a:lnTo>
                <a:cubicBezTo>
                  <a:pt x="1219195" y="779184"/>
                  <a:pt x="1210335" y="800575"/>
                  <a:pt x="1194563" y="816346"/>
                </a:cubicBezTo>
                <a:cubicBezTo>
                  <a:pt x="1178792" y="832117"/>
                  <a:pt x="1157401" y="840978"/>
                  <a:pt x="1135097" y="840978"/>
                </a:cubicBezTo>
                <a:lnTo>
                  <a:pt x="84098" y="840978"/>
                </a:lnTo>
                <a:cubicBezTo>
                  <a:pt x="61794" y="840978"/>
                  <a:pt x="40403" y="832118"/>
                  <a:pt x="24632" y="816346"/>
                </a:cubicBezTo>
                <a:cubicBezTo>
                  <a:pt x="8861" y="800575"/>
                  <a:pt x="0" y="779184"/>
                  <a:pt x="0" y="756880"/>
                </a:cubicBezTo>
                <a:lnTo>
                  <a:pt x="0" y="84098"/>
                </a:lnTo>
                <a:close/>
              </a:path>
            </a:pathLst>
          </a:custGeom>
          <a:solidFill>
            <a:schemeClr val="accent5">
              <a:lumMod val="5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77971" tIns="77971" rIns="77971" bIns="77971" numCol="1" spcCol="1270" anchor="ctr" anchorCtr="0">
            <a:noAutofit/>
          </a:bodyPr>
          <a:lstStyle/>
          <a:p>
            <a:pPr lvl="0" algn="ctr" defTabSz="622300">
              <a:lnSpc>
                <a:spcPct val="90000"/>
              </a:lnSpc>
              <a:spcBef>
                <a:spcPct val="0"/>
              </a:spcBef>
              <a:spcAft>
                <a:spcPct val="35000"/>
              </a:spcAft>
            </a:pPr>
            <a:r>
              <a:rPr lang="en-US" sz="1400" kern="1200" dirty="0" smtClean="0"/>
              <a:t>Attachment MM $49.5M</a:t>
            </a:r>
            <a:endParaRPr lang="en-US" sz="1400" kern="1200" dirty="0"/>
          </a:p>
        </p:txBody>
      </p:sp>
      <p:cxnSp>
        <p:nvCxnSpPr>
          <p:cNvPr id="35" name="Straight Connector 34"/>
          <p:cNvCxnSpPr/>
          <p:nvPr/>
        </p:nvCxnSpPr>
        <p:spPr>
          <a:xfrm flipV="1">
            <a:off x="1396674" y="3581400"/>
            <a:ext cx="6147126" cy="2505"/>
          </a:xfrm>
          <a:prstGeom prst="line">
            <a:avLst/>
          </a:prstGeom>
          <a:ln w="19050">
            <a:solidFill>
              <a:schemeClr val="tx1">
                <a:alpha val="98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2133600" y="2971800"/>
            <a:ext cx="0" cy="609600"/>
          </a:xfrm>
          <a:prstGeom prst="line">
            <a:avLst/>
          </a:prstGeom>
          <a:ln w="19050">
            <a:solidFill>
              <a:schemeClr val="tx1">
                <a:alpha val="98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781800" y="2362200"/>
            <a:ext cx="457200" cy="369332"/>
          </a:xfrm>
          <a:prstGeom prst="rect">
            <a:avLst/>
          </a:prstGeom>
          <a:noFill/>
        </p:spPr>
        <p:txBody>
          <a:bodyPr wrap="square" rtlCol="0">
            <a:spAutoFit/>
          </a:bodyPr>
          <a:lstStyle/>
          <a:p>
            <a:r>
              <a:rPr lang="en-US" dirty="0" smtClean="0"/>
              <a:t>=</a:t>
            </a:r>
            <a:endParaRPr lang="en-US" dirty="0"/>
          </a:p>
        </p:txBody>
      </p:sp>
      <p:sp>
        <p:nvSpPr>
          <p:cNvPr id="29" name="Rectangle 28"/>
          <p:cNvSpPr/>
          <p:nvPr/>
        </p:nvSpPr>
        <p:spPr>
          <a:xfrm>
            <a:off x="7162800" y="2362200"/>
            <a:ext cx="1600200"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$198.4M</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0" name="TextBox 29"/>
          <p:cNvSpPr txBox="1"/>
          <p:nvPr/>
        </p:nvSpPr>
        <p:spPr>
          <a:xfrm>
            <a:off x="2895600" y="2362200"/>
            <a:ext cx="228600" cy="369332"/>
          </a:xfrm>
          <a:prstGeom prst="rect">
            <a:avLst/>
          </a:prstGeom>
          <a:noFill/>
        </p:spPr>
        <p:txBody>
          <a:bodyPr wrap="square" rtlCol="0">
            <a:spAutoFit/>
          </a:bodyPr>
          <a:lstStyle/>
          <a:p>
            <a:r>
              <a:rPr lang="en-US" dirty="0" smtClean="0"/>
              <a:t>+</a:t>
            </a:r>
            <a:endParaRPr lang="en-US" dirty="0"/>
          </a:p>
        </p:txBody>
      </p:sp>
      <p:sp>
        <p:nvSpPr>
          <p:cNvPr id="31" name="TextBox 30"/>
          <p:cNvSpPr txBox="1"/>
          <p:nvPr/>
        </p:nvSpPr>
        <p:spPr>
          <a:xfrm>
            <a:off x="4800600" y="2362200"/>
            <a:ext cx="228600" cy="369332"/>
          </a:xfrm>
          <a:prstGeom prst="rect">
            <a:avLst/>
          </a:prstGeom>
          <a:noFill/>
        </p:spPr>
        <p:txBody>
          <a:bodyPr wrap="square" rtlCol="0">
            <a:spAutoFit/>
          </a:bodyPr>
          <a:lstStyle/>
          <a:p>
            <a:r>
              <a:rPr lang="en-US" dirty="0" smtClean="0"/>
              <a:t>+</a:t>
            </a:r>
            <a:endParaRPr lang="en-US" dirty="0"/>
          </a:p>
        </p:txBody>
      </p:sp>
      <p:sp>
        <p:nvSpPr>
          <p:cNvPr id="32" name="TextBox 31"/>
          <p:cNvSpPr txBox="1"/>
          <p:nvPr/>
        </p:nvSpPr>
        <p:spPr>
          <a:xfrm>
            <a:off x="2514600" y="3124200"/>
            <a:ext cx="5633273" cy="261610"/>
          </a:xfrm>
          <a:prstGeom prst="rect">
            <a:avLst/>
          </a:prstGeom>
          <a:noFill/>
        </p:spPr>
        <p:txBody>
          <a:bodyPr wrap="none" rtlCol="0">
            <a:spAutoFit/>
          </a:bodyPr>
          <a:lstStyle/>
          <a:p>
            <a:pPr>
              <a:buFont typeface="Arial" charset="0"/>
              <a:buChar char="•"/>
            </a:pPr>
            <a:r>
              <a:rPr lang="en-US" sz="1100" dirty="0" smtClean="0"/>
              <a:t>Attachment O facilities do not  include “excluded facilities” per page 4 of Attachment O </a:t>
            </a:r>
          </a:p>
        </p:txBody>
      </p:sp>
      <p:sp>
        <p:nvSpPr>
          <p:cNvPr id="34" name="Freeform 33"/>
          <p:cNvSpPr/>
          <p:nvPr/>
        </p:nvSpPr>
        <p:spPr>
          <a:xfrm>
            <a:off x="6900639" y="3860637"/>
            <a:ext cx="1176561" cy="899651"/>
          </a:xfrm>
          <a:custGeom>
            <a:avLst/>
            <a:gdLst>
              <a:gd name="connsiteX0" fmla="*/ 0 w 1261467"/>
              <a:gd name="connsiteY0" fmla="*/ 84098 h 840978"/>
              <a:gd name="connsiteX1" fmla="*/ 24632 w 1261467"/>
              <a:gd name="connsiteY1" fmla="*/ 24632 h 840978"/>
              <a:gd name="connsiteX2" fmla="*/ 84098 w 1261467"/>
              <a:gd name="connsiteY2" fmla="*/ 0 h 840978"/>
              <a:gd name="connsiteX3" fmla="*/ 1177369 w 1261467"/>
              <a:gd name="connsiteY3" fmla="*/ 0 h 840978"/>
              <a:gd name="connsiteX4" fmla="*/ 1236835 w 1261467"/>
              <a:gd name="connsiteY4" fmla="*/ 24632 h 840978"/>
              <a:gd name="connsiteX5" fmla="*/ 1261467 w 1261467"/>
              <a:gd name="connsiteY5" fmla="*/ 84098 h 840978"/>
              <a:gd name="connsiteX6" fmla="*/ 1261467 w 1261467"/>
              <a:gd name="connsiteY6" fmla="*/ 756880 h 840978"/>
              <a:gd name="connsiteX7" fmla="*/ 1236835 w 1261467"/>
              <a:gd name="connsiteY7" fmla="*/ 816346 h 840978"/>
              <a:gd name="connsiteX8" fmla="*/ 1177369 w 1261467"/>
              <a:gd name="connsiteY8" fmla="*/ 840978 h 840978"/>
              <a:gd name="connsiteX9" fmla="*/ 84098 w 1261467"/>
              <a:gd name="connsiteY9" fmla="*/ 840978 h 840978"/>
              <a:gd name="connsiteX10" fmla="*/ 24632 w 1261467"/>
              <a:gd name="connsiteY10" fmla="*/ 816346 h 840978"/>
              <a:gd name="connsiteX11" fmla="*/ 0 w 1261467"/>
              <a:gd name="connsiteY11" fmla="*/ 756880 h 840978"/>
              <a:gd name="connsiteX12" fmla="*/ 0 w 1261467"/>
              <a:gd name="connsiteY12" fmla="*/ 84098 h 84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1467" h="840978">
                <a:moveTo>
                  <a:pt x="0" y="84098"/>
                </a:moveTo>
                <a:cubicBezTo>
                  <a:pt x="0" y="61794"/>
                  <a:pt x="8860" y="40403"/>
                  <a:pt x="24632" y="24632"/>
                </a:cubicBezTo>
                <a:cubicBezTo>
                  <a:pt x="40403" y="8861"/>
                  <a:pt x="61794" y="0"/>
                  <a:pt x="84098" y="0"/>
                </a:cubicBezTo>
                <a:lnTo>
                  <a:pt x="1177369" y="0"/>
                </a:lnTo>
                <a:cubicBezTo>
                  <a:pt x="1199673" y="0"/>
                  <a:pt x="1221064" y="8860"/>
                  <a:pt x="1236835" y="24632"/>
                </a:cubicBezTo>
                <a:cubicBezTo>
                  <a:pt x="1252606" y="40403"/>
                  <a:pt x="1261467" y="61794"/>
                  <a:pt x="1261467" y="84098"/>
                </a:cubicBezTo>
                <a:lnTo>
                  <a:pt x="1261467" y="756880"/>
                </a:lnTo>
                <a:cubicBezTo>
                  <a:pt x="1261467" y="779184"/>
                  <a:pt x="1252607" y="800575"/>
                  <a:pt x="1236835" y="816346"/>
                </a:cubicBezTo>
                <a:cubicBezTo>
                  <a:pt x="1221064" y="832117"/>
                  <a:pt x="1199673" y="840978"/>
                  <a:pt x="1177369" y="840978"/>
                </a:cubicBezTo>
                <a:lnTo>
                  <a:pt x="84098" y="840978"/>
                </a:lnTo>
                <a:cubicBezTo>
                  <a:pt x="61794" y="840978"/>
                  <a:pt x="40403" y="832118"/>
                  <a:pt x="24632" y="816346"/>
                </a:cubicBezTo>
                <a:cubicBezTo>
                  <a:pt x="8861" y="800575"/>
                  <a:pt x="0" y="779184"/>
                  <a:pt x="0" y="756880"/>
                </a:cubicBezTo>
                <a:lnTo>
                  <a:pt x="0" y="84098"/>
                </a:lnTo>
                <a:close/>
              </a:path>
            </a:pathLst>
          </a:custGeom>
          <a:solidFill>
            <a:srgbClr val="0070C0"/>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77971" tIns="77971" rIns="77971" bIns="77971" numCol="1" spcCol="1270" anchor="ctr" anchorCtr="0">
            <a:noAutofit/>
          </a:bodyPr>
          <a:lstStyle/>
          <a:p>
            <a:pPr lvl="0" algn="ctr" defTabSz="622300">
              <a:lnSpc>
                <a:spcPct val="90000"/>
              </a:lnSpc>
              <a:spcBef>
                <a:spcPct val="0"/>
              </a:spcBef>
              <a:spcAft>
                <a:spcPct val="35000"/>
              </a:spcAft>
            </a:pPr>
            <a:r>
              <a:rPr lang="en-US" sz="1400" kern="1200" dirty="0" smtClean="0"/>
              <a:t>ITCM </a:t>
            </a:r>
            <a:r>
              <a:rPr lang="en-US" sz="1400" kern="1200" dirty="0"/>
              <a:t>PRICING ZONE</a:t>
            </a:r>
          </a:p>
        </p:txBody>
      </p:sp>
      <p:sp>
        <p:nvSpPr>
          <p:cNvPr id="36" name="Freeform 35"/>
          <p:cNvSpPr/>
          <p:nvPr/>
        </p:nvSpPr>
        <p:spPr>
          <a:xfrm>
            <a:off x="7446277" y="4760289"/>
            <a:ext cx="85285" cy="359860"/>
          </a:xfrm>
          <a:custGeom>
            <a:avLst/>
            <a:gdLst/>
            <a:ahLst/>
            <a:cxnLst/>
            <a:rect l="0" t="0" r="0" b="0"/>
            <a:pathLst>
              <a:path>
                <a:moveTo>
                  <a:pt x="45720" y="0"/>
                </a:moveTo>
                <a:lnTo>
                  <a:pt x="45720" y="336391"/>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38" name="Freeform 37"/>
          <p:cNvSpPr/>
          <p:nvPr/>
        </p:nvSpPr>
        <p:spPr>
          <a:xfrm>
            <a:off x="6900639" y="5120149"/>
            <a:ext cx="1176561" cy="899651"/>
          </a:xfrm>
          <a:custGeom>
            <a:avLst/>
            <a:gdLst>
              <a:gd name="connsiteX0" fmla="*/ 0 w 1261467"/>
              <a:gd name="connsiteY0" fmla="*/ 84098 h 840978"/>
              <a:gd name="connsiteX1" fmla="*/ 24632 w 1261467"/>
              <a:gd name="connsiteY1" fmla="*/ 24632 h 840978"/>
              <a:gd name="connsiteX2" fmla="*/ 84098 w 1261467"/>
              <a:gd name="connsiteY2" fmla="*/ 0 h 840978"/>
              <a:gd name="connsiteX3" fmla="*/ 1177369 w 1261467"/>
              <a:gd name="connsiteY3" fmla="*/ 0 h 840978"/>
              <a:gd name="connsiteX4" fmla="*/ 1236835 w 1261467"/>
              <a:gd name="connsiteY4" fmla="*/ 24632 h 840978"/>
              <a:gd name="connsiteX5" fmla="*/ 1261467 w 1261467"/>
              <a:gd name="connsiteY5" fmla="*/ 84098 h 840978"/>
              <a:gd name="connsiteX6" fmla="*/ 1261467 w 1261467"/>
              <a:gd name="connsiteY6" fmla="*/ 756880 h 840978"/>
              <a:gd name="connsiteX7" fmla="*/ 1236835 w 1261467"/>
              <a:gd name="connsiteY7" fmla="*/ 816346 h 840978"/>
              <a:gd name="connsiteX8" fmla="*/ 1177369 w 1261467"/>
              <a:gd name="connsiteY8" fmla="*/ 840978 h 840978"/>
              <a:gd name="connsiteX9" fmla="*/ 84098 w 1261467"/>
              <a:gd name="connsiteY9" fmla="*/ 840978 h 840978"/>
              <a:gd name="connsiteX10" fmla="*/ 24632 w 1261467"/>
              <a:gd name="connsiteY10" fmla="*/ 816346 h 840978"/>
              <a:gd name="connsiteX11" fmla="*/ 0 w 1261467"/>
              <a:gd name="connsiteY11" fmla="*/ 756880 h 840978"/>
              <a:gd name="connsiteX12" fmla="*/ 0 w 1261467"/>
              <a:gd name="connsiteY12" fmla="*/ 84098 h 84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1467" h="840978">
                <a:moveTo>
                  <a:pt x="0" y="84098"/>
                </a:moveTo>
                <a:cubicBezTo>
                  <a:pt x="0" y="61794"/>
                  <a:pt x="8860" y="40403"/>
                  <a:pt x="24632" y="24632"/>
                </a:cubicBezTo>
                <a:cubicBezTo>
                  <a:pt x="40403" y="8861"/>
                  <a:pt x="61794" y="0"/>
                  <a:pt x="84098" y="0"/>
                </a:cubicBezTo>
                <a:lnTo>
                  <a:pt x="1177369" y="0"/>
                </a:lnTo>
                <a:cubicBezTo>
                  <a:pt x="1199673" y="0"/>
                  <a:pt x="1221064" y="8860"/>
                  <a:pt x="1236835" y="24632"/>
                </a:cubicBezTo>
                <a:cubicBezTo>
                  <a:pt x="1252606" y="40403"/>
                  <a:pt x="1261467" y="61794"/>
                  <a:pt x="1261467" y="84098"/>
                </a:cubicBezTo>
                <a:lnTo>
                  <a:pt x="1261467" y="756880"/>
                </a:lnTo>
                <a:cubicBezTo>
                  <a:pt x="1261467" y="779184"/>
                  <a:pt x="1252607" y="800575"/>
                  <a:pt x="1236835" y="816346"/>
                </a:cubicBezTo>
                <a:cubicBezTo>
                  <a:pt x="1221064" y="832117"/>
                  <a:pt x="1199673" y="840978"/>
                  <a:pt x="1177369" y="840978"/>
                </a:cubicBezTo>
                <a:lnTo>
                  <a:pt x="84098" y="840978"/>
                </a:lnTo>
                <a:cubicBezTo>
                  <a:pt x="61794" y="840978"/>
                  <a:pt x="40403" y="832118"/>
                  <a:pt x="24632" y="816346"/>
                </a:cubicBezTo>
                <a:cubicBezTo>
                  <a:pt x="8861" y="800575"/>
                  <a:pt x="0" y="779184"/>
                  <a:pt x="0" y="756880"/>
                </a:cubicBezTo>
                <a:lnTo>
                  <a:pt x="0" y="84098"/>
                </a:lnTo>
                <a:close/>
              </a:path>
            </a:pathLst>
          </a:custGeom>
          <a:solidFill>
            <a:srgbClr val="0070C0"/>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77971" tIns="77971" rIns="77971" bIns="77971" numCol="1" spcCol="1270" anchor="ctr" anchorCtr="0">
            <a:noAutofit/>
          </a:bodyPr>
          <a:lstStyle/>
          <a:p>
            <a:pPr lvl="0" algn="ctr" defTabSz="622300">
              <a:lnSpc>
                <a:spcPct val="90000"/>
              </a:lnSpc>
              <a:spcBef>
                <a:spcPct val="0"/>
              </a:spcBef>
              <a:spcAft>
                <a:spcPct val="35000"/>
              </a:spcAft>
            </a:pPr>
            <a:r>
              <a:rPr lang="en-US" sz="1400" kern="1200" dirty="0" smtClean="0"/>
              <a:t>$0.3M</a:t>
            </a:r>
            <a:endParaRPr lang="en-US" sz="1400" kern="1200" dirty="0"/>
          </a:p>
        </p:txBody>
      </p:sp>
      <p:cxnSp>
        <p:nvCxnSpPr>
          <p:cNvPr id="39" name="Straight Connector 38"/>
          <p:cNvCxnSpPr/>
          <p:nvPr/>
        </p:nvCxnSpPr>
        <p:spPr>
          <a:xfrm flipV="1">
            <a:off x="7543800" y="3581400"/>
            <a:ext cx="0" cy="304800"/>
          </a:xfrm>
          <a:prstGeom prst="line">
            <a:avLst/>
          </a:prstGeom>
          <a:ln w="19050">
            <a:solidFill>
              <a:schemeClr val="tx1">
                <a:alpha val="98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457200" y="30163"/>
            <a:ext cx="8229600" cy="1265237"/>
          </a:xfrm>
        </p:spPr>
        <p:txBody>
          <a:bodyPr/>
          <a:lstStyle/>
          <a:p>
            <a:r>
              <a:rPr lang="en-US" sz="4000" dirty="0" smtClean="0"/>
              <a:t>2015 Capital additions</a:t>
            </a:r>
            <a:r>
              <a:rPr lang="en-US" dirty="0" smtClean="0"/>
              <a:t/>
            </a:r>
            <a:br>
              <a:rPr lang="en-US" dirty="0" smtClean="0"/>
            </a:br>
            <a:r>
              <a:rPr lang="en-US" sz="2800" dirty="0" smtClean="0"/>
              <a:t>Attachment “O” projects &gt; $100K</a:t>
            </a:r>
          </a:p>
        </p:txBody>
      </p:sp>
      <p:graphicFrame>
        <p:nvGraphicFramePr>
          <p:cNvPr id="6147" name="Object 3"/>
          <p:cNvGraphicFramePr>
            <a:graphicFrameLocks noChangeAspect="1"/>
          </p:cNvGraphicFramePr>
          <p:nvPr/>
        </p:nvGraphicFramePr>
        <p:xfrm>
          <a:off x="533400" y="1676400"/>
          <a:ext cx="7664450" cy="4495800"/>
        </p:xfrm>
        <a:graphic>
          <a:graphicData uri="http://schemas.openxmlformats.org/presentationml/2006/ole">
            <p:oleObj spid="_x0000_s6147" name="Worksheet" r:id="rId3" imgW="9189747" imgH="5554959" progId="Excel.Sheet.12">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457200" y="30163"/>
            <a:ext cx="8229600" cy="1265237"/>
          </a:xfrm>
        </p:spPr>
        <p:txBody>
          <a:bodyPr/>
          <a:lstStyle/>
          <a:p>
            <a:r>
              <a:rPr lang="en-US" sz="4000" dirty="0" smtClean="0"/>
              <a:t>2015 Capital additions</a:t>
            </a:r>
            <a:r>
              <a:rPr lang="en-US" dirty="0" smtClean="0"/>
              <a:t/>
            </a:r>
            <a:br>
              <a:rPr lang="en-US" dirty="0" smtClean="0"/>
            </a:br>
            <a:r>
              <a:rPr lang="en-US" sz="2800" dirty="0" smtClean="0"/>
              <a:t> Attachment “GG” projects</a:t>
            </a:r>
          </a:p>
        </p:txBody>
      </p:sp>
      <p:graphicFrame>
        <p:nvGraphicFramePr>
          <p:cNvPr id="11267" name="Object 3"/>
          <p:cNvGraphicFramePr>
            <a:graphicFrameLocks noChangeAspect="1"/>
          </p:cNvGraphicFramePr>
          <p:nvPr/>
        </p:nvGraphicFramePr>
        <p:xfrm>
          <a:off x="609600" y="2819400"/>
          <a:ext cx="7699375" cy="1314450"/>
        </p:xfrm>
        <a:graphic>
          <a:graphicData uri="http://schemas.openxmlformats.org/presentationml/2006/ole">
            <p:oleObj spid="_x0000_s11267" name="Worksheet" r:id="rId3" imgW="6713153" imgH="1074463" progId="Excel.Sheet.12">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457200" y="30163"/>
            <a:ext cx="8229600" cy="1265237"/>
          </a:xfrm>
        </p:spPr>
        <p:txBody>
          <a:bodyPr/>
          <a:lstStyle/>
          <a:p>
            <a:r>
              <a:rPr lang="en-US" sz="4000" dirty="0" smtClean="0"/>
              <a:t>2015 Capital additions</a:t>
            </a:r>
            <a:r>
              <a:rPr lang="en-US" dirty="0" smtClean="0"/>
              <a:t/>
            </a:r>
            <a:br>
              <a:rPr lang="en-US" dirty="0" smtClean="0"/>
            </a:br>
            <a:r>
              <a:rPr lang="en-US" sz="2800" dirty="0" smtClean="0"/>
              <a:t> Attachment “MM” projects</a:t>
            </a:r>
          </a:p>
        </p:txBody>
      </p:sp>
      <p:graphicFrame>
        <p:nvGraphicFramePr>
          <p:cNvPr id="10243" name="Object 3"/>
          <p:cNvGraphicFramePr>
            <a:graphicFrameLocks noChangeAspect="1"/>
          </p:cNvGraphicFramePr>
          <p:nvPr/>
        </p:nvGraphicFramePr>
        <p:xfrm>
          <a:off x="1216025" y="2819400"/>
          <a:ext cx="6713538" cy="1020763"/>
        </p:xfrm>
        <a:graphic>
          <a:graphicData uri="http://schemas.openxmlformats.org/presentationml/2006/ole">
            <p:oleObj spid="_x0000_s10243" name="Worksheet" r:id="rId3" imgW="6713153" imgH="822869" progId="Excel.Sheet.12">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r>
              <a:rPr lang="en-US" dirty="0" smtClean="0"/>
              <a:t>Agenda</a:t>
            </a:r>
          </a:p>
        </p:txBody>
      </p:sp>
      <p:sp>
        <p:nvSpPr>
          <p:cNvPr id="6147" name="Rectangle 3"/>
          <p:cNvSpPr>
            <a:spLocks noGrp="1" noChangeArrowheads="1"/>
          </p:cNvSpPr>
          <p:nvPr>
            <p:ph type="body" idx="4294967295"/>
          </p:nvPr>
        </p:nvSpPr>
        <p:spPr>
          <a:xfrm>
            <a:off x="1524000" y="2133600"/>
            <a:ext cx="6096000" cy="4419600"/>
          </a:xfrm>
        </p:spPr>
        <p:txBody>
          <a:bodyPr/>
          <a:lstStyle/>
          <a:p>
            <a:pPr>
              <a:lnSpc>
                <a:spcPct val="90000"/>
              </a:lnSpc>
            </a:pPr>
            <a:r>
              <a:rPr lang="en-US" sz="2400" dirty="0" smtClean="0"/>
              <a:t>Introduction</a:t>
            </a:r>
          </a:p>
          <a:p>
            <a:pPr>
              <a:lnSpc>
                <a:spcPct val="90000"/>
              </a:lnSpc>
            </a:pPr>
            <a:r>
              <a:rPr lang="en-US" sz="2400" dirty="0" smtClean="0"/>
              <a:t>Disclosure</a:t>
            </a:r>
          </a:p>
          <a:p>
            <a:pPr>
              <a:lnSpc>
                <a:spcPct val="90000"/>
              </a:lnSpc>
            </a:pPr>
            <a:r>
              <a:rPr lang="en-US" sz="2400" dirty="0" smtClean="0"/>
              <a:t>Meeting purpose</a:t>
            </a:r>
          </a:p>
          <a:p>
            <a:pPr>
              <a:lnSpc>
                <a:spcPct val="90000"/>
              </a:lnSpc>
            </a:pPr>
            <a:r>
              <a:rPr lang="en-US" sz="2400" dirty="0" smtClean="0"/>
              <a:t>Great River Energy corporate profile</a:t>
            </a:r>
          </a:p>
          <a:p>
            <a:pPr>
              <a:lnSpc>
                <a:spcPct val="90000"/>
              </a:lnSpc>
            </a:pPr>
            <a:r>
              <a:rPr lang="en-US" sz="2400" dirty="0" smtClean="0"/>
              <a:t>Attachment O calculation</a:t>
            </a:r>
          </a:p>
          <a:p>
            <a:pPr>
              <a:lnSpc>
                <a:spcPct val="90000"/>
              </a:lnSpc>
            </a:pPr>
            <a:r>
              <a:rPr lang="en-US" sz="2400" dirty="0" smtClean="0"/>
              <a:t>Capital projects </a:t>
            </a:r>
          </a:p>
          <a:p>
            <a:pPr>
              <a:lnSpc>
                <a:spcPct val="90000"/>
              </a:lnSpc>
            </a:pPr>
            <a:r>
              <a:rPr lang="en-US" sz="2400" dirty="0" smtClean="0"/>
              <a:t>Budget risks</a:t>
            </a:r>
          </a:p>
          <a:p>
            <a:pPr>
              <a:lnSpc>
                <a:spcPct val="90000"/>
              </a:lnSpc>
            </a:pPr>
            <a:r>
              <a:rPr lang="en-US" sz="2400" dirty="0" smtClean="0"/>
              <a:t>Information exchange procedures</a:t>
            </a:r>
          </a:p>
          <a:p>
            <a:pPr>
              <a:lnSpc>
                <a:spcPct val="90000"/>
              </a:lnSpc>
            </a:pPr>
            <a:r>
              <a:rPr lang="en-US" sz="2400" dirty="0" smtClean="0"/>
              <a:t>Question/answer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r>
              <a:rPr lang="en-US" dirty="0" smtClean="0"/>
              <a:t>Budget risks</a:t>
            </a:r>
          </a:p>
        </p:txBody>
      </p:sp>
      <p:sp>
        <p:nvSpPr>
          <p:cNvPr id="24579" name="Rectangle 3"/>
          <p:cNvSpPr>
            <a:spLocks noGrp="1" noChangeArrowheads="1"/>
          </p:cNvSpPr>
          <p:nvPr>
            <p:ph type="body" idx="4294967295"/>
          </p:nvPr>
        </p:nvSpPr>
        <p:spPr>
          <a:xfrm>
            <a:off x="304800" y="1676400"/>
            <a:ext cx="8382000" cy="4876800"/>
          </a:xfrm>
        </p:spPr>
        <p:txBody>
          <a:bodyPr/>
          <a:lstStyle/>
          <a:p>
            <a:pPr lvl="1">
              <a:buFontTx/>
              <a:buNone/>
            </a:pPr>
            <a:r>
              <a:rPr lang="en-US" dirty="0" smtClean="0"/>
              <a:t>Revenue</a:t>
            </a:r>
          </a:p>
          <a:p>
            <a:pPr lvl="1">
              <a:buFontTx/>
              <a:buNone/>
            </a:pPr>
            <a:r>
              <a:rPr lang="en-US" dirty="0" smtClean="0"/>
              <a:t>Demand/weather</a:t>
            </a:r>
          </a:p>
          <a:p>
            <a:pPr lvl="1">
              <a:buFontTx/>
              <a:buNone/>
            </a:pPr>
            <a:r>
              <a:rPr lang="en-US" dirty="0" smtClean="0"/>
              <a:t>Regulatory filings</a:t>
            </a:r>
          </a:p>
          <a:p>
            <a:pPr lvl="1">
              <a:buFontTx/>
              <a:buNone/>
            </a:pPr>
            <a:r>
              <a:rPr lang="en-US" dirty="0" smtClean="0"/>
              <a:t>Financing</a:t>
            </a:r>
          </a:p>
          <a:p>
            <a:pPr lvl="1">
              <a:buFontTx/>
              <a:buNone/>
            </a:pPr>
            <a:r>
              <a:rPr lang="en-US" dirty="0" smtClean="0"/>
              <a:t>Outages</a:t>
            </a:r>
          </a:p>
          <a:p>
            <a:pPr lvl="1">
              <a:buFontTx/>
              <a:buNone/>
            </a:pPr>
            <a:r>
              <a:rPr lang="en-US" dirty="0" smtClean="0"/>
              <a:t>Timing of capital projects</a:t>
            </a:r>
          </a:p>
          <a:p>
            <a:pPr lvl="1">
              <a:buFontTx/>
              <a:buNone/>
            </a:pPr>
            <a:r>
              <a:rPr lang="en-US" dirty="0" smtClean="0"/>
              <a:t>Tight budgets</a:t>
            </a:r>
          </a:p>
          <a:p>
            <a:pPr lvl="1">
              <a:buFontTx/>
              <a:buNone/>
            </a:pPr>
            <a:endParaRPr lang="en-US" dirty="0" smtClean="0"/>
          </a:p>
          <a:p>
            <a:pPr lvl="1">
              <a:buFontTx/>
              <a:buNone/>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exchange procedures</a:t>
            </a:r>
            <a:endParaRPr lang="en-US" dirty="0"/>
          </a:p>
        </p:txBody>
      </p:sp>
      <p:sp>
        <p:nvSpPr>
          <p:cNvPr id="3" name="Text Placeholder 2"/>
          <p:cNvSpPr>
            <a:spLocks noGrp="1"/>
          </p:cNvSpPr>
          <p:nvPr>
            <p:ph type="body" sz="half" idx="1"/>
          </p:nvPr>
        </p:nvSpPr>
        <p:spPr>
          <a:xfrm>
            <a:off x="457200" y="1676400"/>
            <a:ext cx="8305800" cy="4525963"/>
          </a:xfrm>
        </p:spPr>
        <p:txBody>
          <a:bodyPr/>
          <a:lstStyle/>
          <a:p>
            <a:r>
              <a:rPr lang="en-US" sz="2800" dirty="0" smtClean="0"/>
              <a:t>Interested parties can submit information requests until </a:t>
            </a:r>
            <a:r>
              <a:rPr lang="en-US" sz="2800" b="1" dirty="0" smtClean="0"/>
              <a:t>December 1, 2014</a:t>
            </a:r>
          </a:p>
          <a:p>
            <a:r>
              <a:rPr lang="en-US" sz="2800" dirty="0" smtClean="0"/>
              <a:t>GRE will make a good faith effort to respond within 15 business days of receipt of such requests</a:t>
            </a:r>
          </a:p>
          <a:p>
            <a:r>
              <a:rPr lang="en-US" sz="2800" dirty="0" smtClean="0"/>
              <a:t>Any information request must be submitted in writing to </a:t>
            </a:r>
            <a:r>
              <a:rPr lang="en-US" sz="2800" dirty="0" smtClean="0">
                <a:hlinkClick r:id="rId2"/>
              </a:rPr>
              <a:t>tbutkowski@GREnergy.com</a:t>
            </a:r>
            <a:endParaRPr lang="en-US" sz="2800" dirty="0" smtClean="0"/>
          </a:p>
          <a:p>
            <a:r>
              <a:rPr lang="en-US" sz="2800" dirty="0" smtClean="0"/>
              <a:t>GRE will post on the MISO website and OASIS all information requests from interested parties and GRE’s responses</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subTitle" idx="4294967295"/>
          </p:nvPr>
        </p:nvSpPr>
        <p:spPr>
          <a:xfrm>
            <a:off x="1219200" y="2209800"/>
            <a:ext cx="6400800" cy="2590800"/>
          </a:xfrm>
        </p:spPr>
        <p:txBody>
          <a:bodyPr/>
          <a:lstStyle/>
          <a:p>
            <a:pPr marL="0" indent="0" algn="ctr">
              <a:lnSpc>
                <a:spcPct val="80000"/>
              </a:lnSpc>
              <a:buFontTx/>
              <a:buNone/>
            </a:pPr>
            <a:r>
              <a:rPr lang="en-US" sz="2400" dirty="0" smtClean="0"/>
              <a:t>Questions?</a:t>
            </a:r>
          </a:p>
          <a:p>
            <a:pPr marL="0" indent="0" algn="ctr">
              <a:lnSpc>
                <a:spcPct val="80000"/>
              </a:lnSpc>
              <a:buFontTx/>
              <a:buNone/>
            </a:pPr>
            <a:endParaRPr lang="en-US" sz="2400" dirty="0" smtClean="0"/>
          </a:p>
          <a:p>
            <a:pPr marL="0" indent="0" algn="ctr">
              <a:lnSpc>
                <a:spcPct val="80000"/>
              </a:lnSpc>
              <a:buFontTx/>
              <a:buNone/>
            </a:pPr>
            <a:r>
              <a:rPr lang="en-US" sz="1600" dirty="0" smtClean="0"/>
              <a:t>Additional questions may be submitted in writing to </a:t>
            </a:r>
          </a:p>
          <a:p>
            <a:pPr marL="0" indent="0" algn="ctr">
              <a:lnSpc>
                <a:spcPct val="80000"/>
              </a:lnSpc>
              <a:buFontTx/>
              <a:buNone/>
            </a:pPr>
            <a:endParaRPr lang="en-US" sz="1600" dirty="0" smtClean="0"/>
          </a:p>
          <a:p>
            <a:pPr marL="0" indent="0" algn="ctr">
              <a:lnSpc>
                <a:spcPct val="80000"/>
              </a:lnSpc>
              <a:buFontTx/>
              <a:buNone/>
            </a:pPr>
            <a:r>
              <a:rPr lang="en-US" sz="2400" dirty="0" smtClean="0"/>
              <a:t>Todd Butkowski</a:t>
            </a:r>
            <a:endParaRPr lang="en-US" sz="1800" dirty="0" smtClean="0"/>
          </a:p>
          <a:p>
            <a:pPr marL="0" indent="0" algn="ctr">
              <a:lnSpc>
                <a:spcPct val="80000"/>
              </a:lnSpc>
              <a:buFontTx/>
              <a:buNone/>
            </a:pPr>
            <a:r>
              <a:rPr lang="en-US" sz="2400" dirty="0" smtClean="0">
                <a:hlinkClick r:id="rId2"/>
              </a:rPr>
              <a:t>tbutkowski@GREnergy.com</a:t>
            </a:r>
            <a:r>
              <a:rPr lang="en-US" sz="2400" dirty="0" smtClean="0"/>
              <a:t> or</a:t>
            </a:r>
          </a:p>
          <a:p>
            <a:pPr marL="0" indent="0" algn="ctr">
              <a:lnSpc>
                <a:spcPct val="80000"/>
              </a:lnSpc>
              <a:buFontTx/>
              <a:buNone/>
            </a:pPr>
            <a:r>
              <a:rPr lang="en-US" sz="2400" dirty="0" smtClean="0"/>
              <a:t>Seth Nelson</a:t>
            </a:r>
          </a:p>
          <a:p>
            <a:pPr marL="0" indent="0" algn="ctr">
              <a:lnSpc>
                <a:spcPct val="80000"/>
              </a:lnSpc>
              <a:buNone/>
            </a:pPr>
            <a:r>
              <a:rPr lang="en-US" sz="2400" dirty="0" smtClean="0">
                <a:hlinkClick r:id="rId3"/>
              </a:rPr>
              <a:t>snelson@GREnergy.com</a:t>
            </a:r>
            <a:endParaRPr lang="en-US" sz="2400" dirty="0" smtClean="0"/>
          </a:p>
          <a:p>
            <a:pPr marL="0" indent="0" algn="ctr">
              <a:lnSpc>
                <a:spcPct val="80000"/>
              </a:lnSpc>
              <a:buFontTx/>
              <a:buNone/>
            </a:pPr>
            <a:endParaRPr lang="en-US" sz="2400" dirty="0" smtClean="0"/>
          </a:p>
          <a:p>
            <a:pPr marL="0" indent="0" algn="ctr">
              <a:lnSpc>
                <a:spcPct val="80000"/>
              </a:lnSpc>
              <a:buFontTx/>
              <a:buNone/>
            </a:pPr>
            <a:endParaRPr lang="en-US" sz="1800" dirty="0" smtClean="0"/>
          </a:p>
          <a:p>
            <a:pPr marL="0" indent="0" algn="ctr">
              <a:lnSpc>
                <a:spcPct val="80000"/>
              </a:lnSpc>
              <a:buFontTx/>
              <a:buNone/>
            </a:pPr>
            <a:endParaRPr lang="en-US"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r>
              <a:rPr lang="en-US" dirty="0" smtClean="0"/>
              <a:t>Disclosure</a:t>
            </a:r>
          </a:p>
        </p:txBody>
      </p:sp>
      <p:sp>
        <p:nvSpPr>
          <p:cNvPr id="4" name="Rectangle 3"/>
          <p:cNvSpPr txBox="1">
            <a:spLocks noChangeArrowheads="1"/>
          </p:cNvSpPr>
          <p:nvPr/>
        </p:nvSpPr>
        <p:spPr bwMode="auto">
          <a:xfrm>
            <a:off x="838200" y="2209800"/>
            <a:ext cx="7845902"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tx1"/>
                </a:solidFill>
                <a:effectLst/>
                <a:uLnTx/>
                <a:uFillTx/>
                <a:latin typeface="Arial" charset="0"/>
                <a:ea typeface="+mn-ea"/>
                <a:cs typeface="+mn-cs"/>
              </a:rPr>
              <a:t>All figures in this document are preliminary and subject to change.  Per the revised Formula Rate Protocols, figures will be finalized after the Information Exchange, Challenge Procedures, and MISO’s review are complete</a:t>
            </a:r>
            <a:r>
              <a:rPr kumimoji="0" lang="en-US" sz="2800" b="0" i="0" u="none" strike="noStrike" kern="0" cap="none" spc="0" normalizeH="0" baseline="30000" noProof="0" dirty="0" smtClean="0">
                <a:ln>
                  <a:noFill/>
                </a:ln>
                <a:solidFill>
                  <a:schemeClr val="tx1"/>
                </a:solidFill>
                <a:effectLst/>
                <a:uLnTx/>
                <a:uFillTx/>
                <a:latin typeface="Arial" charset="0"/>
                <a:ea typeface="+mn-ea"/>
                <a:cs typeface="+mn-cs"/>
              </a:rPr>
              <a:t>1</a:t>
            </a:r>
            <a:r>
              <a:rPr kumimoji="0" lang="en-US" sz="2800" b="0" i="0" u="none" strike="noStrike" kern="0" cap="none" spc="0" normalizeH="0" baseline="0" noProof="0" dirty="0" smtClean="0">
                <a:ln>
                  <a:noFill/>
                </a:ln>
                <a:solidFill>
                  <a:schemeClr val="tx1"/>
                </a:solidFill>
                <a:effectLst/>
                <a:uLnTx/>
                <a:uFillTx/>
                <a:latin typeface="Arial" charset="0"/>
                <a:ea typeface="+mn-ea"/>
                <a:cs typeface="+mn-cs"/>
              </a:rPr>
              <a:t>.</a:t>
            </a:r>
          </a:p>
          <a:p>
            <a:pPr marL="0" marR="0" lvl="0" indent="0" algn="ctr" defTabSz="914400" rtl="0" eaLnBrk="0" fontAlgn="base" latinLnBrk="0" hangingPunct="0">
              <a:lnSpc>
                <a:spcPct val="8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tx1"/>
                </a:solidFill>
                <a:effectLst/>
                <a:uLnTx/>
                <a:uFillTx/>
                <a:latin typeface="Arial" charset="0"/>
                <a:ea typeface="+mn-ea"/>
                <a:cs typeface="+mn-cs"/>
              </a:rPr>
              <a:t>    </a:t>
            </a:r>
          </a:p>
          <a:p>
            <a:pPr marL="0" marR="0" lvl="0" indent="0" algn="ctr" defTabSz="914400" rtl="0" eaLnBrk="0" fontAlgn="base" latinLnBrk="0" hangingPunct="0">
              <a:lnSpc>
                <a:spcPct val="80000"/>
              </a:lnSpc>
              <a:spcBef>
                <a:spcPct val="20000"/>
              </a:spcBef>
              <a:spcAft>
                <a:spcPct val="0"/>
              </a:spcAft>
              <a:buClrTx/>
              <a:buSzTx/>
              <a:buFontTx/>
              <a:buNone/>
              <a:tabLst/>
              <a:defRPr/>
            </a:pPr>
            <a:endParaRPr kumimoji="0" lang="en-US" sz="2800" b="0" i="0" u="none" strike="noStrike" kern="0" cap="none" spc="0" normalizeH="0" baseline="0" noProof="0" dirty="0" smtClean="0">
              <a:ln>
                <a:noFill/>
              </a:ln>
              <a:solidFill>
                <a:schemeClr val="tx1"/>
              </a:solidFill>
              <a:effectLst/>
              <a:uLnTx/>
              <a:uFillTx/>
              <a:latin typeface="Arial" charset="0"/>
              <a:ea typeface="+mn-ea"/>
              <a:cs typeface="+mn-cs"/>
            </a:endParaRPr>
          </a:p>
          <a:p>
            <a:pPr marL="0" marR="0" lvl="0" indent="0" algn="ctr" defTabSz="914400" rtl="0" eaLnBrk="0" fontAlgn="base" latinLnBrk="0" hangingPunct="0">
              <a:lnSpc>
                <a:spcPct val="80000"/>
              </a:lnSpc>
              <a:spcBef>
                <a:spcPct val="20000"/>
              </a:spcBef>
              <a:spcAft>
                <a:spcPct val="0"/>
              </a:spcAft>
              <a:buClrTx/>
              <a:buSzTx/>
              <a:buFontTx/>
              <a:buNone/>
              <a:tabLst/>
              <a:defRPr/>
            </a:pPr>
            <a:endParaRPr kumimoji="0" lang="en-US" sz="2800" b="0" i="0" u="none" strike="noStrike" kern="0" cap="none" spc="0" normalizeH="0" baseline="0" noProof="0" dirty="0" smtClean="0">
              <a:ln>
                <a:noFill/>
              </a:ln>
              <a:solidFill>
                <a:schemeClr val="tx1"/>
              </a:solidFill>
              <a:effectLst/>
              <a:uLnTx/>
              <a:uFillTx/>
              <a:latin typeface="Arial" charset="0"/>
              <a:ea typeface="+mn-ea"/>
              <a:cs typeface="+mn-cs"/>
            </a:endParaRPr>
          </a:p>
        </p:txBody>
      </p:sp>
      <p:sp>
        <p:nvSpPr>
          <p:cNvPr id="5" name="TextBox 4"/>
          <p:cNvSpPr txBox="1"/>
          <p:nvPr/>
        </p:nvSpPr>
        <p:spPr>
          <a:xfrm>
            <a:off x="457200" y="5181600"/>
            <a:ext cx="4572000" cy="923330"/>
          </a:xfrm>
          <a:prstGeom prst="rect">
            <a:avLst/>
          </a:prstGeom>
          <a:noFill/>
        </p:spPr>
        <p:txBody>
          <a:bodyPr wrap="square" rtlCol="0">
            <a:spAutoFit/>
          </a:bodyPr>
          <a:lstStyle/>
          <a:p>
            <a:r>
              <a:rPr lang="en-US" baseline="30000" dirty="0" smtClean="0"/>
              <a:t>1 </a:t>
            </a:r>
            <a:r>
              <a:rPr lang="en-US" dirty="0" smtClean="0"/>
              <a:t>Awaiting FERC’s final decision on Docket ER13-2379 on FERC’s investigation into MISO Formula Rate Protocols </a:t>
            </a:r>
            <a:endParaRPr lang="en-US" baseline="30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lstStyle/>
          <a:p>
            <a:r>
              <a:rPr lang="en-US" dirty="0" smtClean="0"/>
              <a:t>Meeting purpose </a:t>
            </a:r>
          </a:p>
        </p:txBody>
      </p:sp>
      <p:sp>
        <p:nvSpPr>
          <p:cNvPr id="8195" name="Rectangle 3"/>
          <p:cNvSpPr>
            <a:spLocks noGrp="1" noChangeArrowheads="1"/>
          </p:cNvSpPr>
          <p:nvPr>
            <p:ph type="body" idx="4294967295"/>
          </p:nvPr>
        </p:nvSpPr>
        <p:spPr>
          <a:xfrm>
            <a:off x="228600" y="1676400"/>
            <a:ext cx="8686800" cy="4191000"/>
          </a:xfrm>
        </p:spPr>
        <p:txBody>
          <a:bodyPr/>
          <a:lstStyle/>
          <a:p>
            <a:pPr algn="ctr">
              <a:buFontTx/>
              <a:buNone/>
            </a:pPr>
            <a:r>
              <a:rPr lang="en-US" sz="2400" dirty="0" smtClean="0"/>
              <a:t>FERC requires GRE to hold an annual projected rate meeting by October 31 each year to (i) permit GRE to explain and clarify it’s projected net revenue requirement and (ii) provide interested parties an opportunity to seek information and clarifications from GRE about the projected net revenue requirement</a:t>
            </a:r>
          </a:p>
          <a:p>
            <a:pPr algn="ctr">
              <a:buFontTx/>
              <a:buNone/>
            </a:pPr>
            <a:endParaRPr lang="en-US" sz="2400" dirty="0" smtClean="0"/>
          </a:p>
          <a:p>
            <a:pPr algn="ctr">
              <a:buFontTx/>
              <a:buNone/>
            </a:pPr>
            <a:r>
              <a:rPr lang="en-US" sz="2400" dirty="0" smtClean="0"/>
              <a:t>Great River Energy’s projected net revenue requirement and associated network rate commencing January 1, 2015 is calculated using GRE’s Attachment O formula rate template within the MISO tariff </a:t>
            </a:r>
          </a:p>
          <a:p>
            <a:pPr algn="ctr">
              <a:buFontTx/>
              <a:buNone/>
            </a:pPr>
            <a:endParaRPr lang="en-US" sz="2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idx="4294967295"/>
          </p:nvPr>
        </p:nvSpPr>
        <p:spPr>
          <a:xfrm>
            <a:off x="457200" y="152400"/>
            <a:ext cx="8229600" cy="1143000"/>
          </a:xfrm>
        </p:spPr>
        <p:txBody>
          <a:bodyPr/>
          <a:lstStyle/>
          <a:p>
            <a:pPr eaLnBrk="1" hangingPunct="1"/>
            <a:r>
              <a:rPr lang="en-US" dirty="0" smtClean="0"/>
              <a:t>Corporate profile</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05400" y="1600200"/>
            <a:ext cx="3886200" cy="4536913"/>
          </a:xfrm>
          <a:prstGeom prst="rect">
            <a:avLst/>
          </a:prstGeom>
        </p:spPr>
      </p:pic>
      <p:sp>
        <p:nvSpPr>
          <p:cNvPr id="6" name="Rectangle 4"/>
          <p:cNvSpPr>
            <a:spLocks noChangeArrowheads="1"/>
          </p:cNvSpPr>
          <p:nvPr/>
        </p:nvSpPr>
        <p:spPr bwMode="auto">
          <a:xfrm>
            <a:off x="381000" y="1981200"/>
            <a:ext cx="5181600" cy="4038600"/>
          </a:xfrm>
          <a:prstGeom prst="rect">
            <a:avLst/>
          </a:prstGeom>
          <a:noFill/>
          <a:ln w="9525">
            <a:noFill/>
            <a:miter lim="800000"/>
            <a:headEnd/>
            <a:tailEnd/>
          </a:ln>
        </p:spPr>
        <p:txBody>
          <a:bodyPr/>
          <a:lstStyle/>
          <a:p>
            <a:pPr marL="342900" indent="-342900">
              <a:spcBef>
                <a:spcPct val="20000"/>
              </a:spcBef>
              <a:buFontTx/>
              <a:buChar char="•"/>
            </a:pPr>
            <a:r>
              <a:rPr lang="en-US" sz="2000" dirty="0" smtClean="0">
                <a:latin typeface="Arial" pitchFamily="34" charset="0"/>
                <a:cs typeface="Arial" pitchFamily="34" charset="0"/>
              </a:rPr>
              <a:t>28 member cooperatives </a:t>
            </a:r>
            <a:br>
              <a:rPr lang="en-US" sz="2000" dirty="0" smtClean="0">
                <a:latin typeface="Arial" pitchFamily="34" charset="0"/>
                <a:cs typeface="Arial" pitchFamily="34" charset="0"/>
              </a:rPr>
            </a:br>
            <a:r>
              <a:rPr lang="en-US" sz="2000" dirty="0" smtClean="0">
                <a:latin typeface="Arial" pitchFamily="34" charset="0"/>
                <a:cs typeface="Arial" pitchFamily="34" charset="0"/>
              </a:rPr>
              <a:t>– 650,000 member-consumers</a:t>
            </a:r>
          </a:p>
          <a:p>
            <a:pPr marL="342900" indent="-342900">
              <a:spcBef>
                <a:spcPct val="20000"/>
              </a:spcBef>
              <a:buFontTx/>
              <a:buChar char="•"/>
            </a:pPr>
            <a:r>
              <a:rPr lang="en-US" sz="2000" dirty="0" smtClean="0">
                <a:latin typeface="Arial" pitchFamily="34" charset="0"/>
                <a:cs typeface="Arial" pitchFamily="34" charset="0"/>
              </a:rPr>
              <a:t>4</a:t>
            </a:r>
            <a:r>
              <a:rPr lang="en-US" sz="2000" baseline="30000" dirty="0" smtClean="0">
                <a:latin typeface="Arial" pitchFamily="34" charset="0"/>
                <a:cs typeface="Arial" pitchFamily="34" charset="0"/>
              </a:rPr>
              <a:t>th</a:t>
            </a:r>
            <a:r>
              <a:rPr lang="en-US" sz="2000" dirty="0" smtClean="0">
                <a:latin typeface="Arial" pitchFamily="34" charset="0"/>
                <a:cs typeface="Arial" pitchFamily="34" charset="0"/>
              </a:rPr>
              <a:t> largest Generation &amp; Transmission cooperative in the nation</a:t>
            </a:r>
          </a:p>
          <a:p>
            <a:pPr marL="800100" lvl="1" indent="-342900">
              <a:spcBef>
                <a:spcPct val="20000"/>
              </a:spcBef>
              <a:buFont typeface="Arial" pitchFamily="34" charset="0"/>
              <a:buChar char="–"/>
            </a:pPr>
            <a:r>
              <a:rPr lang="en-US" sz="2000" dirty="0" smtClean="0">
                <a:latin typeface="Arial" pitchFamily="34" charset="0"/>
                <a:cs typeface="Arial" pitchFamily="34" charset="0"/>
              </a:rPr>
              <a:t>$3.7 billion assets</a:t>
            </a:r>
          </a:p>
          <a:p>
            <a:pPr marL="800100" lvl="1" indent="-342900">
              <a:spcBef>
                <a:spcPct val="20000"/>
              </a:spcBef>
              <a:buFont typeface="Arial" pitchFamily="34" charset="0"/>
              <a:buChar char="–"/>
            </a:pPr>
            <a:r>
              <a:rPr lang="en-US" sz="2000" dirty="0" smtClean="0">
                <a:latin typeface="Arial" pitchFamily="34" charset="0"/>
                <a:cs typeface="Arial" pitchFamily="34" charset="0"/>
              </a:rPr>
              <a:t>$2.8 billion debt</a:t>
            </a:r>
          </a:p>
          <a:p>
            <a:pPr marL="800100" lvl="1" indent="-342900">
              <a:spcBef>
                <a:spcPct val="20000"/>
              </a:spcBef>
              <a:buFont typeface="Arial" pitchFamily="34" charset="0"/>
              <a:buChar char="–"/>
            </a:pPr>
            <a:r>
              <a:rPr lang="en-US" sz="2000" dirty="0" smtClean="0">
                <a:latin typeface="Arial" pitchFamily="34" charset="0"/>
                <a:cs typeface="Arial" pitchFamily="34" charset="0"/>
              </a:rPr>
              <a:t>$980 million revenue</a:t>
            </a:r>
          </a:p>
          <a:p>
            <a:pPr marL="342900" indent="-342900">
              <a:spcBef>
                <a:spcPct val="20000"/>
              </a:spcBef>
              <a:buFontTx/>
              <a:buChar char="•"/>
            </a:pPr>
            <a:r>
              <a:rPr lang="en-US" sz="2000" dirty="0" smtClean="0">
                <a:latin typeface="Arial" pitchFamily="34" charset="0"/>
                <a:cs typeface="Arial" pitchFamily="34" charset="0"/>
              </a:rPr>
              <a:t>880 employees (MN and ND)</a:t>
            </a:r>
          </a:p>
          <a:p>
            <a:pPr marL="342900" indent="-342900">
              <a:spcBef>
                <a:spcPct val="20000"/>
              </a:spcBef>
              <a:buFontTx/>
              <a:buChar char="•"/>
            </a:pPr>
            <a:r>
              <a:rPr lang="en-US" sz="2000" dirty="0" smtClean="0">
                <a:latin typeface="Arial" pitchFamily="34" charset="0"/>
                <a:cs typeface="Arial" pitchFamily="34" charset="0"/>
              </a:rPr>
              <a:t>3,619 MW generation</a:t>
            </a:r>
          </a:p>
          <a:p>
            <a:pPr marL="800100" lvl="1" indent="-342900">
              <a:spcBef>
                <a:spcPct val="20000"/>
              </a:spcBef>
              <a:buFont typeface="Arial" pitchFamily="34" charset="0"/>
              <a:buChar char="–"/>
            </a:pPr>
            <a:r>
              <a:rPr lang="en-US" sz="2000" dirty="0" smtClean="0">
                <a:latin typeface="Arial" pitchFamily="34" charset="0"/>
                <a:cs typeface="Arial" pitchFamily="34" charset="0"/>
              </a:rPr>
              <a:t>701 MW renewables</a:t>
            </a:r>
          </a:p>
          <a:p>
            <a:pPr marL="342900" indent="-342900">
              <a:spcBef>
                <a:spcPct val="20000"/>
              </a:spcBef>
              <a:buFontTx/>
              <a:buChar char="•"/>
            </a:pPr>
            <a:r>
              <a:rPr lang="en-US" sz="2000" dirty="0" smtClean="0">
                <a:latin typeface="Arial" pitchFamily="34" charset="0"/>
                <a:cs typeface="Arial" pitchFamily="34" charset="0"/>
              </a:rPr>
              <a:t>4,660 miles transmission</a:t>
            </a:r>
          </a:p>
          <a:p>
            <a:pPr marL="342900" indent="-342900">
              <a:spcBef>
                <a:spcPct val="20000"/>
              </a:spcBef>
              <a:buFontTx/>
              <a:buChar char="•"/>
            </a:pPr>
            <a:r>
              <a:rPr lang="en-US" sz="2000" dirty="0" smtClean="0">
                <a:latin typeface="Arial" pitchFamily="34" charset="0"/>
                <a:cs typeface="Arial" pitchFamily="34" charset="0"/>
              </a:rPr>
              <a:t>102 transmission substations</a:t>
            </a: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r>
              <a:rPr lang="en-US" dirty="0" smtClean="0"/>
              <a:t>Attachment O</a:t>
            </a:r>
          </a:p>
        </p:txBody>
      </p:sp>
      <p:sp>
        <p:nvSpPr>
          <p:cNvPr id="14339" name="Rectangle 3"/>
          <p:cNvSpPr>
            <a:spLocks noGrp="1" noChangeArrowheads="1"/>
          </p:cNvSpPr>
          <p:nvPr>
            <p:ph type="body" idx="4294967295"/>
          </p:nvPr>
        </p:nvSpPr>
        <p:spPr>
          <a:xfrm>
            <a:off x="457200" y="1676400"/>
            <a:ext cx="8229600" cy="4495800"/>
          </a:xfrm>
        </p:spPr>
        <p:txBody>
          <a:bodyPr/>
          <a:lstStyle/>
          <a:p>
            <a:r>
              <a:rPr lang="en-US" sz="2400" dirty="0" smtClean="0"/>
              <a:t>Forward rate requirements</a:t>
            </a:r>
          </a:p>
          <a:p>
            <a:r>
              <a:rPr lang="en-US" sz="2400" dirty="0" smtClean="0"/>
              <a:t>GRE revenue requirement distribution</a:t>
            </a:r>
          </a:p>
          <a:p>
            <a:r>
              <a:rPr lang="en-US" sz="2400" dirty="0" smtClean="0"/>
              <a:t>Rate base</a:t>
            </a:r>
          </a:p>
          <a:p>
            <a:r>
              <a:rPr lang="en-US" sz="2400" dirty="0" smtClean="0"/>
              <a:t>Operating expenses</a:t>
            </a:r>
          </a:p>
          <a:p>
            <a:r>
              <a:rPr lang="en-US" sz="2400" dirty="0" smtClean="0"/>
              <a:t>Rate of return</a:t>
            </a:r>
          </a:p>
          <a:p>
            <a:r>
              <a:rPr lang="en-US" sz="2400" dirty="0" smtClean="0"/>
              <a:t>Revenue requirement</a:t>
            </a:r>
          </a:p>
          <a:p>
            <a:r>
              <a:rPr lang="en-US" sz="2400" dirty="0" smtClean="0"/>
              <a:t>Network rate summary</a:t>
            </a:r>
          </a:p>
          <a:p>
            <a:pPr>
              <a:buFontTx/>
              <a:buNone/>
            </a:pPr>
            <a:endParaRPr lang="en-US"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r>
              <a:rPr lang="en-US" dirty="0" smtClean="0"/>
              <a:t>Forward rate requirements</a:t>
            </a:r>
          </a:p>
        </p:txBody>
      </p:sp>
      <p:sp>
        <p:nvSpPr>
          <p:cNvPr id="15363" name="Rectangle 3"/>
          <p:cNvSpPr>
            <a:spLocks noGrp="1" noChangeArrowheads="1"/>
          </p:cNvSpPr>
          <p:nvPr>
            <p:ph type="body" idx="4294967295"/>
          </p:nvPr>
        </p:nvSpPr>
        <p:spPr>
          <a:xfrm>
            <a:off x="381000" y="1828800"/>
            <a:ext cx="7620000" cy="3124200"/>
          </a:xfrm>
        </p:spPr>
        <p:txBody>
          <a:bodyPr/>
          <a:lstStyle/>
          <a:p>
            <a:r>
              <a:rPr lang="en-US" sz="1600" b="1" dirty="0" smtClean="0"/>
              <a:t>By June 1 of each year GRE will post on OASIS all information in regards to our Attachment O, Attachment MM, and Schedule 1 True-Up Adjustment for the prior year including the associated workpapers and supplemental notes</a:t>
            </a:r>
          </a:p>
          <a:p>
            <a:endParaRPr lang="en-US" sz="1600" b="1" dirty="0" smtClean="0"/>
          </a:p>
          <a:p>
            <a:r>
              <a:rPr lang="en-US" sz="1600" b="1" dirty="0" smtClean="0"/>
              <a:t>By August 1 of each year GRE will post on OASIS all information in regards to our Attachment GG True-up Adjustment for the prior year</a:t>
            </a:r>
          </a:p>
          <a:p>
            <a:pPr>
              <a:buFontTx/>
              <a:buNone/>
            </a:pPr>
            <a:endParaRPr lang="en-US" sz="1600" b="1" dirty="0" smtClean="0"/>
          </a:p>
          <a:p>
            <a:r>
              <a:rPr lang="en-US" sz="1600" b="1" dirty="0" smtClean="0"/>
              <a:t>By September 1 of each year GRE will post on OASIS our projected Attachment O, Attachment GG, Attachment MM, and Schedule 1 including the True-Up Adjustments, associated work papers, and supplemental notes</a:t>
            </a:r>
          </a:p>
          <a:p>
            <a:endParaRPr lang="en-US" sz="1600" b="1" dirty="0" smtClean="0"/>
          </a:p>
          <a:p>
            <a:r>
              <a:rPr lang="en-US" sz="1600" b="1" dirty="0" smtClean="0"/>
              <a:t>By October 31 of each year, GRE will hold an Annual Projected Rate Meeting to permit GRE to explain and clarify our projected net revenue requirement</a:t>
            </a:r>
          </a:p>
          <a:p>
            <a:pPr algn="ctr">
              <a:buFontTx/>
              <a:buNone/>
            </a:pPr>
            <a:endParaRPr lang="en-US" sz="1600" dirty="0" smtClean="0"/>
          </a:p>
          <a:p>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HOAGLUN\AppData\Local\Microsoft\Windows\Temporary Internet Files\Content.Outlook\275VJG1R\MNRateZoneAreasRegionalTransmission_OnlyBoundariespdf (3).jpg"/>
          <p:cNvPicPr>
            <a:picLocks noChangeAspect="1" noChangeArrowheads="1"/>
          </p:cNvPicPr>
          <p:nvPr/>
        </p:nvPicPr>
        <p:blipFill>
          <a:blip r:embed="rId2" cstate="print"/>
          <a:srcRect/>
          <a:stretch>
            <a:fillRect/>
          </a:stretch>
        </p:blipFill>
        <p:spPr bwMode="auto">
          <a:xfrm>
            <a:off x="0" y="-103909"/>
            <a:ext cx="9144000" cy="696190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457200" y="152400"/>
            <a:ext cx="8229600" cy="1143000"/>
          </a:xfrm>
        </p:spPr>
        <p:txBody>
          <a:bodyPr/>
          <a:lstStyle/>
          <a:p>
            <a:r>
              <a:rPr lang="en-US" dirty="0" smtClean="0"/>
              <a:t>GRE revenue requirement distribution </a:t>
            </a:r>
          </a:p>
        </p:txBody>
      </p:sp>
      <p:graphicFrame>
        <p:nvGraphicFramePr>
          <p:cNvPr id="11" name="Diagram 10"/>
          <p:cNvGraphicFramePr/>
          <p:nvPr/>
        </p:nvGraphicFramePr>
        <p:xfrm>
          <a:off x="1905000" y="1066800"/>
          <a:ext cx="5486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2" name="Rectangle 4"/>
          <p:cNvSpPr>
            <a:spLocks noChangeArrowheads="1"/>
          </p:cNvSpPr>
          <p:nvPr/>
        </p:nvSpPr>
        <p:spPr bwMode="auto">
          <a:xfrm>
            <a:off x="228600" y="3732074"/>
            <a:ext cx="8534400" cy="1754326"/>
          </a:xfrm>
          <a:prstGeom prst="rect">
            <a:avLst/>
          </a:prstGeom>
          <a:noFill/>
          <a:ln w="9525">
            <a:noFill/>
            <a:miter lim="800000"/>
            <a:headEnd/>
            <a:tailEnd/>
          </a:ln>
        </p:spPr>
        <p:txBody>
          <a:bodyPr wrap="square">
            <a:spAutoFit/>
          </a:bodyPr>
          <a:lstStyle/>
          <a:p>
            <a:pPr lvl="1" algn="ctr"/>
            <a:r>
              <a:rPr lang="en-US" dirty="0"/>
              <a:t>Per </a:t>
            </a:r>
            <a:r>
              <a:rPr lang="en-US" dirty="0" smtClean="0"/>
              <a:t>Schedules </a:t>
            </a:r>
            <a:r>
              <a:rPr lang="en-US" dirty="0"/>
              <a:t>7,8, &amp; 9 of the MISO Tariff, each Transmission Owner's total revenue requirement is allocated proportionately to each Zone in which the Transmission Owner owns transmission facilities based on the gross plant value of its facilities located in that Zone relative to the gross plant value of its facilities in all Zones, as reflected in Attachment O </a:t>
            </a:r>
          </a:p>
          <a:p>
            <a:pPr lvl="1">
              <a:buFont typeface="Arial" charset="0"/>
              <a:buChar char="•"/>
            </a:pPr>
            <a:endParaRPr lang="en-US" dirty="0"/>
          </a:p>
        </p:txBody>
      </p:sp>
      <p:sp>
        <p:nvSpPr>
          <p:cNvPr id="17413" name="TextBox 5"/>
          <p:cNvSpPr txBox="1">
            <a:spLocks noChangeArrowheads="1"/>
          </p:cNvSpPr>
          <p:nvPr/>
        </p:nvSpPr>
        <p:spPr bwMode="auto">
          <a:xfrm>
            <a:off x="838200" y="5692775"/>
            <a:ext cx="7900988" cy="708025"/>
          </a:xfrm>
          <a:prstGeom prst="rect">
            <a:avLst/>
          </a:prstGeom>
          <a:noFill/>
          <a:ln w="9525">
            <a:noFill/>
            <a:miter lim="800000"/>
            <a:headEnd/>
            <a:tailEnd/>
          </a:ln>
        </p:spPr>
        <p:txBody>
          <a:bodyPr>
            <a:spAutoFit/>
          </a:bodyPr>
          <a:lstStyle/>
          <a:p>
            <a:r>
              <a:rPr lang="en-US" sz="1100" dirty="0"/>
              <a:t>* Per Docket ER10-187, the gross plant value to use is transmission gross plant less the gross plant value of transmission facilities associated with Attachment </a:t>
            </a:r>
            <a:r>
              <a:rPr lang="en-US" sz="1100" dirty="0" smtClean="0"/>
              <a:t>GG and MM.</a:t>
            </a:r>
            <a:endParaRPr lang="en-US" sz="1100" dirty="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13955</TotalTime>
  <Words>1404</Words>
  <Application>Microsoft Office PowerPoint</Application>
  <PresentationFormat>On-screen Show (4:3)</PresentationFormat>
  <Paragraphs>526</Paragraphs>
  <Slides>22</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3_Custom Design</vt:lpstr>
      <vt:lpstr>Chart</vt:lpstr>
      <vt:lpstr>Worksheet</vt:lpstr>
      <vt:lpstr>Slide 1</vt:lpstr>
      <vt:lpstr>Agenda</vt:lpstr>
      <vt:lpstr>Disclosure</vt:lpstr>
      <vt:lpstr>Meeting purpose </vt:lpstr>
      <vt:lpstr>Corporate profile</vt:lpstr>
      <vt:lpstr>Attachment O</vt:lpstr>
      <vt:lpstr>Forward rate requirements</vt:lpstr>
      <vt:lpstr>Slide 8</vt:lpstr>
      <vt:lpstr>GRE revenue requirement distribution </vt:lpstr>
      <vt:lpstr>Rate base</vt:lpstr>
      <vt:lpstr>Operating expenses</vt:lpstr>
      <vt:lpstr>Rate of return</vt:lpstr>
      <vt:lpstr>Revenue requirement</vt:lpstr>
      <vt:lpstr>Network rate summary</vt:lpstr>
      <vt:lpstr>2015 GRE revenue requirement distribution</vt:lpstr>
      <vt:lpstr>2015 Capital additions</vt:lpstr>
      <vt:lpstr>2015 Capital additions Attachment “O” projects &gt; $100K</vt:lpstr>
      <vt:lpstr>2015 Capital additions  Attachment “GG” projects</vt:lpstr>
      <vt:lpstr>2015 Capital additions  Attachment “MM” projects</vt:lpstr>
      <vt:lpstr>Budget risks</vt:lpstr>
      <vt:lpstr>Information exchange procedures</vt:lpstr>
      <vt:lpstr>Slide 22</vt:lpstr>
    </vt:vector>
  </TitlesOfParts>
  <Company>Great River Energy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Goodhue County Cooperative Electric Association Annual Meeting </dc:title>
  <dc:creator>lmt</dc:creator>
  <cp:lastModifiedBy>Tbutkows</cp:lastModifiedBy>
  <cp:revision>723</cp:revision>
  <dcterms:created xsi:type="dcterms:W3CDTF">2006-03-02T20:14:31Z</dcterms:created>
  <dcterms:modified xsi:type="dcterms:W3CDTF">2014-10-29T22:19:30Z</dcterms:modified>
</cp:coreProperties>
</file>