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67" autoAdjust="0"/>
    <p:restoredTop sz="94841" autoAdjust="0"/>
  </p:normalViewPr>
  <p:slideViewPr>
    <p:cSldViewPr showGuides="1">
      <p:cViewPr>
        <p:scale>
          <a:sx n="90" d="100"/>
          <a:sy n="90" d="100"/>
        </p:scale>
        <p:origin x="-3114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RNTFS\SHARED\Transmission\Transmission%20Strategy%20&amp;%20Business%20Planning\Rates\MISO%20Attachment%20O\2014\True-Up\Annual%20True-Up%20Meeting\2014%20GRE%20Annual%20True-Up%20Meeting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'Revenue Requirement Comparison'!$A$14</c:f>
              <c:strCache>
                <c:ptCount val="1"/>
                <c:pt idx="0">
                  <c:v>Net Revenue Requirement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Comparison'!$C$14</c:f>
              <c:numCache>
                <c:formatCode>_("$"* #,##0.0_);_("$"* \(#,##0.0\);_("$"* "-"??_);_(@_)</c:formatCode>
                <c:ptCount val="1"/>
                <c:pt idx="0">
                  <c:v>90.243414657862658</c:v>
                </c:pt>
              </c:numCache>
            </c:numRef>
          </c:val>
        </c:ser>
        <c:ser>
          <c:idx val="3"/>
          <c:order val="1"/>
          <c:tx>
            <c:strRef>
              <c:f>'Revenue Requirement Comparison'!$A$4</c:f>
              <c:strCache>
                <c:ptCount val="1"/>
                <c:pt idx="0">
                  <c:v>Return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Comparison'!$D$4</c:f>
              <c:numCache>
                <c:formatCode>_("$"* #,##0.00_);_("$"* \(#,##0.00\);_("$"* "-"??_);_(@_)</c:formatCode>
                <c:ptCount val="1"/>
                <c:pt idx="0">
                  <c:v>2.749689721320085</c:v>
                </c:pt>
              </c:numCache>
            </c:numRef>
          </c:val>
        </c:ser>
        <c:ser>
          <c:idx val="4"/>
          <c:order val="2"/>
          <c:tx>
            <c:strRef>
              <c:f>'Revenue Requirement Comparison'!$A$6</c:f>
              <c:strCache>
                <c:ptCount val="1"/>
                <c:pt idx="0">
                  <c:v>Operating Expenses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Comparison'!$D$6</c:f>
              <c:numCache>
                <c:formatCode>_("$"* #,##0.00_);_("$"* \(#,##0.00\);_("$"* "-"??_);_(@_)</c:formatCode>
                <c:ptCount val="1"/>
                <c:pt idx="0">
                  <c:v>2.1629613496980222</c:v>
                </c:pt>
              </c:numCache>
            </c:numRef>
          </c:val>
        </c:ser>
        <c:ser>
          <c:idx val="5"/>
          <c:order val="3"/>
          <c:tx>
            <c:strRef>
              <c:f>'Revenue Requirement Comparison'!$A$8</c:f>
              <c:strCache>
                <c:ptCount val="1"/>
                <c:pt idx="0">
                  <c:v>Attachment GG Adjustment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Comparison'!$D$8</c:f>
              <c:numCache>
                <c:formatCode>_("$"* #,##0.00_);_("$"* \(#,##0.00\);_("$"* "-"??_);_(@_)</c:formatCode>
                <c:ptCount val="1"/>
                <c:pt idx="0">
                  <c:v>0.68789727773470055</c:v>
                </c:pt>
              </c:numCache>
            </c:numRef>
          </c:val>
        </c:ser>
        <c:ser>
          <c:idx val="6"/>
          <c:order val="4"/>
          <c:tx>
            <c:strRef>
              <c:f>'Revenue Requirement Comparison'!$A$10</c:f>
              <c:strCache>
                <c:ptCount val="1"/>
                <c:pt idx="0">
                  <c:v>Attachment MM Adjustment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Comparison'!$D$10</c:f>
              <c:numCache>
                <c:formatCode>_("$"* #,##0.00_);_("$"* \(#,##0.00\);_("$"* "-"??_);_(@_)</c:formatCode>
                <c:ptCount val="1"/>
                <c:pt idx="0">
                  <c:v>-1.1744429999999999</c:v>
                </c:pt>
              </c:numCache>
            </c:numRef>
          </c:val>
        </c:ser>
        <c:ser>
          <c:idx val="7"/>
          <c:order val="5"/>
          <c:tx>
            <c:strRef>
              <c:f>'Revenue Requirement Comparison'!$A$12</c:f>
              <c:strCache>
                <c:ptCount val="1"/>
                <c:pt idx="0">
                  <c:v>Revenue Credits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Comparison'!$D$12</c:f>
              <c:numCache>
                <c:formatCode>_("$"* #,##0.00_);_("$"* \(#,##0.00\);_("$"* "-"??_);_(@_)</c:formatCode>
                <c:ptCount val="1"/>
                <c:pt idx="0">
                  <c:v>-0.83199923225941042</c:v>
                </c:pt>
              </c:numCache>
            </c:numRef>
          </c:val>
        </c:ser>
        <c:ser>
          <c:idx val="1"/>
          <c:order val="6"/>
          <c:tx>
            <c:strRef>
              <c:f>'Revenue Requirement Comparison'!$A$14</c:f>
              <c:strCache>
                <c:ptCount val="1"/>
                <c:pt idx="0">
                  <c:v>Net Revenue Requirement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'Revenue Requirement Comparison'!$B$14</c:f>
              <c:numCache>
                <c:formatCode>_("$"* #,##0.0_);_("$"* \(#,##0.0\);_("$"* "-"??_);_(@_)</c:formatCode>
                <c:ptCount val="1"/>
                <c:pt idx="0">
                  <c:v>96.47464019319905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7065600"/>
        <c:axId val="137067136"/>
      </c:barChart>
      <c:catAx>
        <c:axId val="137065600"/>
        <c:scaling>
          <c:orientation val="minMax"/>
        </c:scaling>
        <c:delete val="1"/>
        <c:axPos val="b"/>
        <c:majorTickMark val="out"/>
        <c:minorTickMark val="none"/>
        <c:tickLblPos val="none"/>
        <c:crossAx val="137067136"/>
        <c:crosses val="autoZero"/>
        <c:auto val="1"/>
        <c:lblAlgn val="ctr"/>
        <c:lblOffset val="100"/>
        <c:noMultiLvlLbl val="0"/>
      </c:catAx>
      <c:valAx>
        <c:axId val="137067136"/>
        <c:scaling>
          <c:orientation val="minMax"/>
          <c:max val="105"/>
          <c:min val="-7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Annual</a:t>
                </a:r>
                <a:r>
                  <a:rPr lang="en-US" sz="1400" baseline="0"/>
                  <a:t> Transmission Revenue Requirement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6982044630150458E-2"/>
              <c:y val="8.1084288523564085E-2"/>
            </c:manualLayout>
          </c:layout>
          <c:overlay val="0"/>
        </c:title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137065600"/>
        <c:crosses val="autoZero"/>
        <c:crossBetween val="between"/>
      </c:valAx>
      <c:spPr>
        <a:noFill/>
      </c:spPr>
    </c:plotArea>
    <c:legend>
      <c:legendPos val="b"/>
      <c:legendEntry>
        <c:idx val="0"/>
        <c:delete val="1"/>
      </c:legendEntry>
      <c:legendEntry>
        <c:idx val="6"/>
        <c:delete val="1"/>
      </c:legendEntry>
      <c:layout/>
      <c:overlay val="0"/>
    </c:legend>
    <c:plotVisOnly val="1"/>
    <c:dispBlanksAs val="gap"/>
    <c:showDLblsOverMax val="0"/>
  </c:chart>
  <c:spPr>
    <a:solidFill>
      <a:schemeClr val="bg1"/>
    </a:solidFill>
    <a:effectLst/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9D397-BCDD-4F9E-8F25-BE39AFD7657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4E6D212-8A3D-4FC0-A853-01AD8D77C0F2}">
      <dgm:prSet phldrT="[Text]"/>
      <dgm:spPr/>
      <dgm:t>
        <a:bodyPr/>
        <a:lstStyle/>
        <a:p>
          <a:r>
            <a:rPr lang="en-US" dirty="0" smtClean="0"/>
            <a:t>June 1</a:t>
          </a:r>
          <a:endParaRPr lang="en-US" dirty="0"/>
        </a:p>
      </dgm:t>
    </dgm:pt>
    <dgm:pt modelId="{7ACD091F-5115-4136-A07F-C785D74C861E}" type="parTrans" cxnId="{00EE9A00-D767-4BE6-82CE-8BD6461058A5}">
      <dgm:prSet/>
      <dgm:spPr/>
      <dgm:t>
        <a:bodyPr/>
        <a:lstStyle/>
        <a:p>
          <a:endParaRPr lang="en-US"/>
        </a:p>
      </dgm:t>
    </dgm:pt>
    <dgm:pt modelId="{063AED68-C999-4B50-B318-DBEAFC3F2A48}" type="sibTrans" cxnId="{00EE9A00-D767-4BE6-82CE-8BD6461058A5}">
      <dgm:prSet/>
      <dgm:spPr/>
      <dgm:t>
        <a:bodyPr/>
        <a:lstStyle/>
        <a:p>
          <a:endParaRPr lang="en-US"/>
        </a:p>
      </dgm:t>
    </dgm:pt>
    <dgm:pt modelId="{F68CAFE4-7EAF-4D2A-AF23-BA4D141F20FA}">
      <dgm:prSet phldrT="[Text]"/>
      <dgm:spPr/>
      <dgm:t>
        <a:bodyPr/>
        <a:lstStyle/>
        <a:p>
          <a:r>
            <a:rPr lang="en-US" dirty="0" smtClean="0"/>
            <a:t>September 1 – October 1</a:t>
          </a:r>
          <a:endParaRPr lang="en-US" dirty="0"/>
        </a:p>
      </dgm:t>
    </dgm:pt>
    <dgm:pt modelId="{00AE3C2C-7605-4039-B4AF-F5382DE85514}" type="parTrans" cxnId="{207439A5-7C0E-4BA3-8D31-D16401FBD9D2}">
      <dgm:prSet/>
      <dgm:spPr/>
      <dgm:t>
        <a:bodyPr/>
        <a:lstStyle/>
        <a:p>
          <a:endParaRPr lang="en-US"/>
        </a:p>
      </dgm:t>
    </dgm:pt>
    <dgm:pt modelId="{DB8D5599-B649-49D3-880A-5435E934DA8A}" type="sibTrans" cxnId="{207439A5-7C0E-4BA3-8D31-D16401FBD9D2}">
      <dgm:prSet/>
      <dgm:spPr/>
      <dgm:t>
        <a:bodyPr/>
        <a:lstStyle/>
        <a:p>
          <a:endParaRPr lang="en-US"/>
        </a:p>
      </dgm:t>
    </dgm:pt>
    <dgm:pt modelId="{0358766B-6101-4282-959C-722456EE216A}">
      <dgm:prSet phldrT="[Text]"/>
      <dgm:spPr/>
      <dgm:t>
        <a:bodyPr/>
        <a:lstStyle/>
        <a:p>
          <a:r>
            <a:rPr lang="en-US" dirty="0" smtClean="0"/>
            <a:t>Deadline for meeting on projected net revenue requirement</a:t>
          </a:r>
          <a:endParaRPr lang="en-US" dirty="0"/>
        </a:p>
      </dgm:t>
    </dgm:pt>
    <dgm:pt modelId="{49C56D2F-D17F-4C52-8FB1-E4350880D6B6}" type="parTrans" cxnId="{08667EB9-6B9F-4A56-91E8-F465C0C69D01}">
      <dgm:prSet/>
      <dgm:spPr/>
      <dgm:t>
        <a:bodyPr/>
        <a:lstStyle/>
        <a:p>
          <a:endParaRPr lang="en-US"/>
        </a:p>
      </dgm:t>
    </dgm:pt>
    <dgm:pt modelId="{3411954B-780C-485D-8844-92F9A8A06BE4}" type="sibTrans" cxnId="{08667EB9-6B9F-4A56-91E8-F465C0C69D01}">
      <dgm:prSet/>
      <dgm:spPr/>
      <dgm:t>
        <a:bodyPr/>
        <a:lstStyle/>
        <a:p>
          <a:endParaRPr lang="en-US"/>
        </a:p>
      </dgm:t>
    </dgm:pt>
    <dgm:pt modelId="{A1A080BE-A385-4765-B55A-11B41C939BBB}">
      <dgm:prSet phldrT="[Text]"/>
      <dgm:spPr/>
      <dgm:t>
        <a:bodyPr/>
        <a:lstStyle/>
        <a:p>
          <a:r>
            <a:rPr lang="en-US" dirty="0" smtClean="0"/>
            <a:t>Deadline for Annual True-Up</a:t>
          </a:r>
          <a:endParaRPr lang="en-US" dirty="0"/>
        </a:p>
      </dgm:t>
    </dgm:pt>
    <dgm:pt modelId="{18EEABF8-3257-45A2-A541-F5F31DEFB9FE}" type="parTrans" cxnId="{63F67438-414F-4515-91D7-BE9FA2893E53}">
      <dgm:prSet/>
      <dgm:spPr/>
      <dgm:t>
        <a:bodyPr/>
        <a:lstStyle/>
        <a:p>
          <a:endParaRPr lang="en-US"/>
        </a:p>
      </dgm:t>
    </dgm:pt>
    <dgm:pt modelId="{C97479F1-6AC6-4087-A482-1B7DCC3E84A9}" type="sibTrans" cxnId="{63F67438-414F-4515-91D7-BE9FA2893E53}">
      <dgm:prSet/>
      <dgm:spPr/>
      <dgm:t>
        <a:bodyPr/>
        <a:lstStyle/>
        <a:p>
          <a:endParaRPr lang="en-US"/>
        </a:p>
      </dgm:t>
    </dgm:pt>
    <dgm:pt modelId="{EFE90876-48FF-4942-B150-7F36C6D4ED8D}">
      <dgm:prSet phldrT="[Text]"/>
      <dgm:spPr/>
      <dgm:t>
        <a:bodyPr/>
        <a:lstStyle/>
        <a:p>
          <a:r>
            <a:rPr lang="en-US" dirty="0" smtClean="0"/>
            <a:t>Information exchange period &amp; review period begin</a:t>
          </a:r>
          <a:endParaRPr lang="en-US" dirty="0"/>
        </a:p>
      </dgm:t>
    </dgm:pt>
    <dgm:pt modelId="{F8592A3E-412B-49FD-973F-BFF29145A3F0}" type="parTrans" cxnId="{12F99EFB-5841-4BAE-9C1E-B12E0CD4CD32}">
      <dgm:prSet/>
      <dgm:spPr/>
      <dgm:t>
        <a:bodyPr/>
        <a:lstStyle/>
        <a:p>
          <a:endParaRPr lang="en-US"/>
        </a:p>
      </dgm:t>
    </dgm:pt>
    <dgm:pt modelId="{A103A4C0-5CE2-4D0E-9D5E-517127B75A63}" type="sibTrans" cxnId="{12F99EFB-5841-4BAE-9C1E-B12E0CD4CD32}">
      <dgm:prSet/>
      <dgm:spPr/>
      <dgm:t>
        <a:bodyPr/>
        <a:lstStyle/>
        <a:p>
          <a:endParaRPr lang="en-US"/>
        </a:p>
      </dgm:t>
    </dgm:pt>
    <dgm:pt modelId="{21ADD542-A402-405F-AC1F-725F254931B3}">
      <dgm:prSet phldrT="[Text]"/>
      <dgm:spPr/>
      <dgm:t>
        <a:bodyPr/>
        <a:lstStyle/>
        <a:p>
          <a:r>
            <a:rPr lang="en-US" dirty="0" smtClean="0"/>
            <a:t>June 1 – September 1</a:t>
          </a:r>
          <a:endParaRPr lang="en-US" dirty="0"/>
        </a:p>
      </dgm:t>
    </dgm:pt>
    <dgm:pt modelId="{FC5733B8-03FE-4349-9D47-4D170B92BF4E}" type="parTrans" cxnId="{69EAB180-A43B-4D3A-A3C0-82A927E7B9F6}">
      <dgm:prSet/>
      <dgm:spPr/>
      <dgm:t>
        <a:bodyPr/>
        <a:lstStyle/>
        <a:p>
          <a:endParaRPr lang="en-US"/>
        </a:p>
      </dgm:t>
    </dgm:pt>
    <dgm:pt modelId="{1E3E8A6A-CBAE-452E-BE3A-DDF083AF2FC0}" type="sibTrans" cxnId="{69EAB180-A43B-4D3A-A3C0-82A927E7B9F6}">
      <dgm:prSet/>
      <dgm:spPr/>
      <dgm:t>
        <a:bodyPr/>
        <a:lstStyle/>
        <a:p>
          <a:endParaRPr lang="en-US"/>
        </a:p>
      </dgm:t>
    </dgm:pt>
    <dgm:pt modelId="{3277C69B-25F8-4F0D-A415-189B978318EF}">
      <dgm:prSet phldrT="[Text]"/>
      <dgm:spPr/>
      <dgm:t>
        <a:bodyPr/>
        <a:lstStyle/>
        <a:p>
          <a:r>
            <a:rPr lang="en-US" dirty="0" smtClean="0"/>
            <a:t>Deadline for Annual True-Up meeting</a:t>
          </a:r>
          <a:endParaRPr lang="en-US" dirty="0"/>
        </a:p>
      </dgm:t>
    </dgm:pt>
    <dgm:pt modelId="{493485AA-67EA-4EC4-AB57-88CB45365561}" type="parTrans" cxnId="{6AF27521-029D-4768-9EC6-E350EA819322}">
      <dgm:prSet/>
      <dgm:spPr/>
      <dgm:t>
        <a:bodyPr/>
        <a:lstStyle/>
        <a:p>
          <a:endParaRPr lang="en-US"/>
        </a:p>
      </dgm:t>
    </dgm:pt>
    <dgm:pt modelId="{166BBB5D-2A7D-48AD-BB52-AB4AFD85EEEC}" type="sibTrans" cxnId="{6AF27521-029D-4768-9EC6-E350EA819322}">
      <dgm:prSet/>
      <dgm:spPr/>
      <dgm:t>
        <a:bodyPr/>
        <a:lstStyle/>
        <a:p>
          <a:endParaRPr lang="en-US"/>
        </a:p>
      </dgm:t>
    </dgm:pt>
    <dgm:pt modelId="{60EEADFF-9108-4E2F-8EEC-0980AD1FCB2B}">
      <dgm:prSet phldrT="[Text]"/>
      <dgm:spPr/>
      <dgm:t>
        <a:bodyPr/>
        <a:lstStyle/>
        <a:p>
          <a:r>
            <a:rPr lang="en-US" dirty="0" smtClean="0"/>
            <a:t>Deadline to post projected net revenue requirement </a:t>
          </a:r>
          <a:endParaRPr lang="en-US" dirty="0"/>
        </a:p>
      </dgm:t>
    </dgm:pt>
    <dgm:pt modelId="{CE0A82DE-7C82-47AF-9824-8F829FB332F4}" type="parTrans" cxnId="{673CAE5A-6708-408E-9698-0FD6B8739C35}">
      <dgm:prSet/>
      <dgm:spPr/>
      <dgm:t>
        <a:bodyPr/>
        <a:lstStyle/>
        <a:p>
          <a:endParaRPr lang="en-US"/>
        </a:p>
      </dgm:t>
    </dgm:pt>
    <dgm:pt modelId="{880AC07B-FA4C-414E-822C-5C32B8A0E38A}" type="sibTrans" cxnId="{673CAE5A-6708-408E-9698-0FD6B8739C35}">
      <dgm:prSet/>
      <dgm:spPr/>
      <dgm:t>
        <a:bodyPr/>
        <a:lstStyle/>
        <a:p>
          <a:endParaRPr lang="en-US"/>
        </a:p>
      </dgm:t>
    </dgm:pt>
    <dgm:pt modelId="{C6434F8F-D830-4D1F-AD0E-E692CDEB0DE5}">
      <dgm:prSet phldrT="[Text]"/>
      <dgm:spPr/>
      <dgm:t>
        <a:bodyPr/>
        <a:lstStyle/>
        <a:p>
          <a:r>
            <a:rPr lang="en-US" dirty="0" smtClean="0"/>
            <a:t>November 1</a:t>
          </a:r>
          <a:endParaRPr lang="en-US" dirty="0"/>
        </a:p>
      </dgm:t>
    </dgm:pt>
    <dgm:pt modelId="{394F71A1-5B5F-40AE-A4D0-2D080B8EC5DE}" type="parTrans" cxnId="{054437B4-29B2-459F-BB1D-ABD939DF8B55}">
      <dgm:prSet/>
      <dgm:spPr/>
      <dgm:t>
        <a:bodyPr/>
        <a:lstStyle/>
        <a:p>
          <a:endParaRPr lang="en-US"/>
        </a:p>
      </dgm:t>
    </dgm:pt>
    <dgm:pt modelId="{A3BE99E6-3910-4C8D-9EB6-D612B4074120}" type="sibTrans" cxnId="{054437B4-29B2-459F-BB1D-ABD939DF8B55}">
      <dgm:prSet/>
      <dgm:spPr/>
      <dgm:t>
        <a:bodyPr/>
        <a:lstStyle/>
        <a:p>
          <a:endParaRPr lang="en-US"/>
        </a:p>
      </dgm:t>
    </dgm:pt>
    <dgm:pt modelId="{27A250C5-4926-450E-B327-32EC89BF1DBB}">
      <dgm:prSet phldrT="[Text]"/>
      <dgm:spPr/>
      <dgm:t>
        <a:bodyPr/>
        <a:lstStyle/>
        <a:p>
          <a:r>
            <a:rPr lang="en-US" dirty="0" smtClean="0"/>
            <a:t>Deadline for joint meeting on regional cost-shared projects</a:t>
          </a:r>
          <a:endParaRPr lang="en-US" dirty="0"/>
        </a:p>
      </dgm:t>
    </dgm:pt>
    <dgm:pt modelId="{4511B5C5-394A-4CBF-84E7-94E3CF3EFFD1}" type="parTrans" cxnId="{A51C0642-1173-47D0-9B02-FF1AB0E7CC84}">
      <dgm:prSet/>
      <dgm:spPr/>
      <dgm:t>
        <a:bodyPr/>
        <a:lstStyle/>
        <a:p>
          <a:endParaRPr lang="en-US"/>
        </a:p>
      </dgm:t>
    </dgm:pt>
    <dgm:pt modelId="{D6436D00-6EB2-4E25-99EE-BB6CB383932D}" type="sibTrans" cxnId="{A51C0642-1173-47D0-9B02-FF1AB0E7CC84}">
      <dgm:prSet/>
      <dgm:spPr/>
      <dgm:t>
        <a:bodyPr/>
        <a:lstStyle/>
        <a:p>
          <a:endParaRPr lang="en-US"/>
        </a:p>
      </dgm:t>
    </dgm:pt>
    <dgm:pt modelId="{2A640B00-38DB-4F93-8AB3-012BC78FF043}">
      <dgm:prSet phldrT="[Text]"/>
      <dgm:spPr/>
      <dgm:t>
        <a:bodyPr/>
        <a:lstStyle/>
        <a:p>
          <a:r>
            <a:rPr lang="en-US" dirty="0" smtClean="0"/>
            <a:t>December 1</a:t>
          </a:r>
          <a:endParaRPr lang="en-US" dirty="0"/>
        </a:p>
      </dgm:t>
    </dgm:pt>
    <dgm:pt modelId="{D6907A4D-B9A3-4672-A43F-28EB1085C53C}" type="parTrans" cxnId="{D46D2BA6-21D8-4BBE-930D-31308D35BFF6}">
      <dgm:prSet/>
      <dgm:spPr/>
      <dgm:t>
        <a:bodyPr/>
        <a:lstStyle/>
        <a:p>
          <a:endParaRPr lang="en-US"/>
        </a:p>
      </dgm:t>
    </dgm:pt>
    <dgm:pt modelId="{6B7FF003-397E-4C79-B792-7B5713F7B050}" type="sibTrans" cxnId="{D46D2BA6-21D8-4BBE-930D-31308D35BFF6}">
      <dgm:prSet/>
      <dgm:spPr/>
      <dgm:t>
        <a:bodyPr/>
        <a:lstStyle/>
        <a:p>
          <a:endParaRPr lang="en-US"/>
        </a:p>
      </dgm:t>
    </dgm:pt>
    <dgm:pt modelId="{5CCBE170-B8C0-48F3-886D-5A34DF933539}">
      <dgm:prSet phldrT="[Text]"/>
      <dgm:spPr/>
      <dgm:t>
        <a:bodyPr/>
        <a:lstStyle/>
        <a:p>
          <a:r>
            <a:rPr lang="en-US" dirty="0" smtClean="0"/>
            <a:t>Deadline for Interested Parties to submit information requests</a:t>
          </a:r>
          <a:endParaRPr lang="en-US" dirty="0"/>
        </a:p>
      </dgm:t>
    </dgm:pt>
    <dgm:pt modelId="{066B5274-C1C3-4E20-9FFA-E9502E533DAB}" type="parTrans" cxnId="{37090F47-12E7-47F7-8868-76049649CBAC}">
      <dgm:prSet/>
      <dgm:spPr/>
      <dgm:t>
        <a:bodyPr/>
        <a:lstStyle/>
        <a:p>
          <a:endParaRPr lang="en-US"/>
        </a:p>
      </dgm:t>
    </dgm:pt>
    <dgm:pt modelId="{988F70B2-EA0D-43CB-83CA-1A641BFD2169}" type="sibTrans" cxnId="{37090F47-12E7-47F7-8868-76049649CBAC}">
      <dgm:prSet/>
      <dgm:spPr/>
      <dgm:t>
        <a:bodyPr/>
        <a:lstStyle/>
        <a:p>
          <a:endParaRPr lang="en-US"/>
        </a:p>
      </dgm:t>
    </dgm:pt>
    <dgm:pt modelId="{07CB6F90-A4D9-44B0-B24C-F416BA7987D6}" type="pres">
      <dgm:prSet presAssocID="{1079D397-BCDD-4F9E-8F25-BE39AFD7657C}" presName="CompostProcess" presStyleCnt="0">
        <dgm:presLayoutVars>
          <dgm:dir/>
          <dgm:resizeHandles val="exact"/>
        </dgm:presLayoutVars>
      </dgm:prSet>
      <dgm:spPr/>
    </dgm:pt>
    <dgm:pt modelId="{FB5F1BD7-7B81-4AC0-A5D0-8A79B4AAD492}" type="pres">
      <dgm:prSet presAssocID="{1079D397-BCDD-4F9E-8F25-BE39AFD7657C}" presName="arrow" presStyleLbl="bgShp" presStyleIdx="0" presStyleCnt="1"/>
      <dgm:spPr/>
    </dgm:pt>
    <dgm:pt modelId="{9ABB5974-D5C9-45A0-88AF-B0FCD7267235}" type="pres">
      <dgm:prSet presAssocID="{1079D397-BCDD-4F9E-8F25-BE39AFD7657C}" presName="linearProcess" presStyleCnt="0"/>
      <dgm:spPr/>
    </dgm:pt>
    <dgm:pt modelId="{3A6B98AE-9A04-4BC6-8ABF-C8FB804893C6}" type="pres">
      <dgm:prSet presAssocID="{F4E6D212-8A3D-4FC0-A853-01AD8D77C0F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7D001-24D5-4265-AEA6-7D19693DE2FE}" type="pres">
      <dgm:prSet presAssocID="{063AED68-C999-4B50-B318-DBEAFC3F2A48}" presName="sibTrans" presStyleCnt="0"/>
      <dgm:spPr/>
    </dgm:pt>
    <dgm:pt modelId="{2BCD02DB-D0D8-4007-9467-44D23C32A86B}" type="pres">
      <dgm:prSet presAssocID="{21ADD542-A402-405F-AC1F-725F254931B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E6AA6-7937-4AC0-9FE8-65645BB86EF8}" type="pres">
      <dgm:prSet presAssocID="{1E3E8A6A-CBAE-452E-BE3A-DDF083AF2FC0}" presName="sibTrans" presStyleCnt="0"/>
      <dgm:spPr/>
    </dgm:pt>
    <dgm:pt modelId="{E631E12C-7DA9-4940-8F8D-AA421D273A18}" type="pres">
      <dgm:prSet presAssocID="{F68CAFE4-7EAF-4D2A-AF23-BA4D141F20F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35031-975B-4FCD-B934-8A5A29AAFC5A}" type="pres">
      <dgm:prSet presAssocID="{DB8D5599-B649-49D3-880A-5435E934DA8A}" presName="sibTrans" presStyleCnt="0"/>
      <dgm:spPr/>
    </dgm:pt>
    <dgm:pt modelId="{CD5EBBDC-9EC5-4BA7-91FE-D200038FFA00}" type="pres">
      <dgm:prSet presAssocID="{C6434F8F-D830-4D1F-AD0E-E692CDEB0DE5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BA7B5-818A-412D-8487-CA6B5C6D5ADE}" type="pres">
      <dgm:prSet presAssocID="{A3BE99E6-3910-4C8D-9EB6-D612B4074120}" presName="sibTrans" presStyleCnt="0"/>
      <dgm:spPr/>
    </dgm:pt>
    <dgm:pt modelId="{A302EB18-6B9D-4A2A-BA53-F637DAFEC579}" type="pres">
      <dgm:prSet presAssocID="{2A640B00-38DB-4F93-8AB3-012BC78FF04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437B4-29B2-459F-BB1D-ABD939DF8B55}" srcId="{1079D397-BCDD-4F9E-8F25-BE39AFD7657C}" destId="{C6434F8F-D830-4D1F-AD0E-E692CDEB0DE5}" srcOrd="3" destOrd="0" parTransId="{394F71A1-5B5F-40AE-A4D0-2D080B8EC5DE}" sibTransId="{A3BE99E6-3910-4C8D-9EB6-D612B4074120}"/>
    <dgm:cxn modelId="{207439A5-7C0E-4BA3-8D31-D16401FBD9D2}" srcId="{1079D397-BCDD-4F9E-8F25-BE39AFD7657C}" destId="{F68CAFE4-7EAF-4D2A-AF23-BA4D141F20FA}" srcOrd="2" destOrd="0" parTransId="{00AE3C2C-7605-4039-B4AF-F5382DE85514}" sibTransId="{DB8D5599-B649-49D3-880A-5435E934DA8A}"/>
    <dgm:cxn modelId="{4642A067-9F97-44E8-B866-DBF4E8771BE6}" type="presOf" srcId="{EFE90876-48FF-4942-B150-7F36C6D4ED8D}" destId="{3A6B98AE-9A04-4BC6-8ABF-C8FB804893C6}" srcOrd="0" destOrd="2" presId="urn:microsoft.com/office/officeart/2005/8/layout/hProcess9"/>
    <dgm:cxn modelId="{D11263D3-28B4-46C0-B54E-C4937BB825BF}" type="presOf" srcId="{0358766B-6101-4282-959C-722456EE216A}" destId="{E631E12C-7DA9-4940-8F8D-AA421D273A18}" srcOrd="0" destOrd="2" presId="urn:microsoft.com/office/officeart/2005/8/layout/hProcess9"/>
    <dgm:cxn modelId="{6AF27521-029D-4768-9EC6-E350EA819322}" srcId="{21ADD542-A402-405F-AC1F-725F254931B3}" destId="{3277C69B-25F8-4F0D-A415-189B978318EF}" srcOrd="0" destOrd="0" parTransId="{493485AA-67EA-4EC4-AB57-88CB45365561}" sibTransId="{166BBB5D-2A7D-48AD-BB52-AB4AFD85EEEC}"/>
    <dgm:cxn modelId="{A51C0642-1173-47D0-9B02-FF1AB0E7CC84}" srcId="{C6434F8F-D830-4D1F-AD0E-E692CDEB0DE5}" destId="{27A250C5-4926-450E-B327-32EC89BF1DBB}" srcOrd="0" destOrd="0" parTransId="{4511B5C5-394A-4CBF-84E7-94E3CF3EFFD1}" sibTransId="{D6436D00-6EB2-4E25-99EE-BB6CB383932D}"/>
    <dgm:cxn modelId="{EE40AC96-9B59-4516-9BF8-B85A7D23FB44}" type="presOf" srcId="{21ADD542-A402-405F-AC1F-725F254931B3}" destId="{2BCD02DB-D0D8-4007-9467-44D23C32A86B}" srcOrd="0" destOrd="0" presId="urn:microsoft.com/office/officeart/2005/8/layout/hProcess9"/>
    <dgm:cxn modelId="{1CDB2E0A-1CE7-4D7A-BC15-6C7F3D9BA23B}" type="presOf" srcId="{5CCBE170-B8C0-48F3-886D-5A34DF933539}" destId="{A302EB18-6B9D-4A2A-BA53-F637DAFEC579}" srcOrd="0" destOrd="1" presId="urn:microsoft.com/office/officeart/2005/8/layout/hProcess9"/>
    <dgm:cxn modelId="{A6BC7383-B327-44E5-A181-E358D72B00B4}" type="presOf" srcId="{60EEADFF-9108-4E2F-8EEC-0980AD1FCB2B}" destId="{E631E12C-7DA9-4940-8F8D-AA421D273A18}" srcOrd="0" destOrd="1" presId="urn:microsoft.com/office/officeart/2005/8/layout/hProcess9"/>
    <dgm:cxn modelId="{12F99EFB-5841-4BAE-9C1E-B12E0CD4CD32}" srcId="{F4E6D212-8A3D-4FC0-A853-01AD8D77C0F2}" destId="{EFE90876-48FF-4942-B150-7F36C6D4ED8D}" srcOrd="1" destOrd="0" parTransId="{F8592A3E-412B-49FD-973F-BFF29145A3F0}" sibTransId="{A103A4C0-5CE2-4D0E-9D5E-517127B75A63}"/>
    <dgm:cxn modelId="{BD42F270-8621-4248-A29D-2A790F913876}" type="presOf" srcId="{3277C69B-25F8-4F0D-A415-189B978318EF}" destId="{2BCD02DB-D0D8-4007-9467-44D23C32A86B}" srcOrd="0" destOrd="1" presId="urn:microsoft.com/office/officeart/2005/8/layout/hProcess9"/>
    <dgm:cxn modelId="{63F67438-414F-4515-91D7-BE9FA2893E53}" srcId="{F4E6D212-8A3D-4FC0-A853-01AD8D77C0F2}" destId="{A1A080BE-A385-4765-B55A-11B41C939BBB}" srcOrd="0" destOrd="0" parTransId="{18EEABF8-3257-45A2-A541-F5F31DEFB9FE}" sibTransId="{C97479F1-6AC6-4087-A482-1B7DCC3E84A9}"/>
    <dgm:cxn modelId="{673CAE5A-6708-408E-9698-0FD6B8739C35}" srcId="{F68CAFE4-7EAF-4D2A-AF23-BA4D141F20FA}" destId="{60EEADFF-9108-4E2F-8EEC-0980AD1FCB2B}" srcOrd="0" destOrd="0" parTransId="{CE0A82DE-7C82-47AF-9824-8F829FB332F4}" sibTransId="{880AC07B-FA4C-414E-822C-5C32B8A0E38A}"/>
    <dgm:cxn modelId="{08667EB9-6B9F-4A56-91E8-F465C0C69D01}" srcId="{F68CAFE4-7EAF-4D2A-AF23-BA4D141F20FA}" destId="{0358766B-6101-4282-959C-722456EE216A}" srcOrd="1" destOrd="0" parTransId="{49C56D2F-D17F-4C52-8FB1-E4350880D6B6}" sibTransId="{3411954B-780C-485D-8844-92F9A8A06BE4}"/>
    <dgm:cxn modelId="{1D84EE4A-B42B-4E0D-B59A-9B9E2894D86B}" type="presOf" srcId="{27A250C5-4926-450E-B327-32EC89BF1DBB}" destId="{CD5EBBDC-9EC5-4BA7-91FE-D200038FFA00}" srcOrd="0" destOrd="1" presId="urn:microsoft.com/office/officeart/2005/8/layout/hProcess9"/>
    <dgm:cxn modelId="{D46D2BA6-21D8-4BBE-930D-31308D35BFF6}" srcId="{1079D397-BCDD-4F9E-8F25-BE39AFD7657C}" destId="{2A640B00-38DB-4F93-8AB3-012BC78FF043}" srcOrd="4" destOrd="0" parTransId="{D6907A4D-B9A3-4672-A43F-28EB1085C53C}" sibTransId="{6B7FF003-397E-4C79-B792-7B5713F7B050}"/>
    <dgm:cxn modelId="{37090F47-12E7-47F7-8868-76049649CBAC}" srcId="{2A640B00-38DB-4F93-8AB3-012BC78FF043}" destId="{5CCBE170-B8C0-48F3-886D-5A34DF933539}" srcOrd="0" destOrd="0" parTransId="{066B5274-C1C3-4E20-9FFA-E9502E533DAB}" sibTransId="{988F70B2-EA0D-43CB-83CA-1A641BFD2169}"/>
    <dgm:cxn modelId="{AB0EBC7A-7092-488D-A0B1-AF690D0819D5}" type="presOf" srcId="{F68CAFE4-7EAF-4D2A-AF23-BA4D141F20FA}" destId="{E631E12C-7DA9-4940-8F8D-AA421D273A18}" srcOrd="0" destOrd="0" presId="urn:microsoft.com/office/officeart/2005/8/layout/hProcess9"/>
    <dgm:cxn modelId="{20DAD4DE-90B6-4751-9BAE-BBA05AE5689D}" type="presOf" srcId="{C6434F8F-D830-4D1F-AD0E-E692CDEB0DE5}" destId="{CD5EBBDC-9EC5-4BA7-91FE-D200038FFA00}" srcOrd="0" destOrd="0" presId="urn:microsoft.com/office/officeart/2005/8/layout/hProcess9"/>
    <dgm:cxn modelId="{4CD2580E-0674-4322-B3A6-504A793509D6}" type="presOf" srcId="{A1A080BE-A385-4765-B55A-11B41C939BBB}" destId="{3A6B98AE-9A04-4BC6-8ABF-C8FB804893C6}" srcOrd="0" destOrd="1" presId="urn:microsoft.com/office/officeart/2005/8/layout/hProcess9"/>
    <dgm:cxn modelId="{93C5E9ED-2336-4DC7-BD58-645FDEBD16CB}" type="presOf" srcId="{1079D397-BCDD-4F9E-8F25-BE39AFD7657C}" destId="{07CB6F90-A4D9-44B0-B24C-F416BA7987D6}" srcOrd="0" destOrd="0" presId="urn:microsoft.com/office/officeart/2005/8/layout/hProcess9"/>
    <dgm:cxn modelId="{56202FAB-B7D5-4174-BA50-CA4EA26132F5}" type="presOf" srcId="{2A640B00-38DB-4F93-8AB3-012BC78FF043}" destId="{A302EB18-6B9D-4A2A-BA53-F637DAFEC579}" srcOrd="0" destOrd="0" presId="urn:microsoft.com/office/officeart/2005/8/layout/hProcess9"/>
    <dgm:cxn modelId="{502F66D9-A8F0-47AF-9C13-F2F37E195986}" type="presOf" srcId="{F4E6D212-8A3D-4FC0-A853-01AD8D77C0F2}" destId="{3A6B98AE-9A04-4BC6-8ABF-C8FB804893C6}" srcOrd="0" destOrd="0" presId="urn:microsoft.com/office/officeart/2005/8/layout/hProcess9"/>
    <dgm:cxn modelId="{00EE9A00-D767-4BE6-82CE-8BD6461058A5}" srcId="{1079D397-BCDD-4F9E-8F25-BE39AFD7657C}" destId="{F4E6D212-8A3D-4FC0-A853-01AD8D77C0F2}" srcOrd="0" destOrd="0" parTransId="{7ACD091F-5115-4136-A07F-C785D74C861E}" sibTransId="{063AED68-C999-4B50-B318-DBEAFC3F2A48}"/>
    <dgm:cxn modelId="{69EAB180-A43B-4D3A-A3C0-82A927E7B9F6}" srcId="{1079D397-BCDD-4F9E-8F25-BE39AFD7657C}" destId="{21ADD542-A402-405F-AC1F-725F254931B3}" srcOrd="1" destOrd="0" parTransId="{FC5733B8-03FE-4349-9D47-4D170B92BF4E}" sibTransId="{1E3E8A6A-CBAE-452E-BE3A-DDF083AF2FC0}"/>
    <dgm:cxn modelId="{471D1187-DF54-4273-A9BC-4110D7D42910}" type="presParOf" srcId="{07CB6F90-A4D9-44B0-B24C-F416BA7987D6}" destId="{FB5F1BD7-7B81-4AC0-A5D0-8A79B4AAD492}" srcOrd="0" destOrd="0" presId="urn:microsoft.com/office/officeart/2005/8/layout/hProcess9"/>
    <dgm:cxn modelId="{91E57EB6-B9FB-4E6F-A697-455D1E382507}" type="presParOf" srcId="{07CB6F90-A4D9-44B0-B24C-F416BA7987D6}" destId="{9ABB5974-D5C9-45A0-88AF-B0FCD7267235}" srcOrd="1" destOrd="0" presId="urn:microsoft.com/office/officeart/2005/8/layout/hProcess9"/>
    <dgm:cxn modelId="{8FEC8A60-1238-40C6-8883-7FBF48E209BF}" type="presParOf" srcId="{9ABB5974-D5C9-45A0-88AF-B0FCD7267235}" destId="{3A6B98AE-9A04-4BC6-8ABF-C8FB804893C6}" srcOrd="0" destOrd="0" presId="urn:microsoft.com/office/officeart/2005/8/layout/hProcess9"/>
    <dgm:cxn modelId="{7619233B-CAA3-4399-8FA4-770A30015E0C}" type="presParOf" srcId="{9ABB5974-D5C9-45A0-88AF-B0FCD7267235}" destId="{FB77D001-24D5-4265-AEA6-7D19693DE2FE}" srcOrd="1" destOrd="0" presId="urn:microsoft.com/office/officeart/2005/8/layout/hProcess9"/>
    <dgm:cxn modelId="{F0C510E6-582D-4DDF-BB48-C35A433C96E3}" type="presParOf" srcId="{9ABB5974-D5C9-45A0-88AF-B0FCD7267235}" destId="{2BCD02DB-D0D8-4007-9467-44D23C32A86B}" srcOrd="2" destOrd="0" presId="urn:microsoft.com/office/officeart/2005/8/layout/hProcess9"/>
    <dgm:cxn modelId="{9811CA91-AF0F-4CC9-B8ED-29F321D49FD9}" type="presParOf" srcId="{9ABB5974-D5C9-45A0-88AF-B0FCD7267235}" destId="{556E6AA6-7937-4AC0-9FE8-65645BB86EF8}" srcOrd="3" destOrd="0" presId="urn:microsoft.com/office/officeart/2005/8/layout/hProcess9"/>
    <dgm:cxn modelId="{1BA43FB3-CCD4-40A8-BA9F-FC4C2D6352C5}" type="presParOf" srcId="{9ABB5974-D5C9-45A0-88AF-B0FCD7267235}" destId="{E631E12C-7DA9-4940-8F8D-AA421D273A18}" srcOrd="4" destOrd="0" presId="urn:microsoft.com/office/officeart/2005/8/layout/hProcess9"/>
    <dgm:cxn modelId="{843EB448-C16A-4474-8509-D9C494C93516}" type="presParOf" srcId="{9ABB5974-D5C9-45A0-88AF-B0FCD7267235}" destId="{B2B35031-975B-4FCD-B934-8A5A29AAFC5A}" srcOrd="5" destOrd="0" presId="urn:microsoft.com/office/officeart/2005/8/layout/hProcess9"/>
    <dgm:cxn modelId="{2239901D-CBD1-4896-96F2-A02EB9E7634E}" type="presParOf" srcId="{9ABB5974-D5C9-45A0-88AF-B0FCD7267235}" destId="{CD5EBBDC-9EC5-4BA7-91FE-D200038FFA00}" srcOrd="6" destOrd="0" presId="urn:microsoft.com/office/officeart/2005/8/layout/hProcess9"/>
    <dgm:cxn modelId="{7E052419-2044-4119-96C2-84862C07931B}" type="presParOf" srcId="{9ABB5974-D5C9-45A0-88AF-B0FCD7267235}" destId="{856BA7B5-818A-412D-8487-CA6B5C6D5ADE}" srcOrd="7" destOrd="0" presId="urn:microsoft.com/office/officeart/2005/8/layout/hProcess9"/>
    <dgm:cxn modelId="{86DEF1BF-93F4-4C29-ABDB-39E75D5192E8}" type="presParOf" srcId="{9ABB5974-D5C9-45A0-88AF-B0FCD7267235}" destId="{A302EB18-6B9D-4A2A-BA53-F637DAFEC57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9D397-BCDD-4F9E-8F25-BE39AFD7657C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F4E6D212-8A3D-4FC0-A853-01AD8D77C0F2}">
      <dgm:prSet phldrT="[Text]"/>
      <dgm:spPr/>
      <dgm:t>
        <a:bodyPr/>
        <a:lstStyle/>
        <a:p>
          <a:r>
            <a:rPr lang="en-US" dirty="0" smtClean="0"/>
            <a:t>January 10</a:t>
          </a:r>
          <a:endParaRPr lang="en-US" dirty="0"/>
        </a:p>
      </dgm:t>
    </dgm:pt>
    <dgm:pt modelId="{7ACD091F-5115-4136-A07F-C785D74C861E}" type="parTrans" cxnId="{00EE9A00-D767-4BE6-82CE-8BD6461058A5}">
      <dgm:prSet/>
      <dgm:spPr/>
      <dgm:t>
        <a:bodyPr/>
        <a:lstStyle/>
        <a:p>
          <a:endParaRPr lang="en-US"/>
        </a:p>
      </dgm:t>
    </dgm:pt>
    <dgm:pt modelId="{063AED68-C999-4B50-B318-DBEAFC3F2A48}" type="sibTrans" cxnId="{00EE9A00-D767-4BE6-82CE-8BD6461058A5}">
      <dgm:prSet/>
      <dgm:spPr/>
      <dgm:t>
        <a:bodyPr/>
        <a:lstStyle/>
        <a:p>
          <a:endParaRPr lang="en-US"/>
        </a:p>
      </dgm:t>
    </dgm:pt>
    <dgm:pt modelId="{F68CAFE4-7EAF-4D2A-AF23-BA4D141F20FA}">
      <dgm:prSet phldrT="[Text]"/>
      <dgm:spPr/>
      <dgm:t>
        <a:bodyPr/>
        <a:lstStyle/>
        <a:p>
          <a:r>
            <a:rPr lang="en-US" dirty="0" smtClean="0"/>
            <a:t>February 28</a:t>
          </a:r>
          <a:endParaRPr lang="en-US" dirty="0"/>
        </a:p>
      </dgm:t>
    </dgm:pt>
    <dgm:pt modelId="{00AE3C2C-7605-4039-B4AF-F5382DE85514}" type="parTrans" cxnId="{207439A5-7C0E-4BA3-8D31-D16401FBD9D2}">
      <dgm:prSet/>
      <dgm:spPr/>
      <dgm:t>
        <a:bodyPr/>
        <a:lstStyle/>
        <a:p>
          <a:endParaRPr lang="en-US"/>
        </a:p>
      </dgm:t>
    </dgm:pt>
    <dgm:pt modelId="{DB8D5599-B649-49D3-880A-5435E934DA8A}" type="sibTrans" cxnId="{207439A5-7C0E-4BA3-8D31-D16401FBD9D2}">
      <dgm:prSet/>
      <dgm:spPr/>
      <dgm:t>
        <a:bodyPr/>
        <a:lstStyle/>
        <a:p>
          <a:endParaRPr lang="en-US"/>
        </a:p>
      </dgm:t>
    </dgm:pt>
    <dgm:pt modelId="{A1A080BE-A385-4765-B55A-11B41C939BBB}">
      <dgm:prSet phldrT="[Text]"/>
      <dgm:spPr/>
      <dgm:t>
        <a:bodyPr/>
        <a:lstStyle/>
        <a:p>
          <a:r>
            <a:rPr lang="en-US" dirty="0" smtClean="0"/>
            <a:t>Deadline for Transmission Owner to respond to information requests</a:t>
          </a:r>
          <a:endParaRPr lang="en-US" dirty="0"/>
        </a:p>
      </dgm:t>
    </dgm:pt>
    <dgm:pt modelId="{18EEABF8-3257-45A2-A541-F5F31DEFB9FE}" type="parTrans" cxnId="{63F67438-414F-4515-91D7-BE9FA2893E53}">
      <dgm:prSet/>
      <dgm:spPr/>
      <dgm:t>
        <a:bodyPr/>
        <a:lstStyle/>
        <a:p>
          <a:endParaRPr lang="en-US"/>
        </a:p>
      </dgm:t>
    </dgm:pt>
    <dgm:pt modelId="{C97479F1-6AC6-4087-A482-1B7DCC3E84A9}" type="sibTrans" cxnId="{63F67438-414F-4515-91D7-BE9FA2893E53}">
      <dgm:prSet/>
      <dgm:spPr/>
      <dgm:t>
        <a:bodyPr/>
        <a:lstStyle/>
        <a:p>
          <a:endParaRPr lang="en-US"/>
        </a:p>
      </dgm:t>
    </dgm:pt>
    <dgm:pt modelId="{21ADD542-A402-405F-AC1F-725F254931B3}">
      <dgm:prSet phldrT="[Text]"/>
      <dgm:spPr/>
      <dgm:t>
        <a:bodyPr/>
        <a:lstStyle/>
        <a:p>
          <a:r>
            <a:rPr lang="en-US" dirty="0" smtClean="0"/>
            <a:t>January 31</a:t>
          </a:r>
          <a:endParaRPr lang="en-US" dirty="0"/>
        </a:p>
      </dgm:t>
    </dgm:pt>
    <dgm:pt modelId="{FC5733B8-03FE-4349-9D47-4D170B92BF4E}" type="parTrans" cxnId="{69EAB180-A43B-4D3A-A3C0-82A927E7B9F6}">
      <dgm:prSet/>
      <dgm:spPr/>
      <dgm:t>
        <a:bodyPr/>
        <a:lstStyle/>
        <a:p>
          <a:endParaRPr lang="en-US"/>
        </a:p>
      </dgm:t>
    </dgm:pt>
    <dgm:pt modelId="{1E3E8A6A-CBAE-452E-BE3A-DDF083AF2FC0}" type="sibTrans" cxnId="{69EAB180-A43B-4D3A-A3C0-82A927E7B9F6}">
      <dgm:prSet/>
      <dgm:spPr/>
      <dgm:t>
        <a:bodyPr/>
        <a:lstStyle/>
        <a:p>
          <a:endParaRPr lang="en-US"/>
        </a:p>
      </dgm:t>
    </dgm:pt>
    <dgm:pt modelId="{3277C69B-25F8-4F0D-A415-189B978318EF}">
      <dgm:prSet phldrT="[Text]"/>
      <dgm:spPr/>
      <dgm:t>
        <a:bodyPr/>
        <a:lstStyle/>
        <a:p>
          <a:r>
            <a:rPr lang="en-US" dirty="0" smtClean="0"/>
            <a:t>Deadline for Interested Parties to submit Informal Challenges</a:t>
          </a:r>
          <a:endParaRPr lang="en-US" dirty="0"/>
        </a:p>
      </dgm:t>
    </dgm:pt>
    <dgm:pt modelId="{493485AA-67EA-4EC4-AB57-88CB45365561}" type="parTrans" cxnId="{6AF27521-029D-4768-9EC6-E350EA819322}">
      <dgm:prSet/>
      <dgm:spPr/>
      <dgm:t>
        <a:bodyPr/>
        <a:lstStyle/>
        <a:p>
          <a:endParaRPr lang="en-US"/>
        </a:p>
      </dgm:t>
    </dgm:pt>
    <dgm:pt modelId="{166BBB5D-2A7D-48AD-BB52-AB4AFD85EEEC}" type="sibTrans" cxnId="{6AF27521-029D-4768-9EC6-E350EA819322}">
      <dgm:prSet/>
      <dgm:spPr/>
      <dgm:t>
        <a:bodyPr/>
        <a:lstStyle/>
        <a:p>
          <a:endParaRPr lang="en-US"/>
        </a:p>
      </dgm:t>
    </dgm:pt>
    <dgm:pt modelId="{60EEADFF-9108-4E2F-8EEC-0980AD1FCB2B}">
      <dgm:prSet phldrT="[Text]"/>
      <dgm:spPr/>
      <dgm:t>
        <a:bodyPr/>
        <a:lstStyle/>
        <a:p>
          <a:r>
            <a:rPr lang="en-US" dirty="0" smtClean="0"/>
            <a:t>Deadline for Transmission Owner to respond to Informal Challenges </a:t>
          </a:r>
          <a:endParaRPr lang="en-US" dirty="0"/>
        </a:p>
      </dgm:t>
    </dgm:pt>
    <dgm:pt modelId="{CE0A82DE-7C82-47AF-9824-8F829FB332F4}" type="parTrans" cxnId="{673CAE5A-6708-408E-9698-0FD6B8739C35}">
      <dgm:prSet/>
      <dgm:spPr/>
      <dgm:t>
        <a:bodyPr/>
        <a:lstStyle/>
        <a:p>
          <a:endParaRPr lang="en-US"/>
        </a:p>
      </dgm:t>
    </dgm:pt>
    <dgm:pt modelId="{880AC07B-FA4C-414E-822C-5C32B8A0E38A}" type="sibTrans" cxnId="{673CAE5A-6708-408E-9698-0FD6B8739C35}">
      <dgm:prSet/>
      <dgm:spPr/>
      <dgm:t>
        <a:bodyPr/>
        <a:lstStyle/>
        <a:p>
          <a:endParaRPr lang="en-US"/>
        </a:p>
      </dgm:t>
    </dgm:pt>
    <dgm:pt modelId="{C6434F8F-D830-4D1F-AD0E-E692CDEB0DE5}">
      <dgm:prSet phldrT="[Text]"/>
      <dgm:spPr/>
      <dgm:t>
        <a:bodyPr/>
        <a:lstStyle/>
        <a:p>
          <a:r>
            <a:rPr lang="en-US" dirty="0" smtClean="0"/>
            <a:t>March 15</a:t>
          </a:r>
          <a:endParaRPr lang="en-US" dirty="0"/>
        </a:p>
      </dgm:t>
    </dgm:pt>
    <dgm:pt modelId="{394F71A1-5B5F-40AE-A4D0-2D080B8EC5DE}" type="parTrans" cxnId="{054437B4-29B2-459F-BB1D-ABD939DF8B55}">
      <dgm:prSet/>
      <dgm:spPr/>
      <dgm:t>
        <a:bodyPr/>
        <a:lstStyle/>
        <a:p>
          <a:endParaRPr lang="en-US"/>
        </a:p>
      </dgm:t>
    </dgm:pt>
    <dgm:pt modelId="{A3BE99E6-3910-4C8D-9EB6-D612B4074120}" type="sibTrans" cxnId="{054437B4-29B2-459F-BB1D-ABD939DF8B55}">
      <dgm:prSet/>
      <dgm:spPr/>
      <dgm:t>
        <a:bodyPr/>
        <a:lstStyle/>
        <a:p>
          <a:endParaRPr lang="en-US"/>
        </a:p>
      </dgm:t>
    </dgm:pt>
    <dgm:pt modelId="{27A250C5-4926-450E-B327-32EC89BF1DBB}">
      <dgm:prSet phldrT="[Text]"/>
      <dgm:spPr/>
      <dgm:t>
        <a:bodyPr/>
        <a:lstStyle/>
        <a:p>
          <a:r>
            <a:rPr lang="en-US" dirty="0" smtClean="0"/>
            <a:t>Deadline to submit Informational Filing to the Commission</a:t>
          </a:r>
          <a:endParaRPr lang="en-US" dirty="0"/>
        </a:p>
      </dgm:t>
    </dgm:pt>
    <dgm:pt modelId="{4511B5C5-394A-4CBF-84E7-94E3CF3EFFD1}" type="parTrans" cxnId="{A51C0642-1173-47D0-9B02-FF1AB0E7CC84}">
      <dgm:prSet/>
      <dgm:spPr/>
      <dgm:t>
        <a:bodyPr/>
        <a:lstStyle/>
        <a:p>
          <a:endParaRPr lang="en-US"/>
        </a:p>
      </dgm:t>
    </dgm:pt>
    <dgm:pt modelId="{D6436D00-6EB2-4E25-99EE-BB6CB383932D}" type="sibTrans" cxnId="{A51C0642-1173-47D0-9B02-FF1AB0E7CC84}">
      <dgm:prSet/>
      <dgm:spPr/>
      <dgm:t>
        <a:bodyPr/>
        <a:lstStyle/>
        <a:p>
          <a:endParaRPr lang="en-US"/>
        </a:p>
      </dgm:t>
    </dgm:pt>
    <dgm:pt modelId="{2A640B00-38DB-4F93-8AB3-012BC78FF043}">
      <dgm:prSet phldrT="[Text]"/>
      <dgm:spPr/>
      <dgm:t>
        <a:bodyPr/>
        <a:lstStyle/>
        <a:p>
          <a:r>
            <a:rPr lang="en-US" dirty="0" smtClean="0"/>
            <a:t>March 31</a:t>
          </a:r>
          <a:endParaRPr lang="en-US" dirty="0"/>
        </a:p>
      </dgm:t>
    </dgm:pt>
    <dgm:pt modelId="{D6907A4D-B9A3-4672-A43F-28EB1085C53C}" type="parTrans" cxnId="{D46D2BA6-21D8-4BBE-930D-31308D35BFF6}">
      <dgm:prSet/>
      <dgm:spPr/>
      <dgm:t>
        <a:bodyPr/>
        <a:lstStyle/>
        <a:p>
          <a:endParaRPr lang="en-US"/>
        </a:p>
      </dgm:t>
    </dgm:pt>
    <dgm:pt modelId="{6B7FF003-397E-4C79-B792-7B5713F7B050}" type="sibTrans" cxnId="{D46D2BA6-21D8-4BBE-930D-31308D35BFF6}">
      <dgm:prSet/>
      <dgm:spPr/>
      <dgm:t>
        <a:bodyPr/>
        <a:lstStyle/>
        <a:p>
          <a:endParaRPr lang="en-US"/>
        </a:p>
      </dgm:t>
    </dgm:pt>
    <dgm:pt modelId="{5CCBE170-B8C0-48F3-886D-5A34DF933539}">
      <dgm:prSet phldrT="[Text]"/>
      <dgm:spPr/>
      <dgm:t>
        <a:bodyPr/>
        <a:lstStyle/>
        <a:p>
          <a:r>
            <a:rPr lang="en-US" dirty="0" smtClean="0"/>
            <a:t>Deadline for Interested Parties to file Formal Challenge at the Commission</a:t>
          </a:r>
          <a:endParaRPr lang="en-US" dirty="0"/>
        </a:p>
      </dgm:t>
    </dgm:pt>
    <dgm:pt modelId="{066B5274-C1C3-4E20-9FFA-E9502E533DAB}" type="parTrans" cxnId="{37090F47-12E7-47F7-8868-76049649CBAC}">
      <dgm:prSet/>
      <dgm:spPr/>
      <dgm:t>
        <a:bodyPr/>
        <a:lstStyle/>
        <a:p>
          <a:endParaRPr lang="en-US"/>
        </a:p>
      </dgm:t>
    </dgm:pt>
    <dgm:pt modelId="{988F70B2-EA0D-43CB-83CA-1A641BFD2169}" type="sibTrans" cxnId="{37090F47-12E7-47F7-8868-76049649CBAC}">
      <dgm:prSet/>
      <dgm:spPr/>
      <dgm:t>
        <a:bodyPr/>
        <a:lstStyle/>
        <a:p>
          <a:endParaRPr lang="en-US"/>
        </a:p>
      </dgm:t>
    </dgm:pt>
    <dgm:pt modelId="{07CB6F90-A4D9-44B0-B24C-F416BA7987D6}" type="pres">
      <dgm:prSet presAssocID="{1079D397-BCDD-4F9E-8F25-BE39AFD7657C}" presName="CompostProcess" presStyleCnt="0">
        <dgm:presLayoutVars>
          <dgm:dir/>
          <dgm:resizeHandles val="exact"/>
        </dgm:presLayoutVars>
      </dgm:prSet>
      <dgm:spPr/>
    </dgm:pt>
    <dgm:pt modelId="{FB5F1BD7-7B81-4AC0-A5D0-8A79B4AAD492}" type="pres">
      <dgm:prSet presAssocID="{1079D397-BCDD-4F9E-8F25-BE39AFD7657C}" presName="arrow" presStyleLbl="bgShp" presStyleIdx="0" presStyleCnt="1"/>
      <dgm:spPr/>
    </dgm:pt>
    <dgm:pt modelId="{9ABB5974-D5C9-45A0-88AF-B0FCD7267235}" type="pres">
      <dgm:prSet presAssocID="{1079D397-BCDD-4F9E-8F25-BE39AFD7657C}" presName="linearProcess" presStyleCnt="0"/>
      <dgm:spPr/>
    </dgm:pt>
    <dgm:pt modelId="{3A6B98AE-9A04-4BC6-8ABF-C8FB804893C6}" type="pres">
      <dgm:prSet presAssocID="{F4E6D212-8A3D-4FC0-A853-01AD8D77C0F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7D001-24D5-4265-AEA6-7D19693DE2FE}" type="pres">
      <dgm:prSet presAssocID="{063AED68-C999-4B50-B318-DBEAFC3F2A48}" presName="sibTrans" presStyleCnt="0"/>
      <dgm:spPr/>
    </dgm:pt>
    <dgm:pt modelId="{2BCD02DB-D0D8-4007-9467-44D23C32A86B}" type="pres">
      <dgm:prSet presAssocID="{21ADD542-A402-405F-AC1F-725F254931B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E6AA6-7937-4AC0-9FE8-65645BB86EF8}" type="pres">
      <dgm:prSet presAssocID="{1E3E8A6A-CBAE-452E-BE3A-DDF083AF2FC0}" presName="sibTrans" presStyleCnt="0"/>
      <dgm:spPr/>
    </dgm:pt>
    <dgm:pt modelId="{E631E12C-7DA9-4940-8F8D-AA421D273A18}" type="pres">
      <dgm:prSet presAssocID="{F68CAFE4-7EAF-4D2A-AF23-BA4D141F20F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35031-975B-4FCD-B934-8A5A29AAFC5A}" type="pres">
      <dgm:prSet presAssocID="{DB8D5599-B649-49D3-880A-5435E934DA8A}" presName="sibTrans" presStyleCnt="0"/>
      <dgm:spPr/>
    </dgm:pt>
    <dgm:pt modelId="{CD5EBBDC-9EC5-4BA7-91FE-D200038FFA00}" type="pres">
      <dgm:prSet presAssocID="{C6434F8F-D830-4D1F-AD0E-E692CDEB0DE5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BA7B5-818A-412D-8487-CA6B5C6D5ADE}" type="pres">
      <dgm:prSet presAssocID="{A3BE99E6-3910-4C8D-9EB6-D612B4074120}" presName="sibTrans" presStyleCnt="0"/>
      <dgm:spPr/>
    </dgm:pt>
    <dgm:pt modelId="{A302EB18-6B9D-4A2A-BA53-F637DAFEC579}" type="pres">
      <dgm:prSet presAssocID="{2A640B00-38DB-4F93-8AB3-012BC78FF04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2629CF-2315-4FF3-8001-68EF387116C1}" type="presOf" srcId="{C6434F8F-D830-4D1F-AD0E-E692CDEB0DE5}" destId="{CD5EBBDC-9EC5-4BA7-91FE-D200038FFA00}" srcOrd="0" destOrd="0" presId="urn:microsoft.com/office/officeart/2005/8/layout/hProcess9"/>
    <dgm:cxn modelId="{054437B4-29B2-459F-BB1D-ABD939DF8B55}" srcId="{1079D397-BCDD-4F9E-8F25-BE39AFD7657C}" destId="{C6434F8F-D830-4D1F-AD0E-E692CDEB0DE5}" srcOrd="3" destOrd="0" parTransId="{394F71A1-5B5F-40AE-A4D0-2D080B8EC5DE}" sibTransId="{A3BE99E6-3910-4C8D-9EB6-D612B4074120}"/>
    <dgm:cxn modelId="{207439A5-7C0E-4BA3-8D31-D16401FBD9D2}" srcId="{1079D397-BCDD-4F9E-8F25-BE39AFD7657C}" destId="{F68CAFE4-7EAF-4D2A-AF23-BA4D141F20FA}" srcOrd="2" destOrd="0" parTransId="{00AE3C2C-7605-4039-B4AF-F5382DE85514}" sibTransId="{DB8D5599-B649-49D3-880A-5435E934DA8A}"/>
    <dgm:cxn modelId="{6AF27521-029D-4768-9EC6-E350EA819322}" srcId="{21ADD542-A402-405F-AC1F-725F254931B3}" destId="{3277C69B-25F8-4F0D-A415-189B978318EF}" srcOrd="0" destOrd="0" parTransId="{493485AA-67EA-4EC4-AB57-88CB45365561}" sibTransId="{166BBB5D-2A7D-48AD-BB52-AB4AFD85EEEC}"/>
    <dgm:cxn modelId="{A51C0642-1173-47D0-9B02-FF1AB0E7CC84}" srcId="{C6434F8F-D830-4D1F-AD0E-E692CDEB0DE5}" destId="{27A250C5-4926-450E-B327-32EC89BF1DBB}" srcOrd="0" destOrd="0" parTransId="{4511B5C5-394A-4CBF-84E7-94E3CF3EFFD1}" sibTransId="{D6436D00-6EB2-4E25-99EE-BB6CB383932D}"/>
    <dgm:cxn modelId="{08A7242A-E161-40E2-BDCF-202311EE8A17}" type="presOf" srcId="{F4E6D212-8A3D-4FC0-A853-01AD8D77C0F2}" destId="{3A6B98AE-9A04-4BC6-8ABF-C8FB804893C6}" srcOrd="0" destOrd="0" presId="urn:microsoft.com/office/officeart/2005/8/layout/hProcess9"/>
    <dgm:cxn modelId="{63F67438-414F-4515-91D7-BE9FA2893E53}" srcId="{F4E6D212-8A3D-4FC0-A853-01AD8D77C0F2}" destId="{A1A080BE-A385-4765-B55A-11B41C939BBB}" srcOrd="0" destOrd="0" parTransId="{18EEABF8-3257-45A2-A541-F5F31DEFB9FE}" sibTransId="{C97479F1-6AC6-4087-A482-1B7DCC3E84A9}"/>
    <dgm:cxn modelId="{79B25003-C72D-4EDD-AD9E-0AD29B764325}" type="presOf" srcId="{2A640B00-38DB-4F93-8AB3-012BC78FF043}" destId="{A302EB18-6B9D-4A2A-BA53-F637DAFEC579}" srcOrd="0" destOrd="0" presId="urn:microsoft.com/office/officeart/2005/8/layout/hProcess9"/>
    <dgm:cxn modelId="{673CAE5A-6708-408E-9698-0FD6B8739C35}" srcId="{F68CAFE4-7EAF-4D2A-AF23-BA4D141F20FA}" destId="{60EEADFF-9108-4E2F-8EEC-0980AD1FCB2B}" srcOrd="0" destOrd="0" parTransId="{CE0A82DE-7C82-47AF-9824-8F829FB332F4}" sibTransId="{880AC07B-FA4C-414E-822C-5C32B8A0E38A}"/>
    <dgm:cxn modelId="{A71F979E-B44D-491A-AF3E-FAFC70C284D4}" type="presOf" srcId="{F68CAFE4-7EAF-4D2A-AF23-BA4D141F20FA}" destId="{E631E12C-7DA9-4940-8F8D-AA421D273A18}" srcOrd="0" destOrd="0" presId="urn:microsoft.com/office/officeart/2005/8/layout/hProcess9"/>
    <dgm:cxn modelId="{6618E8D7-AC1F-491D-B35E-A2534221842C}" type="presOf" srcId="{60EEADFF-9108-4E2F-8EEC-0980AD1FCB2B}" destId="{E631E12C-7DA9-4940-8F8D-AA421D273A18}" srcOrd="0" destOrd="1" presId="urn:microsoft.com/office/officeart/2005/8/layout/hProcess9"/>
    <dgm:cxn modelId="{CA6392F3-C43E-4D46-9730-44EBEDB30C90}" type="presOf" srcId="{21ADD542-A402-405F-AC1F-725F254931B3}" destId="{2BCD02DB-D0D8-4007-9467-44D23C32A86B}" srcOrd="0" destOrd="0" presId="urn:microsoft.com/office/officeart/2005/8/layout/hProcess9"/>
    <dgm:cxn modelId="{D46D2BA6-21D8-4BBE-930D-31308D35BFF6}" srcId="{1079D397-BCDD-4F9E-8F25-BE39AFD7657C}" destId="{2A640B00-38DB-4F93-8AB3-012BC78FF043}" srcOrd="4" destOrd="0" parTransId="{D6907A4D-B9A3-4672-A43F-28EB1085C53C}" sibTransId="{6B7FF003-397E-4C79-B792-7B5713F7B050}"/>
    <dgm:cxn modelId="{37090F47-12E7-47F7-8868-76049649CBAC}" srcId="{2A640B00-38DB-4F93-8AB3-012BC78FF043}" destId="{5CCBE170-B8C0-48F3-886D-5A34DF933539}" srcOrd="0" destOrd="0" parTransId="{066B5274-C1C3-4E20-9FFA-E9502E533DAB}" sibTransId="{988F70B2-EA0D-43CB-83CA-1A641BFD2169}"/>
    <dgm:cxn modelId="{6B62F3F5-A01C-44A7-BAB9-BF8F047DF9FA}" type="presOf" srcId="{5CCBE170-B8C0-48F3-886D-5A34DF933539}" destId="{A302EB18-6B9D-4A2A-BA53-F637DAFEC579}" srcOrd="0" destOrd="1" presId="urn:microsoft.com/office/officeart/2005/8/layout/hProcess9"/>
    <dgm:cxn modelId="{3FFD929F-BF9F-4E7E-B72D-B69376E6DE92}" type="presOf" srcId="{A1A080BE-A385-4765-B55A-11B41C939BBB}" destId="{3A6B98AE-9A04-4BC6-8ABF-C8FB804893C6}" srcOrd="0" destOrd="1" presId="urn:microsoft.com/office/officeart/2005/8/layout/hProcess9"/>
    <dgm:cxn modelId="{190656D1-44F5-4CB9-8942-CE210140731C}" type="presOf" srcId="{27A250C5-4926-450E-B327-32EC89BF1DBB}" destId="{CD5EBBDC-9EC5-4BA7-91FE-D200038FFA00}" srcOrd="0" destOrd="1" presId="urn:microsoft.com/office/officeart/2005/8/layout/hProcess9"/>
    <dgm:cxn modelId="{73DA8938-E5BA-4D7F-BE08-CE46F496CE27}" type="presOf" srcId="{1079D397-BCDD-4F9E-8F25-BE39AFD7657C}" destId="{07CB6F90-A4D9-44B0-B24C-F416BA7987D6}" srcOrd="0" destOrd="0" presId="urn:microsoft.com/office/officeart/2005/8/layout/hProcess9"/>
    <dgm:cxn modelId="{9FD9EA87-39AA-48B1-8D2D-A090248FF208}" type="presOf" srcId="{3277C69B-25F8-4F0D-A415-189B978318EF}" destId="{2BCD02DB-D0D8-4007-9467-44D23C32A86B}" srcOrd="0" destOrd="1" presId="urn:microsoft.com/office/officeart/2005/8/layout/hProcess9"/>
    <dgm:cxn modelId="{69EAB180-A43B-4D3A-A3C0-82A927E7B9F6}" srcId="{1079D397-BCDD-4F9E-8F25-BE39AFD7657C}" destId="{21ADD542-A402-405F-AC1F-725F254931B3}" srcOrd="1" destOrd="0" parTransId="{FC5733B8-03FE-4349-9D47-4D170B92BF4E}" sibTransId="{1E3E8A6A-CBAE-452E-BE3A-DDF083AF2FC0}"/>
    <dgm:cxn modelId="{00EE9A00-D767-4BE6-82CE-8BD6461058A5}" srcId="{1079D397-BCDD-4F9E-8F25-BE39AFD7657C}" destId="{F4E6D212-8A3D-4FC0-A853-01AD8D77C0F2}" srcOrd="0" destOrd="0" parTransId="{7ACD091F-5115-4136-A07F-C785D74C861E}" sibTransId="{063AED68-C999-4B50-B318-DBEAFC3F2A48}"/>
    <dgm:cxn modelId="{8537E3D2-3734-462A-AFFF-03113F4EFD55}" type="presParOf" srcId="{07CB6F90-A4D9-44B0-B24C-F416BA7987D6}" destId="{FB5F1BD7-7B81-4AC0-A5D0-8A79B4AAD492}" srcOrd="0" destOrd="0" presId="urn:microsoft.com/office/officeart/2005/8/layout/hProcess9"/>
    <dgm:cxn modelId="{7607228B-5125-414C-AF73-6613AA12B55C}" type="presParOf" srcId="{07CB6F90-A4D9-44B0-B24C-F416BA7987D6}" destId="{9ABB5974-D5C9-45A0-88AF-B0FCD7267235}" srcOrd="1" destOrd="0" presId="urn:microsoft.com/office/officeart/2005/8/layout/hProcess9"/>
    <dgm:cxn modelId="{0066CB44-D1B2-4FA1-8538-FCC34E1D305F}" type="presParOf" srcId="{9ABB5974-D5C9-45A0-88AF-B0FCD7267235}" destId="{3A6B98AE-9A04-4BC6-8ABF-C8FB804893C6}" srcOrd="0" destOrd="0" presId="urn:microsoft.com/office/officeart/2005/8/layout/hProcess9"/>
    <dgm:cxn modelId="{892BFFB7-1EF3-40FE-AFF7-41FC9F879C2B}" type="presParOf" srcId="{9ABB5974-D5C9-45A0-88AF-B0FCD7267235}" destId="{FB77D001-24D5-4265-AEA6-7D19693DE2FE}" srcOrd="1" destOrd="0" presId="urn:microsoft.com/office/officeart/2005/8/layout/hProcess9"/>
    <dgm:cxn modelId="{577ECE1B-0C46-4375-8147-8FC667461358}" type="presParOf" srcId="{9ABB5974-D5C9-45A0-88AF-B0FCD7267235}" destId="{2BCD02DB-D0D8-4007-9467-44D23C32A86B}" srcOrd="2" destOrd="0" presId="urn:microsoft.com/office/officeart/2005/8/layout/hProcess9"/>
    <dgm:cxn modelId="{F179F83A-4E31-4438-A474-504A7ADF270D}" type="presParOf" srcId="{9ABB5974-D5C9-45A0-88AF-B0FCD7267235}" destId="{556E6AA6-7937-4AC0-9FE8-65645BB86EF8}" srcOrd="3" destOrd="0" presId="urn:microsoft.com/office/officeart/2005/8/layout/hProcess9"/>
    <dgm:cxn modelId="{59F362FD-FB81-4C0A-9050-3340026E59A8}" type="presParOf" srcId="{9ABB5974-D5C9-45A0-88AF-B0FCD7267235}" destId="{E631E12C-7DA9-4940-8F8D-AA421D273A18}" srcOrd="4" destOrd="0" presId="urn:microsoft.com/office/officeart/2005/8/layout/hProcess9"/>
    <dgm:cxn modelId="{FA46FA19-A4D4-4BCF-AB55-539C520C2E10}" type="presParOf" srcId="{9ABB5974-D5C9-45A0-88AF-B0FCD7267235}" destId="{B2B35031-975B-4FCD-B934-8A5A29AAFC5A}" srcOrd="5" destOrd="0" presId="urn:microsoft.com/office/officeart/2005/8/layout/hProcess9"/>
    <dgm:cxn modelId="{39F8AD21-33BB-43EC-A40C-EC45893D87F5}" type="presParOf" srcId="{9ABB5974-D5C9-45A0-88AF-B0FCD7267235}" destId="{CD5EBBDC-9EC5-4BA7-91FE-D200038FFA00}" srcOrd="6" destOrd="0" presId="urn:microsoft.com/office/officeart/2005/8/layout/hProcess9"/>
    <dgm:cxn modelId="{FC55C60A-2EB4-4235-9999-58102133E979}" type="presParOf" srcId="{9ABB5974-D5C9-45A0-88AF-B0FCD7267235}" destId="{856BA7B5-818A-412D-8487-CA6B5C6D5ADE}" srcOrd="7" destOrd="0" presId="urn:microsoft.com/office/officeart/2005/8/layout/hProcess9"/>
    <dgm:cxn modelId="{A157F76D-67F7-462F-A752-1C724576B3F1}" type="presParOf" srcId="{9ABB5974-D5C9-45A0-88AF-B0FCD7267235}" destId="{A302EB18-6B9D-4A2A-BA53-F637DAFEC57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F1BD7-7B81-4AC0-A5D0-8A79B4AAD49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B98AE-9A04-4BC6-8ABF-C8FB804893C6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June 1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for Annual True-Up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Information exchange period &amp; review period begin</a:t>
          </a:r>
          <a:endParaRPr lang="en-US" sz="1100" kern="1200" dirty="0"/>
        </a:p>
      </dsp:txBody>
      <dsp:txXfrm>
        <a:off x="80805" y="1434977"/>
        <a:ext cx="1426846" cy="1656007"/>
      </dsp:txXfrm>
    </dsp:sp>
    <dsp:sp modelId="{2BCD02DB-D0D8-4007-9467-44D23C32A86B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June 1 – September 1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for Annual True-Up meeting</a:t>
          </a:r>
          <a:endParaRPr lang="en-US" sz="1100" kern="1200" dirty="0"/>
        </a:p>
      </dsp:txBody>
      <dsp:txXfrm>
        <a:off x="1741091" y="1434977"/>
        <a:ext cx="1426846" cy="1656007"/>
      </dsp:txXfrm>
    </dsp:sp>
    <dsp:sp modelId="{E631E12C-7DA9-4940-8F8D-AA421D273A18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September 1 – October 1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to post projected net revenue requirement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for meeting on projected net revenue requirement</a:t>
          </a:r>
          <a:endParaRPr lang="en-US" sz="1100" kern="1200" dirty="0"/>
        </a:p>
      </dsp:txBody>
      <dsp:txXfrm>
        <a:off x="3401376" y="1434977"/>
        <a:ext cx="1426846" cy="1656007"/>
      </dsp:txXfrm>
    </dsp:sp>
    <dsp:sp modelId="{CD5EBBDC-9EC5-4BA7-91FE-D200038FFA00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November 1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for joint meeting on regional cost-shared projects</a:t>
          </a:r>
          <a:endParaRPr lang="en-US" sz="1100" kern="1200" dirty="0"/>
        </a:p>
      </dsp:txBody>
      <dsp:txXfrm>
        <a:off x="5061662" y="1434977"/>
        <a:ext cx="1426846" cy="1656007"/>
      </dsp:txXfrm>
    </dsp:sp>
    <dsp:sp modelId="{A302EB18-6B9D-4A2A-BA53-F637DAFEC579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December 1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Deadline for Interested Parties to submit information requests</a:t>
          </a:r>
          <a:endParaRPr lang="en-US" sz="1100" kern="1200" dirty="0"/>
        </a:p>
      </dsp:txBody>
      <dsp:txXfrm>
        <a:off x="6721948" y="1434977"/>
        <a:ext cx="1426846" cy="165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F1BD7-7B81-4AC0-A5D0-8A79B4AAD49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B98AE-9A04-4BC6-8ABF-C8FB804893C6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January 10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Deadline for Transmission Owner to respond to information requests</a:t>
          </a:r>
          <a:endParaRPr lang="en-US" sz="1300" kern="1200" dirty="0"/>
        </a:p>
      </dsp:txBody>
      <dsp:txXfrm>
        <a:off x="80805" y="1434977"/>
        <a:ext cx="1426846" cy="1656007"/>
      </dsp:txXfrm>
    </dsp:sp>
    <dsp:sp modelId="{2BCD02DB-D0D8-4007-9467-44D23C32A86B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January 31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Deadline for Interested Parties to submit Informal Challenges</a:t>
          </a:r>
          <a:endParaRPr lang="en-US" sz="1300" kern="1200" dirty="0"/>
        </a:p>
      </dsp:txBody>
      <dsp:txXfrm>
        <a:off x="1741091" y="1434977"/>
        <a:ext cx="1426846" cy="1656007"/>
      </dsp:txXfrm>
    </dsp:sp>
    <dsp:sp modelId="{E631E12C-7DA9-4940-8F8D-AA421D273A18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February 28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Deadline for Transmission Owner to respond to Informal Challenges </a:t>
          </a:r>
          <a:endParaRPr lang="en-US" sz="1300" kern="1200" dirty="0"/>
        </a:p>
      </dsp:txBody>
      <dsp:txXfrm>
        <a:off x="3401376" y="1434977"/>
        <a:ext cx="1426846" cy="1656007"/>
      </dsp:txXfrm>
    </dsp:sp>
    <dsp:sp modelId="{CD5EBBDC-9EC5-4BA7-91FE-D200038FFA00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March 15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Deadline to submit Informational Filing to the Commission</a:t>
          </a:r>
          <a:endParaRPr lang="en-US" sz="1300" kern="1200" dirty="0"/>
        </a:p>
      </dsp:txBody>
      <dsp:txXfrm>
        <a:off x="5061662" y="1434977"/>
        <a:ext cx="1426846" cy="1656007"/>
      </dsp:txXfrm>
    </dsp:sp>
    <dsp:sp modelId="{A302EB18-6B9D-4A2A-BA53-F637DAFEC579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March 31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Deadline for Interested Parties to file Formal Challenge at the Commission</a:t>
          </a:r>
          <a:endParaRPr lang="en-US" sz="1300" kern="1200" dirty="0"/>
        </a:p>
      </dsp:txBody>
      <dsp:txXfrm>
        <a:off x="6721948" y="1434977"/>
        <a:ext cx="1426846" cy="165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0.46612</cdr:x>
      <cdr:y>0.37153</cdr:y>
    </cdr:from>
    <cdr:to>
      <cdr:x>0.66324</cdr:x>
      <cdr:y>0.70486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2175" y="1019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0.3306</cdr:x>
      <cdr:y>0.125</cdr:y>
    </cdr:from>
    <cdr:to>
      <cdr:x>0.76181</cdr:x>
      <cdr:y>0.22917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1533525" y="342901"/>
          <a:ext cx="2000250" cy="285750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outerShdw blurRad="50800" dist="50800" dir="5400000" algn="ctr" rotWithShape="0">
            <a:schemeClr val="tx1"/>
          </a:outerShdw>
        </a:effectLst>
      </cdr:spPr>
      <cdr:txBody>
        <a:bodyPr xmlns:a="http://schemas.openxmlformats.org/drawingml/2006/main" wrap="square" lIns="91440" tIns="45720" rIns="91440" bIns="4572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ysClr val="windowText" lastClr="0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0.37276</cdr:x>
      <cdr:y>0.07416</cdr:y>
    </cdr:from>
    <cdr:to>
      <cdr:x>0.77997</cdr:x>
      <cdr:y>0.09569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V="1">
          <a:off x="2787686" y="337455"/>
          <a:ext cx="3045293" cy="9797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0.37427</cdr:x>
      <cdr:y>0.27394</cdr:y>
    </cdr:from>
    <cdr:to>
      <cdr:x>0.70266</cdr:x>
      <cdr:y>0.45872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98991" y="1282269"/>
          <a:ext cx="2455808" cy="864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400" b="1"/>
            <a:t>$6.23</a:t>
          </a:r>
          <a:r>
            <a:rPr lang="en-US" sz="2400" b="1" baseline="0"/>
            <a:t>M Difference</a:t>
          </a:r>
        </a:p>
        <a:p xmlns:a="http://schemas.openxmlformats.org/drawingml/2006/main">
          <a:pPr algn="ctr"/>
          <a:r>
            <a:rPr lang="en-US" sz="2400" b="1" baseline="0"/>
            <a:t>(6.9%)</a:t>
          </a:r>
          <a:endParaRPr lang="en-US" sz="2400" b="1"/>
        </a:p>
      </cdr:txBody>
    </cdr:sp>
  </cdr:relSizeAnchor>
  <cdr:relSizeAnchor xmlns:cdr="http://schemas.openxmlformats.org/drawingml/2006/chartDrawing">
    <cdr:from>
      <cdr:x>0.31831</cdr:x>
      <cdr:y>0.10714</cdr:y>
    </cdr:from>
    <cdr:to>
      <cdr:x>0.78706</cdr:x>
      <cdr:y>0.1488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V="1">
          <a:off x="2402897" y="489827"/>
          <a:ext cx="3538591" cy="1905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>
            <a:solidFill>
              <a:srgbClr val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99656F-2AF1-42F7-9779-79616A908AF8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8C9BE7-8773-4213-8492-449295B7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67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err="1" smtClean="0"/>
              <a:t>CWIP</a:t>
            </a:r>
            <a:r>
              <a:rPr lang="en-US" dirty="0" smtClean="0"/>
              <a:t>: timing</a:t>
            </a:r>
            <a:r>
              <a:rPr lang="en-US" baseline="0" dirty="0" smtClean="0"/>
              <a:t> issue? </a:t>
            </a:r>
          </a:p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Working capital: Issue with prepayments coming off the books and ending balance was a lot lower than projected.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26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GRE</a:t>
            </a:r>
            <a:r>
              <a:rPr lang="en-US" baseline="0" dirty="0" smtClean="0"/>
              <a:t> was going to execute a bond offering in </a:t>
            </a:r>
            <a:r>
              <a:rPr lang="en-US" baseline="0" dirty="0" err="1" smtClean="0"/>
              <a:t>Q4</a:t>
            </a:r>
            <a:r>
              <a:rPr lang="en-US" baseline="0" dirty="0" smtClean="0"/>
              <a:t> 2014 but instead delayed until 2015 so debt didn’t hit GRE’s ledger until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2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5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Depreciation on Attachment MM was lower because</a:t>
            </a:r>
            <a:r>
              <a:rPr lang="en-US" baseline="0" dirty="0" smtClean="0"/>
              <a:t> there was less plant in service – Brookings project was placed in service </a:t>
            </a:r>
            <a:r>
              <a:rPr lang="en-US" baseline="0" smtClean="0"/>
              <a:t>in April </a:t>
            </a:r>
            <a:r>
              <a:rPr lang="en-US" baseline="0" dirty="0" smtClean="0"/>
              <a:t>2015 rather than December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01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roll call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Internal &amp; phone participants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Make audience aware that FERC hasn’t issued their final rule on the Transmission Owners compliance filing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6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9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This is a 10 month process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Time line is per the Transmission Owners compliance filing, FERC needs to approve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There is an eight month Review Period starting from the Publication Date (June 1) through January 31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Covers Information Requests and Informal Challenges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Any changes agreed upon by GRE to the true-up adjustment by December 1 will be included in the 2015 rates.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Any changes agreed upon by GRE to the true-up adjustment after December 1 will be included in the following rate year.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0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GRE short-term interest</a:t>
            </a:r>
            <a:r>
              <a:rPr lang="en-US" baseline="0" dirty="0" smtClean="0"/>
              <a:t> rate of 1.70% (average rate from January 2014 to July 2015)</a:t>
            </a:r>
          </a:p>
          <a:p>
            <a:pPr marL="174708" indent="-174708">
              <a:buFont typeface="Arial" pitchFamily="34" charset="0"/>
              <a:buChar char="•"/>
            </a:pPr>
            <a:endParaRPr lang="en-US" baseline="0" dirty="0" smtClean="0"/>
          </a:p>
          <a:p>
            <a:pPr marL="174708" indent="-174708">
              <a:buFont typeface="Arial" pitchFamily="34" charset="0"/>
              <a:buChar char="•"/>
            </a:pPr>
            <a:r>
              <a:rPr lang="en-US" baseline="0" dirty="0" smtClean="0"/>
              <a:t>Interest charged for 24 months from January 2014 through December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Here is a visual to see the positive and negative drivers between the Projected Revenue Requirement and Actual Revenue Requirement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93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Revenue credits: $</a:t>
            </a:r>
            <a:r>
              <a:rPr lang="en-US" dirty="0" err="1" smtClean="0"/>
              <a:t>650K</a:t>
            </a:r>
            <a:r>
              <a:rPr lang="en-US" dirty="0" smtClean="0"/>
              <a:t> budgeted</a:t>
            </a:r>
            <a:r>
              <a:rPr lang="en-US" baseline="0" dirty="0" smtClean="0"/>
              <a:t> from rents from electric property didn’t materialize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 smtClean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 smtClean="0"/>
              <a:t>Attachment MM: We thought Brookings would be completed Dec</a:t>
            </a:r>
            <a:r>
              <a:rPr lang="en-US" baseline="0" dirty="0" smtClean="0"/>
              <a:t> 2014 but it wasn’t completed until April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C9BE7-8773-4213-8492-449295B74B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5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1470025"/>
          </a:xfrm>
        </p:spPr>
        <p:txBody>
          <a:bodyPr>
            <a:noAutofit/>
          </a:bodyPr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76200"/>
            <a:ext cx="9144000" cy="114300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90600" y="2895600"/>
            <a:ext cx="8153400" cy="0"/>
          </a:xfrm>
          <a:prstGeom prst="line">
            <a:avLst/>
          </a:prstGeom>
          <a:ln w="3810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5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855"/>
              </a:buClr>
              <a:buSzPct val="80000"/>
              <a:buFont typeface="Wingdings 2" pitchFamily="18" charset="2"/>
              <a:buChar char="»"/>
              <a:defRPr/>
            </a:lvl1pPr>
            <a:lvl2pPr marL="742950" indent="-285750">
              <a:buClr>
                <a:srgbClr val="C2002F"/>
              </a:buClr>
              <a:buSzPct val="75000"/>
              <a:buFont typeface="Arial" pitchFamily="34" charset="0"/>
              <a:buChar char="■"/>
              <a:defRPr/>
            </a:lvl2pPr>
            <a:lvl3pPr>
              <a:buClr>
                <a:srgbClr val="0069A6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04800" y="1295400"/>
            <a:ext cx="8839200" cy="0"/>
          </a:xfrm>
          <a:prstGeom prst="line">
            <a:avLst/>
          </a:prstGeom>
          <a:ln w="3810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615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855"/>
              </a:buClr>
              <a:buSzPct val="80000"/>
              <a:buFont typeface="Wingdings 2" pitchFamily="18" charset="2"/>
              <a:buChar char="»"/>
              <a:defRPr sz="2800"/>
            </a:lvl1pPr>
            <a:lvl2pPr marL="742950" indent="-285750">
              <a:buClr>
                <a:srgbClr val="C2002F"/>
              </a:buClr>
              <a:buSzPct val="75000"/>
              <a:buFont typeface="Arial" pitchFamily="34" charset="0"/>
              <a:buChar char="■"/>
              <a:defRPr sz="2400"/>
            </a:lvl2pPr>
            <a:lvl3pPr>
              <a:buClr>
                <a:srgbClr val="0069A6"/>
              </a:buClr>
              <a:defRPr sz="2000"/>
            </a:lvl3pPr>
            <a:lvl4pPr>
              <a:defRPr sz="18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41148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855"/>
              </a:buClr>
              <a:buSzPct val="80000"/>
              <a:buFont typeface="Wingdings 2" pitchFamily="18" charset="2"/>
              <a:buChar char="»"/>
              <a:defRPr sz="2800"/>
            </a:lvl1pPr>
            <a:lvl2pPr marL="742950" indent="-285750">
              <a:buClr>
                <a:srgbClr val="C2002F"/>
              </a:buClr>
              <a:buSzPct val="75000"/>
              <a:buFont typeface="Arial" pitchFamily="34" charset="0"/>
              <a:buChar char="■"/>
              <a:defRPr sz="2400"/>
            </a:lvl2pPr>
            <a:lvl3pPr>
              <a:buClr>
                <a:srgbClr val="0069A6"/>
              </a:buClr>
              <a:defRPr sz="2000"/>
            </a:lvl3pPr>
            <a:lvl4pPr>
              <a:defRPr sz="18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04800" y="1295400"/>
            <a:ext cx="8839200" cy="0"/>
          </a:xfrm>
          <a:prstGeom prst="line">
            <a:avLst/>
          </a:prstGeom>
          <a:ln w="3810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2179637"/>
            <a:ext cx="4038600" cy="3992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855"/>
              </a:buClr>
              <a:buSzPct val="80000"/>
              <a:buFont typeface="Wingdings 2" pitchFamily="18" charset="2"/>
              <a:buChar char="»"/>
              <a:defRPr sz="2800"/>
            </a:lvl1pPr>
            <a:lvl2pPr marL="742950" indent="-285750">
              <a:buClr>
                <a:srgbClr val="C2002F"/>
              </a:buClr>
              <a:buSzPct val="75000"/>
              <a:buFont typeface="Arial" pitchFamily="34" charset="0"/>
              <a:buChar char="■"/>
              <a:defRPr sz="2400"/>
            </a:lvl2pPr>
            <a:lvl3pPr>
              <a:buClr>
                <a:srgbClr val="0069A6"/>
              </a:buClr>
              <a:defRPr sz="2000"/>
            </a:lvl3pPr>
            <a:lvl4pPr>
              <a:defRPr sz="18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8200" y="2209800"/>
            <a:ext cx="4038600" cy="3992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2855"/>
              </a:buClr>
              <a:buSzPct val="80000"/>
              <a:buFont typeface="Wingdings 2" pitchFamily="18" charset="2"/>
              <a:buChar char="»"/>
              <a:defRPr sz="2800"/>
            </a:lvl1pPr>
            <a:lvl2pPr marL="742950" indent="-285750">
              <a:buClr>
                <a:srgbClr val="C2002F"/>
              </a:buClr>
              <a:buSzPct val="75000"/>
              <a:buFont typeface="Arial" pitchFamily="34" charset="0"/>
              <a:buChar char="■"/>
              <a:defRPr sz="2400"/>
            </a:lvl2pPr>
            <a:lvl3pPr>
              <a:buClr>
                <a:srgbClr val="0069A6"/>
              </a:buClr>
              <a:defRPr sz="2000"/>
            </a:lvl3pPr>
            <a:lvl4pPr>
              <a:defRPr sz="18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1295400"/>
            <a:ext cx="8839200" cy="0"/>
          </a:xfrm>
          <a:prstGeom prst="line">
            <a:avLst/>
          </a:prstGeom>
          <a:ln w="3810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2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1295400"/>
            <a:ext cx="8839200" cy="0"/>
          </a:xfrm>
          <a:prstGeom prst="line">
            <a:avLst/>
          </a:prstGeom>
          <a:ln w="3810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7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91701-AC5A-4F08-A28D-8A3816B69D31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F867-02E3-4107-942D-36A964F23C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81" y="6370320"/>
            <a:ext cx="3083819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6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butkows@grenergy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aer@grenergy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Great River Energy</a:t>
            </a:r>
            <a:br>
              <a:rPr lang="en-US" dirty="0" smtClean="0"/>
            </a:br>
            <a:r>
              <a:rPr lang="en-US" sz="3600" b="0" dirty="0" smtClean="0"/>
              <a:t>2014 Annual True-Up Meeting</a:t>
            </a:r>
            <a:endParaRPr lang="en-US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smtClean="0"/>
              <a:t>Todd Butkowski</a:t>
            </a:r>
          </a:p>
        </p:txBody>
      </p:sp>
    </p:spTree>
    <p:extLst>
      <p:ext uri="{BB962C8B-B14F-4D97-AF65-F5344CB8AC3E}">
        <p14:creationId xmlns:p14="http://schemas.microsoft.com/office/powerpoint/2010/main" val="32202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873269"/>
              </p:ext>
            </p:extLst>
          </p:nvPr>
        </p:nvGraphicFramePr>
        <p:xfrm>
          <a:off x="990600" y="1600200"/>
          <a:ext cx="71628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1613338"/>
                <a:gridCol w="1358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2014 Rate Base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$755,763,883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 Change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Net 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$(23,610,851)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-3.7</a:t>
                      </a:r>
                      <a:r>
                        <a:rPr lang="en-US" i="0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Construction Work in Progress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$16,908,920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16.7 %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Adjustments</a:t>
                      </a:r>
                      <a:r>
                        <a:rPr lang="en-US" baseline="0" dirty="0" smtClean="0"/>
                        <a:t> to Rate Base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$(196,477)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1.5 %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Land Held for Future Use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$(6,471,949)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-21.5 %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Actual 2013 Rate Base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$742,393,526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$(13,370,357)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-1.8 %</a:t>
                      </a:r>
                      <a:endParaRPr lang="en-US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* Offset to Rate Base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96059"/>
              </p:ext>
            </p:extLst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306286"/>
                <a:gridCol w="1306286"/>
                <a:gridCol w="1175657"/>
                <a:gridCol w="859971"/>
                <a:gridCol w="1333500"/>
                <a:gridCol w="13335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Actual Return %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Projected Return %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DTE</a:t>
                      </a:r>
                      <a:r>
                        <a:rPr lang="en-US" b="1" dirty="0" smtClean="0"/>
                        <a:t> Ratio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Weighted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DTE</a:t>
                      </a:r>
                      <a:r>
                        <a:rPr lang="en-US" b="1" dirty="0" smtClean="0"/>
                        <a:t> Ratio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Weighted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LTD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83.58%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4.63%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LTD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86.60%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4.52%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Equity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16.42%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2.03%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13.40%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1.66%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Return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6.66% (</a:t>
                      </a:r>
                      <a:r>
                        <a:rPr lang="en-US" b="1" dirty="0" err="1" smtClean="0"/>
                        <a:t>a+b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Return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6.18% (</a:t>
                      </a:r>
                      <a:r>
                        <a:rPr lang="en-US" b="1" dirty="0" err="1" smtClean="0"/>
                        <a:t>a+b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= 0.4816%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494772"/>
              </p:ext>
            </p:extLst>
          </p:nvPr>
        </p:nvGraphicFramePr>
        <p:xfrm>
          <a:off x="1181100" y="1600200"/>
          <a:ext cx="67818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18668"/>
                <a:gridCol w="1863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Rate Base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Actual to Projected Difference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$13,370,357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Return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6.66%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$(890,387)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Return Rate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Projected Rate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$755,763,883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to</a:t>
                      </a:r>
                      <a:r>
                        <a:rPr lang="en-US" baseline="0" dirty="0" smtClean="0"/>
                        <a:t> Projected Difference in Return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</a:rPr>
                        <a:t>0.4816%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$3,640,077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 in Return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$2,749,690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a+b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expense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740025"/>
              </p:ext>
            </p:extLst>
          </p:nvPr>
        </p:nvGraphicFramePr>
        <p:xfrm>
          <a:off x="990600" y="1600200"/>
          <a:ext cx="71628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/>
                <a:gridCol w="1600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2014 Operating Expense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$77,291,800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 Change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O&amp;M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(includes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A&amp;G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$3,076,730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6.3 %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Depreciation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$(576,332)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-2.2 %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Taxes Other Than</a:t>
                      </a:r>
                      <a:r>
                        <a:rPr lang="en-US" baseline="0" dirty="0" smtClean="0"/>
                        <a:t> Income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$(337,436)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-15.2 %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Income Taxes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    -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Actual 2013 Operating Expense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$79,454,761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$2,162,961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tx1"/>
                          </a:solidFill>
                        </a:rPr>
                        <a:t>2.8 %</a:t>
                      </a:r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3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892609"/>
              </p:ext>
            </p:extLst>
          </p:nvPr>
        </p:nvGraphicFramePr>
        <p:xfrm>
          <a:off x="457200" y="1600200"/>
          <a:ext cx="8305800" cy="342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1371600"/>
                <a:gridCol w="304800"/>
                <a:gridCol w="2514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Attachment GG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Attachment MM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ATRR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$22,556,884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ATRR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$9,983,045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Expense Charge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$376,379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Expense Charge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$(317,850)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Return Charge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$541,728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Annual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Return Charge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$174,745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Expense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$(230,209)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Expense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$(1,031,337)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Actual ATRR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$23,244,781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Actual ATRR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$8,808,602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$687,898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$(1,174,443)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Attachment GG &amp; MM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credits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215904"/>
              </p:ext>
            </p:extLst>
          </p:nvPr>
        </p:nvGraphicFramePr>
        <p:xfrm>
          <a:off x="990600" y="1600200"/>
          <a:ext cx="7572693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8093"/>
                <a:gridCol w="13716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2014 Revenue</a:t>
                      </a:r>
                      <a:r>
                        <a:rPr lang="en-US" b="1" baseline="0" dirty="0" smtClean="0"/>
                        <a:t> Credits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$4,005,472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 Change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Account 454 (Rent From</a:t>
                      </a:r>
                      <a:r>
                        <a:rPr lang="en-US" baseline="0" dirty="0" smtClean="0"/>
                        <a:t> Electric Property)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$(629,466)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-100.0</a:t>
                      </a:r>
                      <a:r>
                        <a:rPr lang="en-US" i="0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Account 456 (Other Electric Revenues)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$(202,533)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-6.0 %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Actual 2013 Revenue</a:t>
                      </a:r>
                      <a:r>
                        <a:rPr lang="en-US" b="1" baseline="0" dirty="0" smtClean="0"/>
                        <a:t> Credits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$3,173,343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$(831,999)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-20.8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en-US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1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exchange procedures*</a:t>
            </a:r>
          </a:p>
          <a:p>
            <a:pPr lvl="1"/>
            <a:r>
              <a:rPr lang="en-US" dirty="0" smtClean="0"/>
              <a:t>Interested Parties have until December 1, 2015 to submit information requests</a:t>
            </a:r>
          </a:p>
          <a:p>
            <a:pPr lvl="1"/>
            <a:r>
              <a:rPr lang="en-US" dirty="0" smtClean="0"/>
              <a:t>GRE shall make a good faith effort to respond within 15 days of receipt of such request</a:t>
            </a:r>
          </a:p>
          <a:p>
            <a:pPr lvl="1"/>
            <a:r>
              <a:rPr lang="en-US" dirty="0" smtClean="0"/>
              <a:t>Any information request should be submitted in writing to:</a:t>
            </a:r>
          </a:p>
          <a:p>
            <a:pPr lvl="2"/>
            <a:r>
              <a:rPr lang="en-US" dirty="0" smtClean="0"/>
              <a:t>Todd Butkowski: </a:t>
            </a:r>
            <a:r>
              <a:rPr lang="en-US" dirty="0" smtClean="0">
                <a:hlinkClick r:id="rId3"/>
              </a:rPr>
              <a:t>tbutkows@grenergy.com</a:t>
            </a:r>
            <a:r>
              <a:rPr lang="en-US" dirty="0" smtClean="0"/>
              <a:t> or</a:t>
            </a:r>
          </a:p>
          <a:p>
            <a:pPr lvl="2"/>
            <a:r>
              <a:rPr lang="en-US" dirty="0" smtClean="0"/>
              <a:t>Mike Saer: </a:t>
            </a:r>
            <a:r>
              <a:rPr lang="en-US" dirty="0" smtClean="0">
                <a:hlinkClick r:id="rId4"/>
              </a:rPr>
              <a:t>msaer@grenergy.com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All questions and answers will be distributed by email to the </a:t>
            </a:r>
            <a:r>
              <a:rPr lang="en-US" dirty="0"/>
              <a:t>I</a:t>
            </a:r>
            <a:r>
              <a:rPr lang="en-US" dirty="0" smtClean="0"/>
              <a:t>nterested Party who asked the question(s) and will be posted in the MISO website and OASIS</a:t>
            </a:r>
          </a:p>
          <a:p>
            <a:pPr lvl="1"/>
            <a:endParaRPr lang="en-US" sz="2000" dirty="0"/>
          </a:p>
          <a:p>
            <a:pPr marL="57150" indent="0">
              <a:buNone/>
            </a:pPr>
            <a:r>
              <a:rPr lang="en-US" sz="2000" baseline="30000" dirty="0"/>
              <a:t>* </a:t>
            </a:r>
            <a:r>
              <a:rPr lang="en-US" sz="2000" dirty="0"/>
              <a:t>Awaiting FERC’s final decision on Docket </a:t>
            </a:r>
            <a:r>
              <a:rPr lang="en-US" sz="2000" dirty="0" err="1"/>
              <a:t>ER13</a:t>
            </a:r>
            <a:r>
              <a:rPr lang="en-US" sz="2000" dirty="0"/>
              <a:t>-2379 on FERC’s investigation into MISO Formula Rate </a:t>
            </a:r>
            <a:r>
              <a:rPr lang="en-US" sz="2000" dirty="0" smtClean="0"/>
              <a:t>Protocols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7" name="Picture 3" descr="C:\Users\msaer\AppData\Local\Microsoft\Windows\Temporary Internet Files\Content.IE5\LU6JQ13T\Question_mar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200400" cy="404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Disclosure</a:t>
            </a:r>
          </a:p>
          <a:p>
            <a:r>
              <a:rPr lang="en-US" dirty="0" smtClean="0"/>
              <a:t>Meeting purpose</a:t>
            </a:r>
          </a:p>
          <a:p>
            <a:r>
              <a:rPr lang="en-US" dirty="0" smtClean="0"/>
              <a:t>Regulatory timeline discussion</a:t>
            </a:r>
          </a:p>
          <a:p>
            <a:r>
              <a:rPr lang="en-US" dirty="0" smtClean="0"/>
              <a:t>2014 Annual True-Up results review</a:t>
            </a:r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figures in this document are preliminary and subject to change.  Per the revised Formula Rate Protocols, figures will be finalized after the Information Exchange, Challenge Procedures, and </a:t>
            </a:r>
            <a:r>
              <a:rPr lang="en-US" dirty="0" err="1"/>
              <a:t>MISO’s</a:t>
            </a:r>
            <a:r>
              <a:rPr lang="en-US" dirty="0"/>
              <a:t> review are </a:t>
            </a:r>
            <a:r>
              <a:rPr lang="en-US" dirty="0" err="1" smtClean="0"/>
              <a:t>complete.</a:t>
            </a:r>
            <a:r>
              <a:rPr lang="en-US" baseline="30000" dirty="0" err="1" smtClean="0"/>
              <a:t>1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000" baseline="30000" dirty="0"/>
              <a:t>1 </a:t>
            </a:r>
            <a:r>
              <a:rPr lang="en-US" sz="2000" dirty="0"/>
              <a:t>Awaiting FERC’s final decision on Docket </a:t>
            </a:r>
            <a:r>
              <a:rPr lang="en-US" sz="2000" dirty="0" err="1"/>
              <a:t>ER13</a:t>
            </a:r>
            <a:r>
              <a:rPr lang="en-US" sz="2000" dirty="0"/>
              <a:t>-2379 on FERC’s investigation into MISO Formula Rate Protocols </a:t>
            </a:r>
            <a:endParaRPr lang="en-US" sz="2000" baseline="30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The revised Formula Rate Protocols require GRE to hold an Annual True-Up </a:t>
            </a:r>
            <a:r>
              <a:rPr lang="en-US" dirty="0" smtClean="0"/>
              <a:t>meeting </a:t>
            </a:r>
            <a:r>
              <a:rPr lang="en-US" dirty="0"/>
              <a:t>among Interested Parties between the </a:t>
            </a:r>
            <a:r>
              <a:rPr lang="en-US" dirty="0" smtClean="0"/>
              <a:t>publication date </a:t>
            </a:r>
            <a:r>
              <a:rPr lang="en-US" dirty="0"/>
              <a:t>(June 1) and September 1</a:t>
            </a:r>
          </a:p>
          <a:p>
            <a:r>
              <a:rPr lang="en-US" dirty="0"/>
              <a:t>Compare actual </a:t>
            </a:r>
            <a:r>
              <a:rPr lang="en-US" dirty="0" smtClean="0"/>
              <a:t>2014 </a:t>
            </a:r>
            <a:r>
              <a:rPr lang="en-US" dirty="0"/>
              <a:t>values against projections on which the </a:t>
            </a:r>
            <a:r>
              <a:rPr lang="en-US" dirty="0" smtClean="0"/>
              <a:t>2014 </a:t>
            </a:r>
            <a:r>
              <a:rPr lang="en-US" dirty="0"/>
              <a:t>rates were based </a:t>
            </a:r>
          </a:p>
          <a:p>
            <a:r>
              <a:rPr lang="en-US" dirty="0"/>
              <a:t>Review the Annual True-Up </a:t>
            </a:r>
            <a:r>
              <a:rPr lang="en-US" dirty="0" smtClean="0"/>
              <a:t>adjustment </a:t>
            </a:r>
            <a:r>
              <a:rPr lang="en-US" dirty="0"/>
              <a:t>calculation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206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rate protocol timeline - 2015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20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Formula rate protocol timeline - </a:t>
            </a:r>
            <a:r>
              <a:rPr lang="it-IT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355241"/>
              </p:ext>
            </p:extLst>
          </p:nvPr>
        </p:nvGraphicFramePr>
        <p:xfrm>
          <a:off x="381000" y="1600200"/>
          <a:ext cx="83820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2715"/>
                <a:gridCol w="909244"/>
                <a:gridCol w="451336"/>
                <a:gridCol w="1093259"/>
                <a:gridCol w="1387046"/>
                <a:gridCol w="1600200"/>
                <a:gridCol w="838200"/>
              </a:tblGrid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Actual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Projected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Difference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Net revenue requirement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$96,474,640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$90,243,415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$6,231,226 </a:t>
                      </a:r>
                      <a:r>
                        <a:rPr lang="en-US" dirty="0" smtClean="0"/>
                        <a:t>(a)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5.1 %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Divisor</a:t>
                      </a:r>
                      <a:r>
                        <a:rPr lang="en-US" baseline="0" dirty="0" smtClean="0"/>
                        <a:t> True-Up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Divisor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2,017,310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2,032,353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(15,043)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Projected rate ($/kW/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$44.403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True-Up</a:t>
                      </a:r>
                      <a:r>
                        <a:rPr lang="en-US" baseline="0" dirty="0" smtClean="0"/>
                        <a:t> (Divisor Difference x Projected Rate)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$667,961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-2.8 %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-457200" algn="l" defTabSz="914400" rtl="0" eaLnBrk="1" latinLnBrk="0" hangingPunct="1"/>
                      <a:r>
                        <a:rPr lang="en-US" sz="1800" kern="1200" dirty="0" smtClean="0"/>
                        <a:t>Interest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$234,689 </a:t>
                      </a:r>
                      <a:r>
                        <a:rPr lang="en-US" dirty="0" smtClean="0"/>
                        <a:t>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-45720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marL="0" lvl="0" indent="-457200" algn="l" defTabSz="914400" rtl="0" eaLnBrk="1" latinLnBrk="0" hangingPunct="1"/>
                      <a:r>
                        <a:rPr lang="en-US" sz="1800" b="1" kern="1200" dirty="0" smtClean="0"/>
                        <a:t>Total 2014 True-Up Adjustment</a:t>
                      </a:r>
                      <a:r>
                        <a:rPr lang="en-US" sz="1800" b="1" kern="1200" baseline="0" dirty="0" smtClean="0"/>
                        <a:t> (Under Recovery)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  $7,113,875</a:t>
                      </a:r>
                      <a:r>
                        <a:rPr lang="en-US" b="1" baseline="0" dirty="0" smtClean="0"/>
                        <a:t> (a+b+c)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True-Up Adjustment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ATRR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731879" y="3546541"/>
            <a:ext cx="2087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Projected ATRR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6324098" y="3403555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Actual ATRR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145411"/>
              </p:ext>
            </p:extLst>
          </p:nvPr>
        </p:nvGraphicFramePr>
        <p:xfrm>
          <a:off x="797503" y="1491373"/>
          <a:ext cx="754899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53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78015"/>
              </p:ext>
            </p:extLst>
          </p:nvPr>
        </p:nvGraphicFramePr>
        <p:xfrm>
          <a:off x="723900" y="1600200"/>
          <a:ext cx="76962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1960934"/>
                <a:gridCol w="13918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2014 Net Revenue Requirement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$90,243,415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 Change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Actual to Projected Differences: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$2,749,690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5.9 %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err="1" smtClean="0"/>
                        <a:t>O&amp;M</a:t>
                      </a:r>
                      <a:r>
                        <a:rPr lang="en-US" baseline="0" dirty="0" smtClean="0"/>
                        <a:t>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$2,162,961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2.8 %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Attachment GG Adjustment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$687,897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(c)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3.1 %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Attachment MM Adjustment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$(1,174,443)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(d)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-12.0 %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Revenue Credits</a:t>
                      </a:r>
                      <a:endParaRPr lang="en-US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$(831,999)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(e)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rgbClr val="FF0000"/>
                          </a:solidFill>
                        </a:rPr>
                        <a:t>-21.0 %</a:t>
                      </a:r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Actual 2014</a:t>
                      </a:r>
                      <a:r>
                        <a:rPr lang="en-US" b="1" baseline="0" dirty="0" smtClean="0"/>
                        <a:t> Net Revenue Requirement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$96,474,640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Overall Difference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$6,231,226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6.9 %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(a + b - c - d - e)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Revenue requirement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0734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DOC073457</Template>
  <TotalTime>754</TotalTime>
  <Words>1199</Words>
  <Application>Microsoft Office PowerPoint</Application>
  <PresentationFormat>On-screen Show (4:3)</PresentationFormat>
  <Paragraphs>283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DOC073457</vt:lpstr>
      <vt:lpstr>Great River Energy 2014 Annual True-Up Meeting</vt:lpstr>
      <vt:lpstr>Agenda</vt:lpstr>
      <vt:lpstr>Disclosure</vt:lpstr>
      <vt:lpstr>Meeting purpose</vt:lpstr>
      <vt:lpstr>Formula rate protocol timeline - 2015</vt:lpstr>
      <vt:lpstr>Formula rate protocol timeline - 2016</vt:lpstr>
      <vt:lpstr>2014 True-Up Adjustment overview</vt:lpstr>
      <vt:lpstr>2014 ATRR summary</vt:lpstr>
      <vt:lpstr>Revenue requirement overview</vt:lpstr>
      <vt:lpstr>Return overview</vt:lpstr>
      <vt:lpstr>Return overview</vt:lpstr>
      <vt:lpstr>Return overview</vt:lpstr>
      <vt:lpstr>Operating expense overview</vt:lpstr>
      <vt:lpstr>Attachment GG &amp; MM overview</vt:lpstr>
      <vt:lpstr>Revenue credits overview</vt:lpstr>
      <vt:lpstr>Next steps</vt:lpstr>
      <vt:lpstr>Questions</vt:lpstr>
    </vt:vector>
  </TitlesOfParts>
  <Company>Great River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mcsaer</dc:creator>
  <cp:lastModifiedBy>mcsaer</cp:lastModifiedBy>
  <cp:revision>55</cp:revision>
  <cp:lastPrinted>2015-08-19T15:31:56Z</cp:lastPrinted>
  <dcterms:created xsi:type="dcterms:W3CDTF">2015-06-15T13:29:13Z</dcterms:created>
  <dcterms:modified xsi:type="dcterms:W3CDTF">2015-08-19T15:40:29Z</dcterms:modified>
</cp:coreProperties>
</file>