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7"/>
  </p:notesMasterIdLst>
  <p:handoutMasterIdLst>
    <p:handoutMasterId r:id="rId18"/>
  </p:handoutMasterIdLst>
  <p:sldIdLst>
    <p:sldId id="262" r:id="rId2"/>
    <p:sldId id="260" r:id="rId3"/>
    <p:sldId id="292" r:id="rId4"/>
    <p:sldId id="293" r:id="rId5"/>
    <p:sldId id="294" r:id="rId6"/>
    <p:sldId id="289" r:id="rId7"/>
    <p:sldId id="290" r:id="rId8"/>
    <p:sldId id="295" r:id="rId9"/>
    <p:sldId id="291" r:id="rId10"/>
    <p:sldId id="296" r:id="rId11"/>
    <p:sldId id="271" r:id="rId12"/>
    <p:sldId id="283" r:id="rId13"/>
    <p:sldId id="288" r:id="rId14"/>
    <p:sldId id="285" r:id="rId15"/>
    <p:sldId id="287" r:id="rId16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9933"/>
    <a:srgbClr val="FFCC66"/>
    <a:srgbClr val="66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447" autoAdjust="0"/>
  </p:normalViewPr>
  <p:slideViewPr>
    <p:cSldViewPr>
      <p:cViewPr>
        <p:scale>
          <a:sx n="90" d="100"/>
          <a:sy n="90" d="100"/>
        </p:scale>
        <p:origin x="-14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6A1DA04-F980-4CE9-8F95-1F243A08D59E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9A8F921-1E0F-4677-BC1D-90FA69A32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1" tIns="46657" rIns="93311" bIns="4665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1" tIns="46657" rIns="93311" bIns="4665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A8878D-3E3C-4CD0-9DA6-60CFD16CE150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1" tIns="46657" rIns="93311" bIns="4665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1" tIns="46657" rIns="93311" bIns="4665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11" tIns="46657" rIns="93311" bIns="4665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11" tIns="46657" rIns="93311" bIns="4665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8CAA7B-069A-446E-A9B5-8D3172A78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21E0A9-01D2-426B-8C2E-D7F487E33270}" type="slidenum">
              <a:rPr lang="en-US" smtClean="0"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33BA81-4982-4AE0-BA82-7D7552A78695}" type="slidenum">
              <a:rPr lang="en-US" smtClean="0"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49" y="76200"/>
            <a:ext cx="2000251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76200"/>
            <a:ext cx="5848351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19200"/>
            <a:ext cx="39243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1" y="1219200"/>
            <a:ext cx="39243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ntent Pa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001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895" name="Rectangle 7"/>
          <p:cNvSpPr>
            <a:spLocks noChangeArrowheads="1"/>
          </p:cNvSpPr>
          <p:nvPr userDrawn="1"/>
        </p:nvSpPr>
        <p:spPr bwMode="auto">
          <a:xfrm>
            <a:off x="3390900" y="65405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fld id="{3A0E1C45-122F-47D7-879C-9C5FC5F3BCF9}" type="slidenum">
              <a:rPr lang="en-US" sz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ctr">
                <a:defRPr/>
              </a:pPr>
              <a:t>‹#›</a:t>
            </a:fld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203F8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203F8B"/>
          </a:solidFill>
          <a:latin typeface="Univers ExtraBlack" pitchFamily="64" charset="0"/>
          <a:ea typeface="ＭＳ Ｐゴシック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203F8B"/>
          </a:solidFill>
          <a:latin typeface="Univers ExtraBlack" pitchFamily="64" charset="0"/>
          <a:ea typeface="ＭＳ Ｐゴシック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203F8B"/>
          </a:solidFill>
          <a:latin typeface="Univers ExtraBlack" pitchFamily="64" charset="0"/>
          <a:ea typeface="ＭＳ Ｐゴシック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203F8B"/>
          </a:solidFill>
          <a:latin typeface="Univers ExtraBlack" pitchFamily="64" charset="0"/>
          <a:ea typeface="ＭＳ Ｐゴシック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203F8B"/>
          </a:solidFill>
          <a:latin typeface="Univers ExtraBlack" pitchFamily="64" charset="0"/>
          <a:ea typeface="ＭＳ Ｐゴシック"/>
          <a:cs typeface="ＭＳ Ｐゴシック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203F8B"/>
          </a:solidFill>
          <a:latin typeface="Univers ExtraBlack" pitchFamily="64" charset="0"/>
          <a:ea typeface="ＭＳ Ｐゴシック"/>
          <a:cs typeface="ＭＳ Ｐゴシック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203F8B"/>
          </a:solidFill>
          <a:latin typeface="Univers ExtraBlack" pitchFamily="64" charset="0"/>
          <a:ea typeface="ＭＳ Ｐゴシック"/>
          <a:cs typeface="ＭＳ Ｐゴシック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203F8B"/>
          </a:solidFill>
          <a:latin typeface="Univers ExtraBlack" pitchFamily="6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leslie.wines@westarenergy.com" TargetMode="External"/><Relationship Id="rId2" Type="http://schemas.openxmlformats.org/officeDocument/2006/relationships/hyperlink" Target="mailto:melissa.deutsch@westarenergy.co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LEN_354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456958"/>
            <a:ext cx="8229600" cy="131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23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en-US" sz="2800" i="1" dirty="0" smtClean="0">
                <a:solidFill>
                  <a:srgbClr val="663300"/>
                </a:solidFill>
              </a:rPr>
              <a:t>Westar Energy’s 2014</a:t>
            </a:r>
            <a:br>
              <a:rPr lang="en-US" sz="2800" i="1" dirty="0" smtClean="0">
                <a:solidFill>
                  <a:srgbClr val="663300"/>
                </a:solidFill>
              </a:rPr>
            </a:br>
            <a:r>
              <a:rPr lang="en-US" sz="2800" i="1" dirty="0" smtClean="0">
                <a:solidFill>
                  <a:srgbClr val="663300"/>
                </a:solidFill>
              </a:rPr>
              <a:t>Annual Transmission Revenue Requirement Customer Meeting</a:t>
            </a: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invGray">
          <a:xfrm>
            <a:off x="3124200" y="4648200"/>
            <a:ext cx="31684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October </a:t>
            </a:r>
            <a:r>
              <a:rPr lang="en-US" dirty="0" smtClean="0">
                <a:solidFill>
                  <a:schemeClr val="bg1"/>
                </a:solidFill>
              </a:rPr>
              <a:t>29, 2013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Westar Energy Headquarters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Topeka, Kansas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r>
              <a:rPr lang="en-US" dirty="0" smtClean="0"/>
              <a:t>PM Program Example:  Helicopter Inspections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47607" y="3244333"/>
            <a:ext cx="2581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9423" t="17066" r="69982" b="8442"/>
          <a:stretch>
            <a:fillRect/>
          </a:stretch>
        </p:blipFill>
        <p:spPr bwMode="auto">
          <a:xfrm>
            <a:off x="4483661" y="1225264"/>
            <a:ext cx="4144518" cy="449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N Neosho 345 (N345) - La Cygne (LACY)_STR 0233.00_EAST PHASE_COR.JPG"/>
          <p:cNvPicPr>
            <a:picLocks noChangeAspect="1"/>
          </p:cNvPicPr>
          <p:nvPr/>
        </p:nvPicPr>
        <p:blipFill>
          <a:blip r:embed="rId3" cstate="print"/>
          <a:srcRect l="51127" t="25819" r="41122" b="62096"/>
          <a:stretch>
            <a:fillRect/>
          </a:stretch>
        </p:blipFill>
        <p:spPr>
          <a:xfrm>
            <a:off x="844677" y="1364050"/>
            <a:ext cx="3781823" cy="391628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2900855" y="2112579"/>
            <a:ext cx="3358055" cy="17342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0" y="586740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Found via Corona scan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Review:  The Formula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371600"/>
            <a:ext cx="7924800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charset="0"/>
              </a:rPr>
              <a:t>Gross Revenue Requirement (GRR) includes: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Projected Transmission Plant In-Service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Projected Transmission O&amp;M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Projected Transmission Depreciation Expense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Taxes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Return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4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charset="0"/>
              </a:rPr>
              <a:t>Net Revenue Requirement adjusts the GRR for: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Revenue Credits received for Point-to-Point Transmission Service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“Rent” received (i.e. pole attachments)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True-Up for prior year’s difference between actual and projected, including interest</a:t>
            </a:r>
          </a:p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400" dirty="0" smtClean="0"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Results:  ATRR for 2014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371600"/>
            <a:ext cx="792480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indent="-508000">
              <a:lnSpc>
                <a:spcPct val="90000"/>
              </a:lnSpc>
              <a:defRPr/>
            </a:pPr>
            <a:r>
              <a:rPr lang="en-US" sz="2400" dirty="0" smtClean="0">
                <a:cs typeface="Times New Roman" charset="0"/>
              </a:rPr>
              <a:t>Westar’s Gross Rev. Requirement 	 $242,277,748</a:t>
            </a:r>
          </a:p>
          <a:p>
            <a:pPr marL="508000" indent="-508000">
              <a:lnSpc>
                <a:spcPct val="90000"/>
              </a:lnSpc>
              <a:defRPr/>
            </a:pPr>
            <a:endParaRPr lang="en-US" sz="24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defRPr/>
            </a:pPr>
            <a:r>
              <a:rPr lang="en-US" sz="2400" dirty="0" smtClean="0">
                <a:cs typeface="Times New Roman" charset="0"/>
              </a:rPr>
              <a:t>	Revenue Credits			($  14,133,041)</a:t>
            </a:r>
          </a:p>
          <a:p>
            <a:pPr marL="508000" indent="-508000">
              <a:lnSpc>
                <a:spcPct val="90000"/>
              </a:lnSpc>
              <a:defRPr/>
            </a:pPr>
            <a:endParaRPr lang="en-US" sz="24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defRPr/>
            </a:pPr>
            <a:r>
              <a:rPr lang="en-US" sz="2400" dirty="0" smtClean="0">
                <a:cs typeface="Times New Roman" charset="0"/>
              </a:rPr>
              <a:t>	True-Up*					 </a:t>
            </a:r>
            <a:r>
              <a:rPr lang="en-US" sz="2400" u="sng" dirty="0" smtClean="0">
                <a:cs typeface="Times New Roman" charset="0"/>
              </a:rPr>
              <a:t>$  14,393,016</a:t>
            </a:r>
          </a:p>
          <a:p>
            <a:pPr marL="508000" indent="-508000">
              <a:lnSpc>
                <a:spcPct val="90000"/>
              </a:lnSpc>
              <a:defRPr/>
            </a:pPr>
            <a:endParaRPr lang="en-US" sz="24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charset="0"/>
              </a:rPr>
              <a:t>Westar’s Net Rev. Requirement		 </a:t>
            </a:r>
            <a:r>
              <a:rPr lang="en-US" sz="2400" b="1" u="sng" dirty="0" smtClean="0">
                <a:cs typeface="Times New Roman" charset="0"/>
              </a:rPr>
              <a:t>$242,537,723</a:t>
            </a:r>
          </a:p>
          <a:p>
            <a:pPr marL="508000" indent="-508000">
              <a:lnSpc>
                <a:spcPct val="90000"/>
              </a:lnSpc>
              <a:defRPr/>
            </a:pPr>
            <a:endParaRPr lang="en-US" sz="2400" b="1" u="sng" dirty="0" smtClean="0">
              <a:solidFill>
                <a:srgbClr val="00B0F0"/>
              </a:solidFill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defRPr/>
            </a:pPr>
            <a:r>
              <a:rPr lang="en-US" sz="2400" dirty="0" smtClean="0">
                <a:cs typeface="Times New Roman" charset="0"/>
              </a:rPr>
              <a:t>SPP’s BPF Rev. Requirement**		($  81,825,623)</a:t>
            </a:r>
          </a:p>
          <a:p>
            <a:pPr marL="508000" indent="-508000">
              <a:lnSpc>
                <a:spcPct val="90000"/>
              </a:lnSpc>
              <a:defRPr/>
            </a:pPr>
            <a:endParaRPr lang="en-US" sz="24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70C0"/>
                </a:solidFill>
                <a:cs typeface="Times New Roman" charset="0"/>
              </a:rPr>
              <a:t>SPP Zonal Rev. Requirement***	 </a:t>
            </a:r>
            <a:r>
              <a:rPr lang="en-US" sz="2400" dirty="0" smtClean="0">
                <a:solidFill>
                  <a:srgbClr val="0070C0"/>
                </a:solidFill>
                <a:cs typeface="Times New Roman" charset="0"/>
              </a:rPr>
              <a:t>	 </a:t>
            </a:r>
            <a:r>
              <a:rPr lang="en-US" sz="2400" b="1" u="sng" dirty="0" smtClean="0">
                <a:solidFill>
                  <a:srgbClr val="0070C0"/>
                </a:solidFill>
                <a:cs typeface="Times New Roman" charset="0"/>
              </a:rPr>
              <a:t>$160,712,100 </a:t>
            </a:r>
            <a:r>
              <a:rPr lang="en-US" sz="2400" dirty="0" smtClean="0">
                <a:cs typeface="Times New Roman" charset="0"/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5486400"/>
            <a:ext cx="5668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   Includes corrections made to 2011 and 2012 True-Ups</a:t>
            </a:r>
          </a:p>
          <a:p>
            <a:r>
              <a:rPr lang="en-US" sz="1600" dirty="0" smtClean="0"/>
              <a:t>**   Funds collected under Schedule 11</a:t>
            </a:r>
          </a:p>
          <a:p>
            <a:r>
              <a:rPr lang="en-US" sz="1600" dirty="0" smtClean="0"/>
              <a:t>*** Resulting rates go into effect with January 2014 business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Re-Posting:  Reasons and Impacts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143000"/>
            <a:ext cx="7924800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b="1" u="sng" dirty="0" smtClean="0">
                <a:cs typeface="Times New Roman" charset="0"/>
              </a:rPr>
              <a:t>Adjustments to the “Revenue Credits” component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Originally included revenue from NITS customers who are not connected to Westar’s system for Base Plan Funded (BPF) facilities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Should have only included Point-to-Point revenues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0070C0"/>
                </a:solidFill>
                <a:cs typeface="Times New Roman" charset="0"/>
              </a:rPr>
              <a:t>Result:  Understatement of BPF and Zonal ATRR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3810000"/>
            <a:ext cx="7924800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b="1" u="sng" dirty="0" smtClean="0">
                <a:cs typeface="Times New Roman" charset="0"/>
              </a:rPr>
              <a:t>The calculations have been corrected back to and including the 2011 True-Up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TFR Protocols allow corrections for previous18 months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All corrections will be included in 2014 ATRR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True-Up for 2013 (posted in June 2014) will correct this component for the 2013 ATRR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No re-billing will occur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153400" cy="1143000"/>
          </a:xfrm>
        </p:spPr>
        <p:txBody>
          <a:bodyPr/>
          <a:lstStyle/>
          <a:p>
            <a:r>
              <a:rPr lang="en-US" dirty="0" smtClean="0"/>
              <a:t>Formula Protocols: Annual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876800"/>
          </a:xfrm>
        </p:spPr>
        <p:txBody>
          <a:bodyPr/>
          <a:lstStyle/>
          <a:p>
            <a:r>
              <a:rPr lang="en-US" sz="2000" dirty="0" smtClean="0"/>
              <a:t>Today:  October 29, 2013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Comments and questions are preferred by November 15, 2013, so we can review and revise the ATRR if necessary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If necessary, revised ATRR will be posted by November 30, 2013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Send comments or questions via e-mail to:</a:t>
            </a:r>
          </a:p>
          <a:p>
            <a:pPr lvl="1"/>
            <a:r>
              <a:rPr lang="en-US" dirty="0" smtClean="0"/>
              <a:t>Melissa Deutsch at </a:t>
            </a:r>
            <a:r>
              <a:rPr lang="en-US" dirty="0" smtClean="0">
                <a:hlinkClick r:id="rId2"/>
              </a:rPr>
              <a:t>melissa.deutsch@westarenergy.com</a:t>
            </a:r>
            <a:endParaRPr lang="en-US" dirty="0" smtClean="0"/>
          </a:p>
          <a:p>
            <a:pPr lvl="1"/>
            <a:r>
              <a:rPr lang="en-US" dirty="0" smtClean="0"/>
              <a:t>Please cc: </a:t>
            </a:r>
            <a:r>
              <a:rPr lang="en-US" dirty="0" smtClean="0">
                <a:hlinkClick r:id="rId3"/>
              </a:rPr>
              <a:t>gelene.tiller@westarenergy.com</a:t>
            </a:r>
            <a:endParaRPr lang="en-US" u="sng" dirty="0" smtClean="0">
              <a:solidFill>
                <a:srgbClr val="009999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SAVE THE DATE FOR THE 2013 TRUE-UP MEETING:  </a:t>
            </a:r>
            <a:r>
              <a:rPr lang="en-US" sz="2400" b="1" u="sng" dirty="0" smtClean="0">
                <a:solidFill>
                  <a:srgbClr val="00B050"/>
                </a:solidFill>
              </a:rPr>
              <a:t>June 24, 2014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Today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1066800"/>
            <a:ext cx="7924800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3200" dirty="0" smtClean="0">
                <a:cs typeface="Times New Roman" charset="0"/>
              </a:rPr>
              <a:t>Westar Transmission Update</a:t>
            </a:r>
          </a:p>
          <a:p>
            <a:pPr marL="1422400" lvl="2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charset="0"/>
              </a:rPr>
              <a:t>Transmission Construction</a:t>
            </a:r>
          </a:p>
          <a:p>
            <a:pPr marL="1422400" lvl="2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charset="0"/>
              </a:rPr>
              <a:t>Predictive </a:t>
            </a:r>
            <a:r>
              <a:rPr lang="en-US" sz="2400" dirty="0" smtClean="0">
                <a:cs typeface="Times New Roman" charset="0"/>
              </a:rPr>
              <a:t>Maintenance Program</a:t>
            </a:r>
          </a:p>
          <a:p>
            <a:pPr marL="508000" indent="-508000">
              <a:lnSpc>
                <a:spcPct val="90000"/>
              </a:lnSpc>
              <a:defRPr/>
            </a:pPr>
            <a:endParaRPr lang="en-US" sz="32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3200" dirty="0" smtClean="0">
                <a:cs typeface="Times New Roman" charset="0"/>
              </a:rPr>
              <a:t>Quick Review of the Formula</a:t>
            </a:r>
          </a:p>
          <a:p>
            <a:pPr marL="508000" indent="-508000">
              <a:lnSpc>
                <a:spcPct val="90000"/>
              </a:lnSpc>
              <a:defRPr/>
            </a:pPr>
            <a:endParaRPr lang="en-US" sz="32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3200" dirty="0" smtClean="0">
                <a:cs typeface="Times New Roman" charset="0"/>
              </a:rPr>
              <a:t>The Results:  2014 ATRR</a:t>
            </a:r>
          </a:p>
          <a:p>
            <a:pPr marL="508000" indent="-508000">
              <a:lnSpc>
                <a:spcPct val="90000"/>
              </a:lnSpc>
              <a:defRPr/>
            </a:pPr>
            <a:endParaRPr lang="en-US" sz="32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3200" dirty="0" smtClean="0">
                <a:cs typeface="Times New Roman" charset="0"/>
              </a:rPr>
              <a:t>The Re-Posting:  Reasons and Impacts</a:t>
            </a:r>
          </a:p>
          <a:p>
            <a:pPr marL="508000" indent="-508000">
              <a:lnSpc>
                <a:spcPct val="90000"/>
              </a:lnSpc>
              <a:defRPr/>
            </a:pPr>
            <a:endParaRPr lang="en-US" sz="32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3200" dirty="0" smtClean="0">
                <a:cs typeface="Times New Roman" charset="0"/>
              </a:rPr>
              <a:t>Protocol Review</a:t>
            </a:r>
          </a:p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4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defRPr/>
            </a:pPr>
            <a:endParaRPr lang="en-US" sz="2400" dirty="0" smtClean="0"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Construction Status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001000" cy="4876800"/>
          </a:xfrm>
        </p:spPr>
        <p:txBody>
          <a:bodyPr/>
          <a:lstStyle/>
          <a:p>
            <a:r>
              <a:rPr lang="en-US" sz="2000" dirty="0" smtClean="0"/>
              <a:t>Westar Energy continues to improve its transmission system, impacting almost every region of our territory</a:t>
            </a:r>
            <a:endParaRPr lang="en-US" dirty="0" smtClean="0"/>
          </a:p>
          <a:p>
            <a:r>
              <a:rPr lang="en-US" sz="2000" dirty="0" smtClean="0"/>
              <a:t>Main reasons for improvement projects:</a:t>
            </a:r>
          </a:p>
          <a:p>
            <a:pPr lvl="1"/>
            <a:r>
              <a:rPr lang="en-US" dirty="0" smtClean="0"/>
              <a:t>New/modified transmission service requests</a:t>
            </a:r>
          </a:p>
          <a:p>
            <a:pPr lvl="1"/>
            <a:r>
              <a:rPr lang="en-US" dirty="0" smtClean="0"/>
              <a:t>Reliability and performance</a:t>
            </a:r>
          </a:p>
          <a:p>
            <a:pPr lvl="1"/>
            <a:r>
              <a:rPr lang="en-US" dirty="0" smtClean="0"/>
              <a:t>Load growth</a:t>
            </a:r>
          </a:p>
          <a:p>
            <a:pPr lvl="1"/>
            <a:r>
              <a:rPr lang="en-US" dirty="0" smtClean="0"/>
              <a:t>NERC requirements</a:t>
            </a:r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048000"/>
            <a:ext cx="4459987" cy="297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SL70098\AppData\Local\Temp\notesC9812B\~0402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09999"/>
            <a:ext cx="3657600" cy="2731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Investment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609600" y="1295400"/>
          <a:ext cx="8266113" cy="3906838"/>
        </p:xfrm>
        <a:graphic>
          <a:graphicData uri="http://schemas.openxmlformats.org/presentationml/2006/ole">
            <p:oleObj spid="_x0000_s2050" name="Worksheet" r:id="rId3" imgW="8496367" imgH="3905223" progId="Excel.Sheet.8">
              <p:embed/>
            </p:oleObj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 rot="-5400000">
            <a:off x="261938" y="3162300"/>
            <a:ext cx="1457325" cy="460375"/>
          </a:xfrm>
          <a:prstGeom prst="rect">
            <a:avLst/>
          </a:prstGeom>
          <a:noFill/>
          <a:ln w="222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Millions $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477000" y="5105400"/>
            <a:ext cx="914400" cy="554038"/>
          </a:xfrm>
          <a:prstGeom prst="rect">
            <a:avLst/>
          </a:prstGeom>
          <a:noFill/>
          <a:ln w="222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  <a:latin typeface="Times New Roman" pitchFamily="18" charset="0"/>
              </a:rPr>
              <a:t>Projected</a:t>
            </a:r>
          </a:p>
          <a:p>
            <a:pPr eaLnBrk="0" hangingPunct="0">
              <a:spcBef>
                <a:spcPct val="50000"/>
              </a:spcBef>
            </a:pPr>
            <a:endParaRPr 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162800" y="5105400"/>
            <a:ext cx="914400" cy="554038"/>
          </a:xfrm>
          <a:prstGeom prst="rect">
            <a:avLst/>
          </a:prstGeom>
          <a:noFill/>
          <a:ln w="222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  <a:latin typeface="Times New Roman" pitchFamily="18" charset="0"/>
              </a:rPr>
              <a:t>Projected</a:t>
            </a:r>
          </a:p>
          <a:p>
            <a:pPr eaLnBrk="0" hangingPunct="0">
              <a:spcBef>
                <a:spcPct val="50000"/>
              </a:spcBef>
            </a:pPr>
            <a:endParaRPr 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Invest in Transmission?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Reliability</a:t>
            </a:r>
          </a:p>
          <a:p>
            <a:pPr lvl="1"/>
            <a:r>
              <a:rPr lang="en-US" dirty="0" smtClean="0"/>
              <a:t>The very core of our mission and purpose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u="sng" dirty="0" smtClean="0"/>
              <a:t>Efficiency</a:t>
            </a:r>
          </a:p>
          <a:p>
            <a:pPr lvl="1"/>
            <a:r>
              <a:rPr lang="en-US" dirty="0" smtClean="0"/>
              <a:t>Minimizes line losses</a:t>
            </a:r>
          </a:p>
          <a:p>
            <a:pPr lvl="1"/>
            <a:r>
              <a:rPr lang="en-US" dirty="0" smtClean="0"/>
              <a:t>More effective use of generation resources</a:t>
            </a:r>
          </a:p>
          <a:p>
            <a:pPr lvl="1"/>
            <a:r>
              <a:rPr lang="en-US" dirty="0" smtClean="0"/>
              <a:t>Costs are shared throughout SPP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u="sng" dirty="0" smtClean="0"/>
              <a:t>Economic Development</a:t>
            </a:r>
          </a:p>
          <a:p>
            <a:pPr lvl="1"/>
            <a:r>
              <a:rPr lang="en-US" dirty="0" smtClean="0"/>
              <a:t>Increased system capacity supports growth</a:t>
            </a:r>
          </a:p>
          <a:p>
            <a:pPr lvl="1"/>
            <a:r>
              <a:rPr lang="en-US" dirty="0" smtClean="0"/>
              <a:t>Improved reliability attracts business</a:t>
            </a:r>
          </a:p>
          <a:p>
            <a:pPr lvl="1"/>
            <a:r>
              <a:rPr lang="en-US" dirty="0" smtClean="0"/>
              <a:t>Enables new generation resource development</a:t>
            </a:r>
          </a:p>
          <a:p>
            <a:pPr lvl="1"/>
            <a:r>
              <a:rPr lang="en-US" dirty="0" smtClean="0"/>
              <a:t>Supports materials companies, labor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048000"/>
            <a:ext cx="27418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600200"/>
            <a:ext cx="279218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1"/>
          <p:cNvSpPr>
            <a:spLocks noGrp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7" name="Content Placeholder 2"/>
          <p:cNvSpPr>
            <a:spLocks noGrp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8" name="Picture 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0800" cap="rnd">
            <a:noFill/>
          </a:ln>
        </p:spPr>
      </p:pic>
      <p:sp>
        <p:nvSpPr>
          <p:cNvPr id="99" name="TextBox 8"/>
          <p:cNvSpPr txBox="1"/>
          <p:nvPr/>
        </p:nvSpPr>
        <p:spPr>
          <a:xfrm>
            <a:off x="0" y="6858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151A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2007</a:t>
            </a:r>
            <a:endParaRPr lang="en-US" sz="3200" b="1" dirty="0">
              <a:solidFill>
                <a:srgbClr val="151AF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</a:endParaRPr>
          </a:p>
        </p:txBody>
      </p:sp>
      <p:sp>
        <p:nvSpPr>
          <p:cNvPr id="100" name="TextBox 9"/>
          <p:cNvSpPr txBox="1"/>
          <p:nvPr/>
        </p:nvSpPr>
        <p:spPr>
          <a:xfrm>
            <a:off x="0" y="11430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151A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2008</a:t>
            </a:r>
            <a:endParaRPr lang="en-US" sz="3200" b="1" dirty="0">
              <a:solidFill>
                <a:srgbClr val="151AF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</a:endParaRPr>
          </a:p>
        </p:txBody>
      </p:sp>
      <p:sp>
        <p:nvSpPr>
          <p:cNvPr id="101" name="TextBox 10"/>
          <p:cNvSpPr txBox="1"/>
          <p:nvPr/>
        </p:nvSpPr>
        <p:spPr>
          <a:xfrm>
            <a:off x="0" y="16002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151A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2009</a:t>
            </a:r>
            <a:endParaRPr lang="en-US" sz="3200" b="1" dirty="0">
              <a:solidFill>
                <a:srgbClr val="151AF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</a:endParaRPr>
          </a:p>
        </p:txBody>
      </p:sp>
      <p:sp>
        <p:nvSpPr>
          <p:cNvPr id="102" name="TextBox 11"/>
          <p:cNvSpPr txBox="1"/>
          <p:nvPr/>
        </p:nvSpPr>
        <p:spPr>
          <a:xfrm>
            <a:off x="0" y="21336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151A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2010</a:t>
            </a:r>
            <a:endParaRPr lang="en-US" sz="3200" b="1" dirty="0">
              <a:solidFill>
                <a:srgbClr val="151AF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</a:endParaRPr>
          </a:p>
        </p:txBody>
      </p:sp>
      <p:sp>
        <p:nvSpPr>
          <p:cNvPr id="103" name="TextBox 12"/>
          <p:cNvSpPr txBox="1"/>
          <p:nvPr/>
        </p:nvSpPr>
        <p:spPr>
          <a:xfrm>
            <a:off x="0" y="25908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151A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2011</a:t>
            </a:r>
            <a:endParaRPr lang="en-US" sz="3200" b="1" dirty="0">
              <a:solidFill>
                <a:srgbClr val="151AF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</a:endParaRPr>
          </a:p>
        </p:txBody>
      </p:sp>
      <p:sp>
        <p:nvSpPr>
          <p:cNvPr id="104" name="TextBox 13"/>
          <p:cNvSpPr txBox="1"/>
          <p:nvPr/>
        </p:nvSpPr>
        <p:spPr>
          <a:xfrm>
            <a:off x="0" y="30480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1A15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2012</a:t>
            </a:r>
            <a:endParaRPr lang="en-US" sz="3200" b="1" dirty="0">
              <a:solidFill>
                <a:srgbClr val="1A15F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</a:endParaRPr>
          </a:p>
        </p:txBody>
      </p:sp>
      <p:sp>
        <p:nvSpPr>
          <p:cNvPr id="105" name="TextBox 14"/>
          <p:cNvSpPr txBox="1"/>
          <p:nvPr/>
        </p:nvSpPr>
        <p:spPr>
          <a:xfrm>
            <a:off x="0" y="35052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2013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</a:endParaRPr>
          </a:p>
        </p:txBody>
      </p:sp>
      <p:sp>
        <p:nvSpPr>
          <p:cNvPr id="200" name="TextBox 15"/>
          <p:cNvSpPr txBox="1"/>
          <p:nvPr/>
        </p:nvSpPr>
        <p:spPr>
          <a:xfrm>
            <a:off x="0" y="3962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2014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</a:endParaRPr>
          </a:p>
        </p:txBody>
      </p:sp>
      <p:sp>
        <p:nvSpPr>
          <p:cNvPr id="201" name="Freeform 200"/>
          <p:cNvSpPr/>
          <p:nvPr/>
        </p:nvSpPr>
        <p:spPr>
          <a:xfrm>
            <a:off x="6548616" y="1149404"/>
            <a:ext cx="202506" cy="525017"/>
          </a:xfrm>
          <a:custGeom>
            <a:avLst/>
            <a:gdLst>
              <a:gd name="connsiteX0" fmla="*/ 202506 w 202506"/>
              <a:gd name="connsiteY0" fmla="*/ 525017 h 525017"/>
              <a:gd name="connsiteX1" fmla="*/ 190631 w 202506"/>
              <a:gd name="connsiteY1" fmla="*/ 483453 h 525017"/>
              <a:gd name="connsiteX2" fmla="*/ 178755 w 202506"/>
              <a:gd name="connsiteY2" fmla="*/ 400326 h 525017"/>
              <a:gd name="connsiteX3" fmla="*/ 166880 w 202506"/>
              <a:gd name="connsiteY3" fmla="*/ 382513 h 525017"/>
              <a:gd name="connsiteX4" fmla="*/ 149067 w 202506"/>
              <a:gd name="connsiteY4" fmla="*/ 340949 h 525017"/>
              <a:gd name="connsiteX5" fmla="*/ 125316 w 202506"/>
              <a:gd name="connsiteY5" fmla="*/ 293448 h 525017"/>
              <a:gd name="connsiteX6" fmla="*/ 107503 w 202506"/>
              <a:gd name="connsiteY6" fmla="*/ 257822 h 525017"/>
              <a:gd name="connsiteX7" fmla="*/ 101566 w 202506"/>
              <a:gd name="connsiteY7" fmla="*/ 240009 h 525017"/>
              <a:gd name="connsiteX8" fmla="*/ 77815 w 202506"/>
              <a:gd name="connsiteY8" fmla="*/ 216258 h 525017"/>
              <a:gd name="connsiteX9" fmla="*/ 71878 w 202506"/>
              <a:gd name="connsiteY9" fmla="*/ 198445 h 525017"/>
              <a:gd name="connsiteX10" fmla="*/ 54065 w 202506"/>
              <a:gd name="connsiteY10" fmla="*/ 168757 h 525017"/>
              <a:gd name="connsiteX11" fmla="*/ 42189 w 202506"/>
              <a:gd name="connsiteY11" fmla="*/ 115318 h 525017"/>
              <a:gd name="connsiteX12" fmla="*/ 24376 w 202506"/>
              <a:gd name="connsiteY12" fmla="*/ 103443 h 525017"/>
              <a:gd name="connsiteX13" fmla="*/ 12501 w 202506"/>
              <a:gd name="connsiteY13" fmla="*/ 50004 h 525017"/>
              <a:gd name="connsiteX14" fmla="*/ 626 w 202506"/>
              <a:gd name="connsiteY14" fmla="*/ 8440 h 525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2506" h="525017">
                <a:moveTo>
                  <a:pt x="202506" y="525017"/>
                </a:moveTo>
                <a:cubicBezTo>
                  <a:pt x="198434" y="512800"/>
                  <a:pt x="192289" y="495885"/>
                  <a:pt x="190631" y="483453"/>
                </a:cubicBezTo>
                <a:cubicBezTo>
                  <a:pt x="188148" y="464829"/>
                  <a:pt x="190455" y="423726"/>
                  <a:pt x="178755" y="400326"/>
                </a:cubicBezTo>
                <a:cubicBezTo>
                  <a:pt x="175564" y="393943"/>
                  <a:pt x="170838" y="388451"/>
                  <a:pt x="166880" y="382513"/>
                </a:cubicBezTo>
                <a:cubicBezTo>
                  <a:pt x="151171" y="319681"/>
                  <a:pt x="172499" y="393673"/>
                  <a:pt x="149067" y="340949"/>
                </a:cubicBezTo>
                <a:cubicBezTo>
                  <a:pt x="127235" y="291826"/>
                  <a:pt x="149705" y="317835"/>
                  <a:pt x="125316" y="293448"/>
                </a:cubicBezTo>
                <a:cubicBezTo>
                  <a:pt x="110393" y="248675"/>
                  <a:pt x="130524" y="303863"/>
                  <a:pt x="107503" y="257822"/>
                </a:cubicBezTo>
                <a:cubicBezTo>
                  <a:pt x="104704" y="252224"/>
                  <a:pt x="105204" y="245102"/>
                  <a:pt x="101566" y="240009"/>
                </a:cubicBezTo>
                <a:cubicBezTo>
                  <a:pt x="95058" y="230898"/>
                  <a:pt x="77815" y="216258"/>
                  <a:pt x="77815" y="216258"/>
                </a:cubicBezTo>
                <a:cubicBezTo>
                  <a:pt x="75836" y="210320"/>
                  <a:pt x="75098" y="203812"/>
                  <a:pt x="71878" y="198445"/>
                </a:cubicBezTo>
                <a:cubicBezTo>
                  <a:pt x="55389" y="170964"/>
                  <a:pt x="61981" y="204381"/>
                  <a:pt x="54065" y="168757"/>
                </a:cubicBezTo>
                <a:cubicBezTo>
                  <a:pt x="53976" y="168356"/>
                  <a:pt x="48359" y="123030"/>
                  <a:pt x="42189" y="115318"/>
                </a:cubicBezTo>
                <a:cubicBezTo>
                  <a:pt x="37731" y="109746"/>
                  <a:pt x="30314" y="107401"/>
                  <a:pt x="24376" y="103443"/>
                </a:cubicBezTo>
                <a:cubicBezTo>
                  <a:pt x="7387" y="52471"/>
                  <a:pt x="33404" y="133617"/>
                  <a:pt x="12501" y="50004"/>
                </a:cubicBezTo>
                <a:cubicBezTo>
                  <a:pt x="0" y="0"/>
                  <a:pt x="626" y="28872"/>
                  <a:pt x="626" y="8440"/>
                </a:cubicBezTo>
              </a:path>
            </a:pathLst>
          </a:custGeom>
          <a:ln w="44450" cap="rnd">
            <a:solidFill>
              <a:srgbClr val="151AF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2" name="Freeform 201"/>
          <p:cNvSpPr/>
          <p:nvPr/>
        </p:nvSpPr>
        <p:spPr>
          <a:xfrm>
            <a:off x="3637503" y="4973457"/>
            <a:ext cx="276330" cy="15550"/>
          </a:xfrm>
          <a:custGeom>
            <a:avLst/>
            <a:gdLst>
              <a:gd name="connsiteX0" fmla="*/ 0 w 276330"/>
              <a:gd name="connsiteY0" fmla="*/ 15550 h 15550"/>
              <a:gd name="connsiteX1" fmla="*/ 60290 w 276330"/>
              <a:gd name="connsiteY1" fmla="*/ 10525 h 15550"/>
              <a:gd name="connsiteX2" fmla="*/ 75363 w 276330"/>
              <a:gd name="connsiteY2" fmla="*/ 5501 h 15550"/>
              <a:gd name="connsiteX3" fmla="*/ 90435 w 276330"/>
              <a:gd name="connsiteY3" fmla="*/ 10525 h 15550"/>
              <a:gd name="connsiteX4" fmla="*/ 110532 w 276330"/>
              <a:gd name="connsiteY4" fmla="*/ 15550 h 15550"/>
              <a:gd name="connsiteX5" fmla="*/ 160774 w 276330"/>
              <a:gd name="connsiteY5" fmla="*/ 10525 h 15550"/>
              <a:gd name="connsiteX6" fmla="*/ 185895 w 276330"/>
              <a:gd name="connsiteY6" fmla="*/ 5501 h 15550"/>
              <a:gd name="connsiteX7" fmla="*/ 276330 w 276330"/>
              <a:gd name="connsiteY7" fmla="*/ 477 h 1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330" h="15550">
                <a:moveTo>
                  <a:pt x="0" y="15550"/>
                </a:moveTo>
                <a:cubicBezTo>
                  <a:pt x="20097" y="13875"/>
                  <a:pt x="40301" y="13190"/>
                  <a:pt x="60290" y="10525"/>
                </a:cubicBezTo>
                <a:cubicBezTo>
                  <a:pt x="65540" y="9825"/>
                  <a:pt x="70067" y="5501"/>
                  <a:pt x="75363" y="5501"/>
                </a:cubicBezTo>
                <a:cubicBezTo>
                  <a:pt x="80659" y="5501"/>
                  <a:pt x="85343" y="9070"/>
                  <a:pt x="90435" y="10525"/>
                </a:cubicBezTo>
                <a:cubicBezTo>
                  <a:pt x="97075" y="12422"/>
                  <a:pt x="103833" y="13875"/>
                  <a:pt x="110532" y="15550"/>
                </a:cubicBezTo>
                <a:cubicBezTo>
                  <a:pt x="127279" y="13875"/>
                  <a:pt x="144091" y="12750"/>
                  <a:pt x="160774" y="10525"/>
                </a:cubicBezTo>
                <a:cubicBezTo>
                  <a:pt x="169239" y="9396"/>
                  <a:pt x="177402" y="6395"/>
                  <a:pt x="185895" y="5501"/>
                </a:cubicBezTo>
                <a:cubicBezTo>
                  <a:pt x="238159" y="0"/>
                  <a:pt x="239783" y="477"/>
                  <a:pt x="276330" y="477"/>
                </a:cubicBezTo>
              </a:path>
            </a:pathLst>
          </a:custGeom>
          <a:ln w="5080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3" name="Freeform 202"/>
          <p:cNvSpPr/>
          <p:nvPr/>
        </p:nvSpPr>
        <p:spPr>
          <a:xfrm>
            <a:off x="4593668" y="2270832"/>
            <a:ext cx="364027" cy="53192"/>
          </a:xfrm>
          <a:custGeom>
            <a:avLst/>
            <a:gdLst>
              <a:gd name="connsiteX0" fmla="*/ 364027 w 364027"/>
              <a:gd name="connsiteY0" fmla="*/ 30336 h 53192"/>
              <a:gd name="connsiteX1" fmla="*/ 320690 w 364027"/>
              <a:gd name="connsiteY1" fmla="*/ 26002 h 53192"/>
              <a:gd name="connsiteX2" fmla="*/ 294688 w 364027"/>
              <a:gd name="connsiteY2" fmla="*/ 17335 h 53192"/>
              <a:gd name="connsiteX3" fmla="*/ 281687 w 364027"/>
              <a:gd name="connsiteY3" fmla="*/ 8668 h 53192"/>
              <a:gd name="connsiteX4" fmla="*/ 208015 w 364027"/>
              <a:gd name="connsiteY4" fmla="*/ 0 h 53192"/>
              <a:gd name="connsiteX5" fmla="*/ 156012 w 364027"/>
              <a:gd name="connsiteY5" fmla="*/ 4334 h 53192"/>
              <a:gd name="connsiteX6" fmla="*/ 134343 w 364027"/>
              <a:gd name="connsiteY6" fmla="*/ 17335 h 53192"/>
              <a:gd name="connsiteX7" fmla="*/ 121342 w 364027"/>
              <a:gd name="connsiteY7" fmla="*/ 21668 h 53192"/>
              <a:gd name="connsiteX8" fmla="*/ 112675 w 364027"/>
              <a:gd name="connsiteY8" fmla="*/ 30336 h 53192"/>
              <a:gd name="connsiteX9" fmla="*/ 86673 w 364027"/>
              <a:gd name="connsiteY9" fmla="*/ 39003 h 53192"/>
              <a:gd name="connsiteX10" fmla="*/ 73672 w 364027"/>
              <a:gd name="connsiteY10" fmla="*/ 47670 h 53192"/>
              <a:gd name="connsiteX11" fmla="*/ 60671 w 364027"/>
              <a:gd name="connsiteY11" fmla="*/ 52004 h 53192"/>
              <a:gd name="connsiteX12" fmla="*/ 0 w 364027"/>
              <a:gd name="connsiteY12" fmla="*/ 52004 h 5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4027" h="53192">
                <a:moveTo>
                  <a:pt x="364027" y="30336"/>
                </a:moveTo>
                <a:cubicBezTo>
                  <a:pt x="349581" y="28891"/>
                  <a:pt x="334959" y="28677"/>
                  <a:pt x="320690" y="26002"/>
                </a:cubicBezTo>
                <a:cubicBezTo>
                  <a:pt x="311710" y="24318"/>
                  <a:pt x="294688" y="17335"/>
                  <a:pt x="294688" y="17335"/>
                </a:cubicBezTo>
                <a:cubicBezTo>
                  <a:pt x="290354" y="14446"/>
                  <a:pt x="286676" y="10165"/>
                  <a:pt x="281687" y="8668"/>
                </a:cubicBezTo>
                <a:cubicBezTo>
                  <a:pt x="272105" y="5793"/>
                  <a:pt x="211592" y="358"/>
                  <a:pt x="208015" y="0"/>
                </a:cubicBezTo>
                <a:cubicBezTo>
                  <a:pt x="190681" y="1445"/>
                  <a:pt x="173254" y="2035"/>
                  <a:pt x="156012" y="4334"/>
                </a:cubicBezTo>
                <a:cubicBezTo>
                  <a:pt x="134967" y="7140"/>
                  <a:pt x="149969" y="7960"/>
                  <a:pt x="134343" y="17335"/>
                </a:cubicBezTo>
                <a:cubicBezTo>
                  <a:pt x="130426" y="19685"/>
                  <a:pt x="125676" y="20224"/>
                  <a:pt x="121342" y="21668"/>
                </a:cubicBezTo>
                <a:cubicBezTo>
                  <a:pt x="118453" y="24557"/>
                  <a:pt x="116330" y="28509"/>
                  <a:pt x="112675" y="30336"/>
                </a:cubicBezTo>
                <a:cubicBezTo>
                  <a:pt x="104503" y="34422"/>
                  <a:pt x="94275" y="33935"/>
                  <a:pt x="86673" y="39003"/>
                </a:cubicBezTo>
                <a:cubicBezTo>
                  <a:pt x="82339" y="41892"/>
                  <a:pt x="78330" y="45341"/>
                  <a:pt x="73672" y="47670"/>
                </a:cubicBezTo>
                <a:cubicBezTo>
                  <a:pt x="69586" y="49713"/>
                  <a:pt x="65231" y="51736"/>
                  <a:pt x="60671" y="52004"/>
                </a:cubicBezTo>
                <a:cubicBezTo>
                  <a:pt x="40482" y="53192"/>
                  <a:pt x="20224" y="52004"/>
                  <a:pt x="0" y="52004"/>
                </a:cubicBez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4" name="Freeform 203"/>
          <p:cNvSpPr/>
          <p:nvPr/>
        </p:nvSpPr>
        <p:spPr>
          <a:xfrm>
            <a:off x="2730500" y="4241800"/>
            <a:ext cx="571500" cy="828294"/>
          </a:xfrm>
          <a:custGeom>
            <a:avLst/>
            <a:gdLst>
              <a:gd name="connsiteX0" fmla="*/ 571500 w 571500"/>
              <a:gd name="connsiteY0" fmla="*/ 825500 h 828294"/>
              <a:gd name="connsiteX1" fmla="*/ 558800 w 571500"/>
              <a:gd name="connsiteY1" fmla="*/ 749300 h 828294"/>
              <a:gd name="connsiteX2" fmla="*/ 546100 w 571500"/>
              <a:gd name="connsiteY2" fmla="*/ 704850 h 828294"/>
              <a:gd name="connsiteX3" fmla="*/ 533400 w 571500"/>
              <a:gd name="connsiteY3" fmla="*/ 381000 h 828294"/>
              <a:gd name="connsiteX4" fmla="*/ 546100 w 571500"/>
              <a:gd name="connsiteY4" fmla="*/ 304800 h 828294"/>
              <a:gd name="connsiteX5" fmla="*/ 539750 w 571500"/>
              <a:gd name="connsiteY5" fmla="*/ 139700 h 828294"/>
              <a:gd name="connsiteX6" fmla="*/ 533400 w 571500"/>
              <a:gd name="connsiteY6" fmla="*/ 107950 h 828294"/>
              <a:gd name="connsiteX7" fmla="*/ 527050 w 571500"/>
              <a:gd name="connsiteY7" fmla="*/ 50800 h 828294"/>
              <a:gd name="connsiteX8" fmla="*/ 520700 w 571500"/>
              <a:gd name="connsiteY8" fmla="*/ 0 h 828294"/>
              <a:gd name="connsiteX9" fmla="*/ 501650 w 571500"/>
              <a:gd name="connsiteY9" fmla="*/ 6350 h 828294"/>
              <a:gd name="connsiteX10" fmla="*/ 349250 w 571500"/>
              <a:gd name="connsiteY10" fmla="*/ 12700 h 828294"/>
              <a:gd name="connsiteX11" fmla="*/ 311150 w 571500"/>
              <a:gd name="connsiteY11" fmla="*/ 38100 h 828294"/>
              <a:gd name="connsiteX12" fmla="*/ 266700 w 571500"/>
              <a:gd name="connsiteY12" fmla="*/ 44450 h 828294"/>
              <a:gd name="connsiteX13" fmla="*/ 146050 w 571500"/>
              <a:gd name="connsiteY13" fmla="*/ 63500 h 828294"/>
              <a:gd name="connsiteX14" fmla="*/ 107950 w 571500"/>
              <a:gd name="connsiteY14" fmla="*/ 69850 h 828294"/>
              <a:gd name="connsiteX15" fmla="*/ 88900 w 571500"/>
              <a:gd name="connsiteY15" fmla="*/ 76200 h 828294"/>
              <a:gd name="connsiteX16" fmla="*/ 57150 w 571500"/>
              <a:gd name="connsiteY16" fmla="*/ 82550 h 828294"/>
              <a:gd name="connsiteX17" fmla="*/ 31750 w 571500"/>
              <a:gd name="connsiteY17" fmla="*/ 88900 h 828294"/>
              <a:gd name="connsiteX18" fmla="*/ 0 w 571500"/>
              <a:gd name="connsiteY18" fmla="*/ 95250 h 82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1500" h="828294">
                <a:moveTo>
                  <a:pt x="571500" y="825500"/>
                </a:moveTo>
                <a:cubicBezTo>
                  <a:pt x="557320" y="782961"/>
                  <a:pt x="570953" y="828294"/>
                  <a:pt x="558800" y="749300"/>
                </a:cubicBezTo>
                <a:cubicBezTo>
                  <a:pt x="556522" y="734492"/>
                  <a:pt x="550842" y="719075"/>
                  <a:pt x="546100" y="704850"/>
                </a:cubicBezTo>
                <a:cubicBezTo>
                  <a:pt x="529722" y="573829"/>
                  <a:pt x="533400" y="617136"/>
                  <a:pt x="533400" y="381000"/>
                </a:cubicBezTo>
                <a:cubicBezTo>
                  <a:pt x="533400" y="365247"/>
                  <a:pt x="542494" y="322828"/>
                  <a:pt x="546100" y="304800"/>
                </a:cubicBezTo>
                <a:cubicBezTo>
                  <a:pt x="543983" y="249767"/>
                  <a:pt x="543296" y="194660"/>
                  <a:pt x="539750" y="139700"/>
                </a:cubicBezTo>
                <a:cubicBezTo>
                  <a:pt x="539055" y="128929"/>
                  <a:pt x="534926" y="118634"/>
                  <a:pt x="533400" y="107950"/>
                </a:cubicBezTo>
                <a:cubicBezTo>
                  <a:pt x="530689" y="88975"/>
                  <a:pt x="529290" y="69836"/>
                  <a:pt x="527050" y="50800"/>
                </a:cubicBezTo>
                <a:cubicBezTo>
                  <a:pt x="525056" y="33852"/>
                  <a:pt x="522817" y="16933"/>
                  <a:pt x="520700" y="0"/>
                </a:cubicBezTo>
                <a:cubicBezTo>
                  <a:pt x="514350" y="2117"/>
                  <a:pt x="508325" y="5856"/>
                  <a:pt x="501650" y="6350"/>
                </a:cubicBezTo>
                <a:cubicBezTo>
                  <a:pt x="450945" y="10106"/>
                  <a:pt x="399402" y="4341"/>
                  <a:pt x="349250" y="12700"/>
                </a:cubicBezTo>
                <a:cubicBezTo>
                  <a:pt x="334194" y="15209"/>
                  <a:pt x="326260" y="35941"/>
                  <a:pt x="311150" y="38100"/>
                </a:cubicBezTo>
                <a:lnTo>
                  <a:pt x="266700" y="44450"/>
                </a:lnTo>
                <a:cubicBezTo>
                  <a:pt x="202418" y="65877"/>
                  <a:pt x="241948" y="56123"/>
                  <a:pt x="146050" y="63500"/>
                </a:cubicBezTo>
                <a:cubicBezTo>
                  <a:pt x="133350" y="65617"/>
                  <a:pt x="120519" y="67057"/>
                  <a:pt x="107950" y="69850"/>
                </a:cubicBezTo>
                <a:cubicBezTo>
                  <a:pt x="101416" y="71302"/>
                  <a:pt x="95394" y="74577"/>
                  <a:pt x="88900" y="76200"/>
                </a:cubicBezTo>
                <a:cubicBezTo>
                  <a:pt x="78429" y="78818"/>
                  <a:pt x="67686" y="80209"/>
                  <a:pt x="57150" y="82550"/>
                </a:cubicBezTo>
                <a:cubicBezTo>
                  <a:pt x="48631" y="84443"/>
                  <a:pt x="40269" y="87007"/>
                  <a:pt x="31750" y="88900"/>
                </a:cubicBezTo>
                <a:cubicBezTo>
                  <a:pt x="21214" y="91241"/>
                  <a:pt x="0" y="95250"/>
                  <a:pt x="0" y="95250"/>
                </a:cubicBez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5" name="Freeform 204"/>
          <p:cNvSpPr/>
          <p:nvPr/>
        </p:nvSpPr>
        <p:spPr>
          <a:xfrm>
            <a:off x="7975180" y="1840675"/>
            <a:ext cx="230669" cy="184068"/>
          </a:xfrm>
          <a:custGeom>
            <a:avLst/>
            <a:gdLst>
              <a:gd name="connsiteX0" fmla="*/ 5038 w 230669"/>
              <a:gd name="connsiteY0" fmla="*/ 0 h 184068"/>
              <a:gd name="connsiteX1" fmla="*/ 28789 w 230669"/>
              <a:gd name="connsiteY1" fmla="*/ 23751 h 184068"/>
              <a:gd name="connsiteX2" fmla="*/ 40664 w 230669"/>
              <a:gd name="connsiteY2" fmla="*/ 41564 h 184068"/>
              <a:gd name="connsiteX3" fmla="*/ 58477 w 230669"/>
              <a:gd name="connsiteY3" fmla="*/ 53439 h 184068"/>
              <a:gd name="connsiteX4" fmla="*/ 82228 w 230669"/>
              <a:gd name="connsiteY4" fmla="*/ 77190 h 184068"/>
              <a:gd name="connsiteX5" fmla="*/ 94103 w 230669"/>
              <a:gd name="connsiteY5" fmla="*/ 95003 h 184068"/>
              <a:gd name="connsiteX6" fmla="*/ 111916 w 230669"/>
              <a:gd name="connsiteY6" fmla="*/ 100941 h 184068"/>
              <a:gd name="connsiteX7" fmla="*/ 147542 w 230669"/>
              <a:gd name="connsiteY7" fmla="*/ 124691 h 184068"/>
              <a:gd name="connsiteX8" fmla="*/ 147542 w 230669"/>
              <a:gd name="connsiteY8" fmla="*/ 124691 h 184068"/>
              <a:gd name="connsiteX9" fmla="*/ 177230 w 230669"/>
              <a:gd name="connsiteY9" fmla="*/ 148442 h 184068"/>
              <a:gd name="connsiteX10" fmla="*/ 200981 w 230669"/>
              <a:gd name="connsiteY10" fmla="*/ 172193 h 184068"/>
              <a:gd name="connsiteX11" fmla="*/ 230669 w 230669"/>
              <a:gd name="connsiteY11" fmla="*/ 184068 h 18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0669" h="184068">
                <a:moveTo>
                  <a:pt x="5038" y="0"/>
                </a:moveTo>
                <a:cubicBezTo>
                  <a:pt x="17994" y="38865"/>
                  <a:pt x="0" y="719"/>
                  <a:pt x="28789" y="23751"/>
                </a:cubicBezTo>
                <a:cubicBezTo>
                  <a:pt x="34361" y="28209"/>
                  <a:pt x="35618" y="36518"/>
                  <a:pt x="40664" y="41564"/>
                </a:cubicBezTo>
                <a:cubicBezTo>
                  <a:pt x="45710" y="46610"/>
                  <a:pt x="53059" y="48795"/>
                  <a:pt x="58477" y="53439"/>
                </a:cubicBezTo>
                <a:cubicBezTo>
                  <a:pt x="66978" y="60725"/>
                  <a:pt x="76018" y="67874"/>
                  <a:pt x="82228" y="77190"/>
                </a:cubicBezTo>
                <a:cubicBezTo>
                  <a:pt x="86186" y="83128"/>
                  <a:pt x="88531" y="90545"/>
                  <a:pt x="94103" y="95003"/>
                </a:cubicBezTo>
                <a:cubicBezTo>
                  <a:pt x="98990" y="98913"/>
                  <a:pt x="106445" y="97901"/>
                  <a:pt x="111916" y="100941"/>
                </a:cubicBezTo>
                <a:cubicBezTo>
                  <a:pt x="124392" y="107872"/>
                  <a:pt x="135667" y="116774"/>
                  <a:pt x="147542" y="124691"/>
                </a:cubicBezTo>
                <a:lnTo>
                  <a:pt x="147542" y="124691"/>
                </a:lnTo>
                <a:cubicBezTo>
                  <a:pt x="187953" y="165106"/>
                  <a:pt x="124815" y="103515"/>
                  <a:pt x="177230" y="148442"/>
                </a:cubicBezTo>
                <a:cubicBezTo>
                  <a:pt x="185731" y="155728"/>
                  <a:pt x="190359" y="168653"/>
                  <a:pt x="200981" y="172193"/>
                </a:cubicBezTo>
                <a:cubicBezTo>
                  <a:pt x="222993" y="179529"/>
                  <a:pt x="213196" y="175331"/>
                  <a:pt x="230669" y="184068"/>
                </a:cubicBez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6" name="Freeform 205"/>
          <p:cNvSpPr/>
          <p:nvPr/>
        </p:nvSpPr>
        <p:spPr>
          <a:xfrm>
            <a:off x="3437489" y="4301368"/>
            <a:ext cx="140103" cy="152826"/>
          </a:xfrm>
          <a:custGeom>
            <a:avLst/>
            <a:gdLst>
              <a:gd name="connsiteX0" fmla="*/ 29377 w 140103"/>
              <a:gd name="connsiteY0" fmla="*/ 12580 h 152826"/>
              <a:gd name="connsiteX1" fmla="*/ 63036 w 140103"/>
              <a:gd name="connsiteY1" fmla="*/ 35020 h 152826"/>
              <a:gd name="connsiteX2" fmla="*/ 96695 w 140103"/>
              <a:gd name="connsiteY2" fmla="*/ 46239 h 152826"/>
              <a:gd name="connsiteX3" fmla="*/ 107915 w 140103"/>
              <a:gd name="connsiteY3" fmla="*/ 68679 h 152826"/>
              <a:gd name="connsiteX4" fmla="*/ 124744 w 140103"/>
              <a:gd name="connsiteY4" fmla="*/ 79898 h 152826"/>
              <a:gd name="connsiteX5" fmla="*/ 135964 w 140103"/>
              <a:gd name="connsiteY5" fmla="*/ 152826 h 15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103" h="152826">
                <a:moveTo>
                  <a:pt x="29377" y="12580"/>
                </a:moveTo>
                <a:cubicBezTo>
                  <a:pt x="85058" y="31140"/>
                  <a:pt x="0" y="0"/>
                  <a:pt x="63036" y="35020"/>
                </a:cubicBezTo>
                <a:cubicBezTo>
                  <a:pt x="73374" y="40763"/>
                  <a:pt x="96695" y="46239"/>
                  <a:pt x="96695" y="46239"/>
                </a:cubicBezTo>
                <a:cubicBezTo>
                  <a:pt x="100435" y="53719"/>
                  <a:pt x="102561" y="62254"/>
                  <a:pt x="107915" y="68679"/>
                </a:cubicBezTo>
                <a:cubicBezTo>
                  <a:pt x="112231" y="73858"/>
                  <a:pt x="121171" y="74181"/>
                  <a:pt x="124744" y="79898"/>
                </a:cubicBezTo>
                <a:cubicBezTo>
                  <a:pt x="140103" y="104473"/>
                  <a:pt x="135964" y="125529"/>
                  <a:pt x="135964" y="152826"/>
                </a:cubicBez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7" name="Freeform 206"/>
          <p:cNvSpPr/>
          <p:nvPr/>
        </p:nvSpPr>
        <p:spPr>
          <a:xfrm>
            <a:off x="2611061" y="4350007"/>
            <a:ext cx="105711" cy="38113"/>
          </a:xfrm>
          <a:custGeom>
            <a:avLst/>
            <a:gdLst>
              <a:gd name="connsiteX0" fmla="*/ 105711 w 105711"/>
              <a:gd name="connsiteY0" fmla="*/ 0 h 38113"/>
              <a:gd name="connsiteX1" fmla="*/ 73998 w 105711"/>
              <a:gd name="connsiteY1" fmla="*/ 10571 h 38113"/>
              <a:gd name="connsiteX2" fmla="*/ 26428 w 105711"/>
              <a:gd name="connsiteY2" fmla="*/ 31713 h 38113"/>
              <a:gd name="connsiteX3" fmla="*/ 0 w 105711"/>
              <a:gd name="connsiteY3" fmla="*/ 36999 h 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11" h="38113">
                <a:moveTo>
                  <a:pt x="105711" y="0"/>
                </a:moveTo>
                <a:cubicBezTo>
                  <a:pt x="95140" y="3524"/>
                  <a:pt x="83269" y="4390"/>
                  <a:pt x="73998" y="10571"/>
                </a:cubicBezTo>
                <a:cubicBezTo>
                  <a:pt x="48869" y="27323"/>
                  <a:pt x="64168" y="19133"/>
                  <a:pt x="26428" y="31713"/>
                </a:cubicBezTo>
                <a:cubicBezTo>
                  <a:pt x="7227" y="38113"/>
                  <a:pt x="16143" y="36999"/>
                  <a:pt x="0" y="36999"/>
                </a:cubicBez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8" name="Freeform 207"/>
          <p:cNvSpPr/>
          <p:nvPr/>
        </p:nvSpPr>
        <p:spPr>
          <a:xfrm>
            <a:off x="2657789" y="3773156"/>
            <a:ext cx="261257" cy="28095"/>
          </a:xfrm>
          <a:custGeom>
            <a:avLst/>
            <a:gdLst>
              <a:gd name="connsiteX0" fmla="*/ 261257 w 261257"/>
              <a:gd name="connsiteY0" fmla="*/ 15073 h 28095"/>
              <a:gd name="connsiteX1" fmla="*/ 135653 w 261257"/>
              <a:gd name="connsiteY1" fmla="*/ 15073 h 28095"/>
              <a:gd name="connsiteX2" fmla="*/ 115556 w 261257"/>
              <a:gd name="connsiteY2" fmla="*/ 10048 h 28095"/>
              <a:gd name="connsiteX3" fmla="*/ 70338 w 261257"/>
              <a:gd name="connsiteY3" fmla="*/ 5024 h 28095"/>
              <a:gd name="connsiteX4" fmla="*/ 55266 w 261257"/>
              <a:gd name="connsiteY4" fmla="*/ 0 h 28095"/>
              <a:gd name="connsiteX5" fmla="*/ 0 w 261257"/>
              <a:gd name="connsiteY5" fmla="*/ 5024 h 2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257" h="28095">
                <a:moveTo>
                  <a:pt x="261257" y="15073"/>
                </a:moveTo>
                <a:cubicBezTo>
                  <a:pt x="209166" y="28095"/>
                  <a:pt x="237025" y="23183"/>
                  <a:pt x="135653" y="15073"/>
                </a:cubicBezTo>
                <a:cubicBezTo>
                  <a:pt x="128770" y="14522"/>
                  <a:pt x="122381" y="11098"/>
                  <a:pt x="115556" y="10048"/>
                </a:cubicBezTo>
                <a:cubicBezTo>
                  <a:pt x="100567" y="7742"/>
                  <a:pt x="85411" y="6699"/>
                  <a:pt x="70338" y="5024"/>
                </a:cubicBezTo>
                <a:cubicBezTo>
                  <a:pt x="65314" y="3349"/>
                  <a:pt x="60562" y="0"/>
                  <a:pt x="55266" y="0"/>
                </a:cubicBezTo>
                <a:cubicBezTo>
                  <a:pt x="36768" y="0"/>
                  <a:pt x="18498" y="5024"/>
                  <a:pt x="0" y="5024"/>
                </a:cubicBez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9" name="Freeform 208"/>
          <p:cNvSpPr/>
          <p:nvPr/>
        </p:nvSpPr>
        <p:spPr>
          <a:xfrm>
            <a:off x="3220497" y="2738176"/>
            <a:ext cx="25121" cy="241160"/>
          </a:xfrm>
          <a:custGeom>
            <a:avLst/>
            <a:gdLst>
              <a:gd name="connsiteX0" fmla="*/ 0 w 25121"/>
              <a:gd name="connsiteY0" fmla="*/ 241160 h 241160"/>
              <a:gd name="connsiteX1" fmla="*/ 15072 w 25121"/>
              <a:gd name="connsiteY1" fmla="*/ 231112 h 241160"/>
              <a:gd name="connsiteX2" fmla="*/ 20096 w 25121"/>
              <a:gd name="connsiteY2" fmla="*/ 216039 h 241160"/>
              <a:gd name="connsiteX3" fmla="*/ 25121 w 25121"/>
              <a:gd name="connsiteY3" fmla="*/ 70338 h 241160"/>
              <a:gd name="connsiteX4" fmla="*/ 20096 w 25121"/>
              <a:gd name="connsiteY4" fmla="*/ 25121 h 241160"/>
              <a:gd name="connsiteX5" fmla="*/ 15072 w 25121"/>
              <a:gd name="connsiteY5" fmla="*/ 10048 h 241160"/>
              <a:gd name="connsiteX6" fmla="*/ 20096 w 25121"/>
              <a:gd name="connsiteY6" fmla="*/ 0 h 24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21" h="241160">
                <a:moveTo>
                  <a:pt x="0" y="241160"/>
                </a:moveTo>
                <a:cubicBezTo>
                  <a:pt x="5024" y="237811"/>
                  <a:pt x="11300" y="235827"/>
                  <a:pt x="15072" y="231112"/>
                </a:cubicBezTo>
                <a:cubicBezTo>
                  <a:pt x="18380" y="226976"/>
                  <a:pt x="19766" y="221325"/>
                  <a:pt x="20096" y="216039"/>
                </a:cubicBezTo>
                <a:cubicBezTo>
                  <a:pt x="23128" y="167538"/>
                  <a:pt x="23446" y="118905"/>
                  <a:pt x="25121" y="70338"/>
                </a:cubicBezTo>
                <a:cubicBezTo>
                  <a:pt x="23446" y="55266"/>
                  <a:pt x="22589" y="40080"/>
                  <a:pt x="20096" y="25121"/>
                </a:cubicBezTo>
                <a:cubicBezTo>
                  <a:pt x="19225" y="19897"/>
                  <a:pt x="15072" y="15344"/>
                  <a:pt x="15072" y="10048"/>
                </a:cubicBezTo>
                <a:cubicBezTo>
                  <a:pt x="15072" y="6303"/>
                  <a:pt x="18421" y="3349"/>
                  <a:pt x="20096" y="0"/>
                </a:cubicBez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10" name="Freeform 209"/>
          <p:cNvSpPr/>
          <p:nvPr/>
        </p:nvSpPr>
        <p:spPr>
          <a:xfrm>
            <a:off x="7787473" y="638070"/>
            <a:ext cx="85411" cy="296427"/>
          </a:xfrm>
          <a:custGeom>
            <a:avLst/>
            <a:gdLst>
              <a:gd name="connsiteX0" fmla="*/ 30145 w 85411"/>
              <a:gd name="connsiteY0" fmla="*/ 296427 h 296427"/>
              <a:gd name="connsiteX1" fmla="*/ 50241 w 85411"/>
              <a:gd name="connsiteY1" fmla="*/ 251209 h 296427"/>
              <a:gd name="connsiteX2" fmla="*/ 55265 w 85411"/>
              <a:gd name="connsiteY2" fmla="*/ 236137 h 296427"/>
              <a:gd name="connsiteX3" fmla="*/ 60290 w 85411"/>
              <a:gd name="connsiteY3" fmla="*/ 221064 h 296427"/>
              <a:gd name="connsiteX4" fmla="*/ 65314 w 85411"/>
              <a:gd name="connsiteY4" fmla="*/ 200967 h 296427"/>
              <a:gd name="connsiteX5" fmla="*/ 75362 w 85411"/>
              <a:gd name="connsiteY5" fmla="*/ 185895 h 296427"/>
              <a:gd name="connsiteX6" fmla="*/ 80386 w 85411"/>
              <a:gd name="connsiteY6" fmla="*/ 150726 h 296427"/>
              <a:gd name="connsiteX7" fmla="*/ 85411 w 85411"/>
              <a:gd name="connsiteY7" fmla="*/ 135653 h 296427"/>
              <a:gd name="connsiteX8" fmla="*/ 80386 w 85411"/>
              <a:gd name="connsiteY8" fmla="*/ 50242 h 296427"/>
              <a:gd name="connsiteX9" fmla="*/ 70338 w 85411"/>
              <a:gd name="connsiteY9" fmla="*/ 20097 h 296427"/>
              <a:gd name="connsiteX10" fmla="*/ 35169 w 85411"/>
              <a:gd name="connsiteY10" fmla="*/ 15073 h 296427"/>
              <a:gd name="connsiteX11" fmla="*/ 0 w 85411"/>
              <a:gd name="connsiteY11" fmla="*/ 0 h 29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411" h="296427">
                <a:moveTo>
                  <a:pt x="30145" y="296427"/>
                </a:moveTo>
                <a:cubicBezTo>
                  <a:pt x="46068" y="272541"/>
                  <a:pt x="38283" y="287083"/>
                  <a:pt x="50241" y="251209"/>
                </a:cubicBezTo>
                <a:lnTo>
                  <a:pt x="55265" y="236137"/>
                </a:lnTo>
                <a:cubicBezTo>
                  <a:pt x="56940" y="231113"/>
                  <a:pt x="59006" y="226202"/>
                  <a:pt x="60290" y="221064"/>
                </a:cubicBezTo>
                <a:cubicBezTo>
                  <a:pt x="61965" y="214365"/>
                  <a:pt x="62594" y="207314"/>
                  <a:pt x="65314" y="200967"/>
                </a:cubicBezTo>
                <a:cubicBezTo>
                  <a:pt x="67692" y="195417"/>
                  <a:pt x="72013" y="190919"/>
                  <a:pt x="75362" y="185895"/>
                </a:cubicBezTo>
                <a:cubicBezTo>
                  <a:pt x="77037" y="174172"/>
                  <a:pt x="78063" y="162338"/>
                  <a:pt x="80386" y="150726"/>
                </a:cubicBezTo>
                <a:cubicBezTo>
                  <a:pt x="81425" y="145533"/>
                  <a:pt x="85411" y="140949"/>
                  <a:pt x="85411" y="135653"/>
                </a:cubicBezTo>
                <a:cubicBezTo>
                  <a:pt x="85411" y="107133"/>
                  <a:pt x="84075" y="78522"/>
                  <a:pt x="80386" y="50242"/>
                </a:cubicBezTo>
                <a:cubicBezTo>
                  <a:pt x="79016" y="39739"/>
                  <a:pt x="80823" y="21595"/>
                  <a:pt x="70338" y="20097"/>
                </a:cubicBezTo>
                <a:lnTo>
                  <a:pt x="35169" y="15073"/>
                </a:lnTo>
                <a:cubicBezTo>
                  <a:pt x="2777" y="4276"/>
                  <a:pt x="12513" y="12515"/>
                  <a:pt x="0" y="0"/>
                </a:cubicBez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11" name="Freeform 210"/>
          <p:cNvSpPr/>
          <p:nvPr/>
        </p:nvSpPr>
        <p:spPr>
          <a:xfrm>
            <a:off x="5912021" y="361741"/>
            <a:ext cx="127038" cy="111545"/>
          </a:xfrm>
          <a:custGeom>
            <a:avLst/>
            <a:gdLst>
              <a:gd name="connsiteX0" fmla="*/ 86845 w 127038"/>
              <a:gd name="connsiteY0" fmla="*/ 95459 h 111545"/>
              <a:gd name="connsiteX1" fmla="*/ 66748 w 127038"/>
              <a:gd name="connsiteY1" fmla="*/ 100483 h 111545"/>
              <a:gd name="connsiteX2" fmla="*/ 36603 w 127038"/>
              <a:gd name="connsiteY2" fmla="*/ 110532 h 111545"/>
              <a:gd name="connsiteX3" fmla="*/ 11482 w 127038"/>
              <a:gd name="connsiteY3" fmla="*/ 105507 h 111545"/>
              <a:gd name="connsiteX4" fmla="*/ 1434 w 127038"/>
              <a:gd name="connsiteY4" fmla="*/ 75362 h 111545"/>
              <a:gd name="connsiteX5" fmla="*/ 21531 w 127038"/>
              <a:gd name="connsiteY5" fmla="*/ 35169 h 111545"/>
              <a:gd name="connsiteX6" fmla="*/ 36603 w 127038"/>
              <a:gd name="connsiteY6" fmla="*/ 40193 h 111545"/>
              <a:gd name="connsiteX7" fmla="*/ 91869 w 127038"/>
              <a:gd name="connsiteY7" fmla="*/ 25121 h 111545"/>
              <a:gd name="connsiteX8" fmla="*/ 106942 w 127038"/>
              <a:gd name="connsiteY8" fmla="*/ 20096 h 111545"/>
              <a:gd name="connsiteX9" fmla="*/ 122014 w 127038"/>
              <a:gd name="connsiteY9" fmla="*/ 15072 h 111545"/>
              <a:gd name="connsiteX10" fmla="*/ 127038 w 127038"/>
              <a:gd name="connsiteY10" fmla="*/ 0 h 11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038" h="111545">
                <a:moveTo>
                  <a:pt x="86845" y="95459"/>
                </a:moveTo>
                <a:cubicBezTo>
                  <a:pt x="54280" y="73750"/>
                  <a:pt x="85158" y="87333"/>
                  <a:pt x="66748" y="100483"/>
                </a:cubicBezTo>
                <a:cubicBezTo>
                  <a:pt x="58129" y="106639"/>
                  <a:pt x="36603" y="110532"/>
                  <a:pt x="36603" y="110532"/>
                </a:cubicBezTo>
                <a:cubicBezTo>
                  <a:pt x="28229" y="108857"/>
                  <a:pt x="17520" y="111545"/>
                  <a:pt x="11482" y="105507"/>
                </a:cubicBezTo>
                <a:cubicBezTo>
                  <a:pt x="3993" y="98017"/>
                  <a:pt x="1434" y="75362"/>
                  <a:pt x="1434" y="75362"/>
                </a:cubicBezTo>
                <a:cubicBezTo>
                  <a:pt x="4046" y="59691"/>
                  <a:pt x="0" y="38757"/>
                  <a:pt x="21531" y="35169"/>
                </a:cubicBezTo>
                <a:cubicBezTo>
                  <a:pt x="26755" y="34298"/>
                  <a:pt x="31579" y="38518"/>
                  <a:pt x="36603" y="40193"/>
                </a:cubicBezTo>
                <a:cubicBezTo>
                  <a:pt x="72106" y="33093"/>
                  <a:pt x="53628" y="37868"/>
                  <a:pt x="91869" y="25121"/>
                </a:cubicBezTo>
                <a:lnTo>
                  <a:pt x="106942" y="20096"/>
                </a:lnTo>
                <a:lnTo>
                  <a:pt x="122014" y="15072"/>
                </a:lnTo>
                <a:lnTo>
                  <a:pt x="127038" y="0"/>
                </a:ln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12" name="Freeform 211"/>
          <p:cNvSpPr/>
          <p:nvPr/>
        </p:nvSpPr>
        <p:spPr>
          <a:xfrm>
            <a:off x="3486778" y="5435883"/>
            <a:ext cx="65314" cy="95735"/>
          </a:xfrm>
          <a:custGeom>
            <a:avLst/>
            <a:gdLst>
              <a:gd name="connsiteX0" fmla="*/ 0 w 65314"/>
              <a:gd name="connsiteY0" fmla="*/ 95735 h 95735"/>
              <a:gd name="connsiteX1" fmla="*/ 15073 w 65314"/>
              <a:gd name="connsiteY1" fmla="*/ 85686 h 95735"/>
              <a:gd name="connsiteX2" fmla="*/ 20097 w 65314"/>
              <a:gd name="connsiteY2" fmla="*/ 65590 h 95735"/>
              <a:gd name="connsiteX3" fmla="*/ 25121 w 65314"/>
              <a:gd name="connsiteY3" fmla="*/ 50517 h 95735"/>
              <a:gd name="connsiteX4" fmla="*/ 20097 w 65314"/>
              <a:gd name="connsiteY4" fmla="*/ 15348 h 95735"/>
              <a:gd name="connsiteX5" fmla="*/ 30145 w 65314"/>
              <a:gd name="connsiteY5" fmla="*/ 5299 h 95735"/>
              <a:gd name="connsiteX6" fmla="*/ 65314 w 65314"/>
              <a:gd name="connsiteY6" fmla="*/ 275 h 9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14" h="95735">
                <a:moveTo>
                  <a:pt x="0" y="95735"/>
                </a:moveTo>
                <a:cubicBezTo>
                  <a:pt x="5024" y="92385"/>
                  <a:pt x="11723" y="90710"/>
                  <a:pt x="15073" y="85686"/>
                </a:cubicBezTo>
                <a:cubicBezTo>
                  <a:pt x="18903" y="79941"/>
                  <a:pt x="18200" y="72229"/>
                  <a:pt x="20097" y="65590"/>
                </a:cubicBezTo>
                <a:cubicBezTo>
                  <a:pt x="21552" y="60498"/>
                  <a:pt x="23446" y="55541"/>
                  <a:pt x="25121" y="50517"/>
                </a:cubicBezTo>
                <a:cubicBezTo>
                  <a:pt x="23446" y="38794"/>
                  <a:pt x="18789" y="27118"/>
                  <a:pt x="20097" y="15348"/>
                </a:cubicBezTo>
                <a:cubicBezTo>
                  <a:pt x="20620" y="10640"/>
                  <a:pt x="25710" y="6962"/>
                  <a:pt x="30145" y="5299"/>
                </a:cubicBezTo>
                <a:cubicBezTo>
                  <a:pt x="44276" y="0"/>
                  <a:pt x="53007" y="275"/>
                  <a:pt x="65314" y="275"/>
                </a:cubicBez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13" name="Freeform 212"/>
          <p:cNvSpPr/>
          <p:nvPr/>
        </p:nvSpPr>
        <p:spPr>
          <a:xfrm flipV="1">
            <a:off x="6934200" y="6629400"/>
            <a:ext cx="185895" cy="45719"/>
          </a:xfrm>
          <a:custGeom>
            <a:avLst/>
            <a:gdLst>
              <a:gd name="connsiteX0" fmla="*/ 0 w 185895"/>
              <a:gd name="connsiteY0" fmla="*/ 20096 h 25120"/>
              <a:gd name="connsiteX1" fmla="*/ 15073 w 185895"/>
              <a:gd name="connsiteY1" fmla="*/ 25120 h 25120"/>
              <a:gd name="connsiteX2" fmla="*/ 50242 w 185895"/>
              <a:gd name="connsiteY2" fmla="*/ 15072 h 25120"/>
              <a:gd name="connsiteX3" fmla="*/ 175846 w 185895"/>
              <a:gd name="connsiteY3" fmla="*/ 10048 h 25120"/>
              <a:gd name="connsiteX4" fmla="*/ 185895 w 185895"/>
              <a:gd name="connsiteY4" fmla="*/ 0 h 2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95" h="25120">
                <a:moveTo>
                  <a:pt x="0" y="20096"/>
                </a:moveTo>
                <a:cubicBezTo>
                  <a:pt x="5024" y="21771"/>
                  <a:pt x="9777" y="25120"/>
                  <a:pt x="15073" y="25120"/>
                </a:cubicBezTo>
                <a:cubicBezTo>
                  <a:pt x="55370" y="25120"/>
                  <a:pt x="17067" y="17442"/>
                  <a:pt x="50242" y="15072"/>
                </a:cubicBezTo>
                <a:cubicBezTo>
                  <a:pt x="92037" y="12087"/>
                  <a:pt x="133978" y="11723"/>
                  <a:pt x="175846" y="10048"/>
                </a:cubicBezTo>
                <a:lnTo>
                  <a:pt x="185895" y="0"/>
                </a:ln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14" name="Freeform 213"/>
          <p:cNvSpPr/>
          <p:nvPr/>
        </p:nvSpPr>
        <p:spPr>
          <a:xfrm>
            <a:off x="4590288" y="2183587"/>
            <a:ext cx="32918" cy="142647"/>
          </a:xfrm>
          <a:custGeom>
            <a:avLst/>
            <a:gdLst>
              <a:gd name="connsiteX0" fmla="*/ 0 w 32918"/>
              <a:gd name="connsiteY0" fmla="*/ 142647 h 142647"/>
              <a:gd name="connsiteX1" fmla="*/ 14630 w 32918"/>
              <a:gd name="connsiteY1" fmla="*/ 120701 h 142647"/>
              <a:gd name="connsiteX2" fmla="*/ 18288 w 32918"/>
              <a:gd name="connsiteY2" fmla="*/ 102413 h 142647"/>
              <a:gd name="connsiteX3" fmla="*/ 29261 w 32918"/>
              <a:gd name="connsiteY3" fmla="*/ 98755 h 142647"/>
              <a:gd name="connsiteX4" fmla="*/ 32918 w 32918"/>
              <a:gd name="connsiteY4" fmla="*/ 84125 h 142647"/>
              <a:gd name="connsiteX5" fmla="*/ 25603 w 32918"/>
              <a:gd name="connsiteY5" fmla="*/ 51207 h 142647"/>
              <a:gd name="connsiteX6" fmla="*/ 25603 w 32918"/>
              <a:gd name="connsiteY6" fmla="*/ 21946 h 142647"/>
              <a:gd name="connsiteX7" fmla="*/ 25603 w 32918"/>
              <a:gd name="connsiteY7" fmla="*/ 0 h 1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18" h="142647">
                <a:moveTo>
                  <a:pt x="0" y="142647"/>
                </a:moveTo>
                <a:cubicBezTo>
                  <a:pt x="4877" y="135332"/>
                  <a:pt x="12906" y="129322"/>
                  <a:pt x="14630" y="120701"/>
                </a:cubicBezTo>
                <a:cubicBezTo>
                  <a:pt x="15849" y="114605"/>
                  <a:pt x="14840" y="107586"/>
                  <a:pt x="18288" y="102413"/>
                </a:cubicBezTo>
                <a:cubicBezTo>
                  <a:pt x="20427" y="99205"/>
                  <a:pt x="25603" y="99974"/>
                  <a:pt x="29261" y="98755"/>
                </a:cubicBezTo>
                <a:cubicBezTo>
                  <a:pt x="30480" y="93878"/>
                  <a:pt x="32918" y="89152"/>
                  <a:pt x="32918" y="84125"/>
                </a:cubicBezTo>
                <a:cubicBezTo>
                  <a:pt x="32918" y="71246"/>
                  <a:pt x="29376" y="62524"/>
                  <a:pt x="25603" y="51207"/>
                </a:cubicBezTo>
                <a:cubicBezTo>
                  <a:pt x="32400" y="30817"/>
                  <a:pt x="28125" y="49690"/>
                  <a:pt x="25603" y="21946"/>
                </a:cubicBezTo>
                <a:cubicBezTo>
                  <a:pt x="24941" y="14661"/>
                  <a:pt x="25603" y="7315"/>
                  <a:pt x="25603" y="0"/>
                </a:cubicBez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15" name="Freeform 214"/>
          <p:cNvSpPr/>
          <p:nvPr/>
        </p:nvSpPr>
        <p:spPr>
          <a:xfrm>
            <a:off x="8222285" y="2040941"/>
            <a:ext cx="157277" cy="175565"/>
          </a:xfrm>
          <a:custGeom>
            <a:avLst/>
            <a:gdLst>
              <a:gd name="connsiteX0" fmla="*/ 0 w 157277"/>
              <a:gd name="connsiteY0" fmla="*/ 0 h 175565"/>
              <a:gd name="connsiteX1" fmla="*/ 29261 w 157277"/>
              <a:gd name="connsiteY1" fmla="*/ 25603 h 175565"/>
              <a:gd name="connsiteX2" fmla="*/ 51206 w 157277"/>
              <a:gd name="connsiteY2" fmla="*/ 32918 h 175565"/>
              <a:gd name="connsiteX3" fmla="*/ 58521 w 157277"/>
              <a:gd name="connsiteY3" fmla="*/ 54864 h 175565"/>
              <a:gd name="connsiteX4" fmla="*/ 62179 w 157277"/>
              <a:gd name="connsiteY4" fmla="*/ 65837 h 175565"/>
              <a:gd name="connsiteX5" fmla="*/ 73152 w 157277"/>
              <a:gd name="connsiteY5" fmla="*/ 102413 h 175565"/>
              <a:gd name="connsiteX6" fmla="*/ 87782 w 157277"/>
              <a:gd name="connsiteY6" fmla="*/ 120701 h 175565"/>
              <a:gd name="connsiteX7" fmla="*/ 91440 w 157277"/>
              <a:gd name="connsiteY7" fmla="*/ 131673 h 175565"/>
              <a:gd name="connsiteX8" fmla="*/ 98755 w 157277"/>
              <a:gd name="connsiteY8" fmla="*/ 138989 h 175565"/>
              <a:gd name="connsiteX9" fmla="*/ 131673 w 157277"/>
              <a:gd name="connsiteY9" fmla="*/ 157277 h 175565"/>
              <a:gd name="connsiteX10" fmla="*/ 146304 w 157277"/>
              <a:gd name="connsiteY10" fmla="*/ 160934 h 175565"/>
              <a:gd name="connsiteX11" fmla="*/ 157277 w 157277"/>
              <a:gd name="connsiteY11" fmla="*/ 175565 h 17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277" h="175565">
                <a:moveTo>
                  <a:pt x="0" y="0"/>
                </a:moveTo>
                <a:cubicBezTo>
                  <a:pt x="8535" y="12802"/>
                  <a:pt x="10972" y="19507"/>
                  <a:pt x="29261" y="25603"/>
                </a:cubicBezTo>
                <a:lnTo>
                  <a:pt x="51206" y="32918"/>
                </a:lnTo>
                <a:lnTo>
                  <a:pt x="58521" y="54864"/>
                </a:lnTo>
                <a:cubicBezTo>
                  <a:pt x="59740" y="58522"/>
                  <a:pt x="61244" y="62097"/>
                  <a:pt x="62179" y="65837"/>
                </a:cubicBezTo>
                <a:cubicBezTo>
                  <a:pt x="64223" y="74013"/>
                  <a:pt x="69592" y="97073"/>
                  <a:pt x="73152" y="102413"/>
                </a:cubicBezTo>
                <a:cubicBezTo>
                  <a:pt x="82380" y="116254"/>
                  <a:pt x="77359" y="110277"/>
                  <a:pt x="87782" y="120701"/>
                </a:cubicBezTo>
                <a:cubicBezTo>
                  <a:pt x="89001" y="124358"/>
                  <a:pt x="89456" y="128367"/>
                  <a:pt x="91440" y="131673"/>
                </a:cubicBezTo>
                <a:cubicBezTo>
                  <a:pt x="93214" y="134630"/>
                  <a:pt x="95996" y="136920"/>
                  <a:pt x="98755" y="138989"/>
                </a:cubicBezTo>
                <a:cubicBezTo>
                  <a:pt x="114869" y="151074"/>
                  <a:pt x="116325" y="152892"/>
                  <a:pt x="131673" y="157277"/>
                </a:cubicBezTo>
                <a:cubicBezTo>
                  <a:pt x="136507" y="158658"/>
                  <a:pt x="141427" y="159715"/>
                  <a:pt x="146304" y="160934"/>
                </a:cubicBezTo>
                <a:cubicBezTo>
                  <a:pt x="154575" y="173342"/>
                  <a:pt x="150511" y="168799"/>
                  <a:pt x="157277" y="175565"/>
                </a:cubicBez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16" name="Freeform 215"/>
          <p:cNvSpPr/>
          <p:nvPr/>
        </p:nvSpPr>
        <p:spPr>
          <a:xfrm>
            <a:off x="2722738" y="2925421"/>
            <a:ext cx="477662" cy="1416150"/>
          </a:xfrm>
          <a:custGeom>
            <a:avLst/>
            <a:gdLst>
              <a:gd name="connsiteX0" fmla="*/ 5832 w 477662"/>
              <a:gd name="connsiteY0" fmla="*/ 1416150 h 1416150"/>
              <a:gd name="connsiteX1" fmla="*/ 5832 w 477662"/>
              <a:gd name="connsiteY1" fmla="*/ 1353971 h 1416150"/>
              <a:gd name="connsiteX2" fmla="*/ 9489 w 477662"/>
              <a:gd name="connsiteY2" fmla="*/ 1291792 h 1416150"/>
              <a:gd name="connsiteX3" fmla="*/ 16804 w 477662"/>
              <a:gd name="connsiteY3" fmla="*/ 1251558 h 1416150"/>
              <a:gd name="connsiteX4" fmla="*/ 13147 w 477662"/>
              <a:gd name="connsiteY4" fmla="*/ 1119885 h 1416150"/>
              <a:gd name="connsiteX5" fmla="*/ 9489 w 477662"/>
              <a:gd name="connsiteY5" fmla="*/ 1101597 h 1416150"/>
              <a:gd name="connsiteX6" fmla="*/ 31435 w 477662"/>
              <a:gd name="connsiteY6" fmla="*/ 1075993 h 1416150"/>
              <a:gd name="connsiteX7" fmla="*/ 42408 w 477662"/>
              <a:gd name="connsiteY7" fmla="*/ 1054048 h 1416150"/>
              <a:gd name="connsiteX8" fmla="*/ 68011 w 477662"/>
              <a:gd name="connsiteY8" fmla="*/ 1021129 h 1416150"/>
              <a:gd name="connsiteX9" fmla="*/ 75326 w 477662"/>
              <a:gd name="connsiteY9" fmla="*/ 1010157 h 1416150"/>
              <a:gd name="connsiteX10" fmla="*/ 93614 w 477662"/>
              <a:gd name="connsiteY10" fmla="*/ 995526 h 1416150"/>
              <a:gd name="connsiteX11" fmla="*/ 119217 w 477662"/>
              <a:gd name="connsiteY11" fmla="*/ 969923 h 1416150"/>
              <a:gd name="connsiteX12" fmla="*/ 133848 w 477662"/>
              <a:gd name="connsiteY12" fmla="*/ 951635 h 1416150"/>
              <a:gd name="connsiteX13" fmla="*/ 141163 w 477662"/>
              <a:gd name="connsiteY13" fmla="*/ 940662 h 1416150"/>
              <a:gd name="connsiteX14" fmla="*/ 152136 w 477662"/>
              <a:gd name="connsiteY14" fmla="*/ 929689 h 1416150"/>
              <a:gd name="connsiteX15" fmla="*/ 166766 w 477662"/>
              <a:gd name="connsiteY15" fmla="*/ 911401 h 1416150"/>
              <a:gd name="connsiteX16" fmla="*/ 177739 w 477662"/>
              <a:gd name="connsiteY16" fmla="*/ 878483 h 1416150"/>
              <a:gd name="connsiteX17" fmla="*/ 185054 w 477662"/>
              <a:gd name="connsiteY17" fmla="*/ 867510 h 1416150"/>
              <a:gd name="connsiteX18" fmla="*/ 188712 w 477662"/>
              <a:gd name="connsiteY18" fmla="*/ 856537 h 1416150"/>
              <a:gd name="connsiteX19" fmla="*/ 192369 w 477662"/>
              <a:gd name="connsiteY19" fmla="*/ 841907 h 1416150"/>
              <a:gd name="connsiteX20" fmla="*/ 203342 w 477662"/>
              <a:gd name="connsiteY20" fmla="*/ 830934 h 1416150"/>
              <a:gd name="connsiteX21" fmla="*/ 221630 w 477662"/>
              <a:gd name="connsiteY21" fmla="*/ 798016 h 1416150"/>
              <a:gd name="connsiteX22" fmla="*/ 214315 w 477662"/>
              <a:gd name="connsiteY22" fmla="*/ 691945 h 1416150"/>
              <a:gd name="connsiteX23" fmla="*/ 210657 w 477662"/>
              <a:gd name="connsiteY23" fmla="*/ 593190 h 1416150"/>
              <a:gd name="connsiteX24" fmla="*/ 203342 w 477662"/>
              <a:gd name="connsiteY24" fmla="*/ 479805 h 1416150"/>
              <a:gd name="connsiteX25" fmla="*/ 207000 w 477662"/>
              <a:gd name="connsiteY25" fmla="*/ 370077 h 1416150"/>
              <a:gd name="connsiteX26" fmla="*/ 210657 w 477662"/>
              <a:gd name="connsiteY26" fmla="*/ 234745 h 1416150"/>
              <a:gd name="connsiteX27" fmla="*/ 214315 w 477662"/>
              <a:gd name="connsiteY27" fmla="*/ 201827 h 1416150"/>
              <a:gd name="connsiteX28" fmla="*/ 221630 w 477662"/>
              <a:gd name="connsiteY28" fmla="*/ 157936 h 1416150"/>
              <a:gd name="connsiteX29" fmla="*/ 236260 w 477662"/>
              <a:gd name="connsiteY29" fmla="*/ 132333 h 1416150"/>
              <a:gd name="connsiteX30" fmla="*/ 243576 w 477662"/>
              <a:gd name="connsiteY30" fmla="*/ 125017 h 1416150"/>
              <a:gd name="connsiteX31" fmla="*/ 261864 w 477662"/>
              <a:gd name="connsiteY31" fmla="*/ 99414 h 1416150"/>
              <a:gd name="connsiteX32" fmla="*/ 265521 w 477662"/>
              <a:gd name="connsiteY32" fmla="*/ 88441 h 1416150"/>
              <a:gd name="connsiteX33" fmla="*/ 280152 w 477662"/>
              <a:gd name="connsiteY33" fmla="*/ 62838 h 1416150"/>
              <a:gd name="connsiteX34" fmla="*/ 283809 w 477662"/>
              <a:gd name="connsiteY34" fmla="*/ 51865 h 1416150"/>
              <a:gd name="connsiteX35" fmla="*/ 291124 w 477662"/>
              <a:gd name="connsiteY35" fmla="*/ 40893 h 1416150"/>
              <a:gd name="connsiteX36" fmla="*/ 294782 w 477662"/>
              <a:gd name="connsiteY36" fmla="*/ 29920 h 1416150"/>
              <a:gd name="connsiteX37" fmla="*/ 305755 w 477662"/>
              <a:gd name="connsiteY37" fmla="*/ 22605 h 1416150"/>
              <a:gd name="connsiteX38" fmla="*/ 313070 w 477662"/>
              <a:gd name="connsiteY38" fmla="*/ 15289 h 1416150"/>
              <a:gd name="connsiteX39" fmla="*/ 335016 w 477662"/>
              <a:gd name="connsiteY39" fmla="*/ 659 h 1416150"/>
              <a:gd name="connsiteX40" fmla="*/ 378907 w 477662"/>
              <a:gd name="connsiteY40" fmla="*/ 4317 h 1416150"/>
              <a:gd name="connsiteX41" fmla="*/ 382564 w 477662"/>
              <a:gd name="connsiteY41" fmla="*/ 15289 h 1416150"/>
              <a:gd name="connsiteX42" fmla="*/ 404510 w 477662"/>
              <a:gd name="connsiteY42" fmla="*/ 22605 h 1416150"/>
              <a:gd name="connsiteX43" fmla="*/ 448401 w 477662"/>
              <a:gd name="connsiteY43" fmla="*/ 37235 h 1416150"/>
              <a:gd name="connsiteX44" fmla="*/ 459374 w 477662"/>
              <a:gd name="connsiteY44" fmla="*/ 40893 h 1416150"/>
              <a:gd name="connsiteX45" fmla="*/ 470347 w 477662"/>
              <a:gd name="connsiteY45" fmla="*/ 44550 h 1416150"/>
              <a:gd name="connsiteX46" fmla="*/ 477662 w 477662"/>
              <a:gd name="connsiteY46" fmla="*/ 51865 h 141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77662" h="1416150">
                <a:moveTo>
                  <a:pt x="5832" y="1416150"/>
                </a:moveTo>
                <a:cubicBezTo>
                  <a:pt x="0" y="1369497"/>
                  <a:pt x="1992" y="1403889"/>
                  <a:pt x="5832" y="1353971"/>
                </a:cubicBezTo>
                <a:cubicBezTo>
                  <a:pt x="7424" y="1333270"/>
                  <a:pt x="7690" y="1312476"/>
                  <a:pt x="9489" y="1291792"/>
                </a:cubicBezTo>
                <a:cubicBezTo>
                  <a:pt x="10208" y="1283522"/>
                  <a:pt x="15013" y="1260514"/>
                  <a:pt x="16804" y="1251558"/>
                </a:cubicBezTo>
                <a:cubicBezTo>
                  <a:pt x="15585" y="1207667"/>
                  <a:pt x="15286" y="1163741"/>
                  <a:pt x="13147" y="1119885"/>
                </a:cubicBezTo>
                <a:cubicBezTo>
                  <a:pt x="12844" y="1113676"/>
                  <a:pt x="8718" y="1107766"/>
                  <a:pt x="9489" y="1101597"/>
                </a:cubicBezTo>
                <a:cubicBezTo>
                  <a:pt x="10359" y="1094639"/>
                  <a:pt x="29811" y="1078429"/>
                  <a:pt x="31435" y="1075993"/>
                </a:cubicBezTo>
                <a:cubicBezTo>
                  <a:pt x="63896" y="1027303"/>
                  <a:pt x="17179" y="1099461"/>
                  <a:pt x="42408" y="1054048"/>
                </a:cubicBezTo>
                <a:cubicBezTo>
                  <a:pt x="60896" y="1020769"/>
                  <a:pt x="50240" y="1042454"/>
                  <a:pt x="68011" y="1021129"/>
                </a:cubicBezTo>
                <a:cubicBezTo>
                  <a:pt x="70825" y="1017752"/>
                  <a:pt x="72580" y="1013589"/>
                  <a:pt x="75326" y="1010157"/>
                </a:cubicBezTo>
                <a:cubicBezTo>
                  <a:pt x="81284" y="1002709"/>
                  <a:pt x="85463" y="1000960"/>
                  <a:pt x="93614" y="995526"/>
                </a:cubicBezTo>
                <a:cubicBezTo>
                  <a:pt x="110383" y="970373"/>
                  <a:pt x="99904" y="976361"/>
                  <a:pt x="119217" y="969923"/>
                </a:cubicBezTo>
                <a:cubicBezTo>
                  <a:pt x="141731" y="936150"/>
                  <a:pt x="113000" y="977694"/>
                  <a:pt x="133848" y="951635"/>
                </a:cubicBezTo>
                <a:cubicBezTo>
                  <a:pt x="136594" y="948202"/>
                  <a:pt x="138349" y="944039"/>
                  <a:pt x="141163" y="940662"/>
                </a:cubicBezTo>
                <a:cubicBezTo>
                  <a:pt x="144474" y="936688"/>
                  <a:pt x="148824" y="933663"/>
                  <a:pt x="152136" y="929689"/>
                </a:cubicBezTo>
                <a:cubicBezTo>
                  <a:pt x="175216" y="901994"/>
                  <a:pt x="145475" y="932694"/>
                  <a:pt x="166766" y="911401"/>
                </a:cubicBezTo>
                <a:cubicBezTo>
                  <a:pt x="170259" y="897433"/>
                  <a:pt x="170853" y="892255"/>
                  <a:pt x="177739" y="878483"/>
                </a:cubicBezTo>
                <a:cubicBezTo>
                  <a:pt x="179705" y="874551"/>
                  <a:pt x="183088" y="871442"/>
                  <a:pt x="185054" y="867510"/>
                </a:cubicBezTo>
                <a:cubicBezTo>
                  <a:pt x="186778" y="864061"/>
                  <a:pt x="187653" y="860244"/>
                  <a:pt x="188712" y="856537"/>
                </a:cubicBezTo>
                <a:cubicBezTo>
                  <a:pt x="190093" y="851704"/>
                  <a:pt x="189875" y="846271"/>
                  <a:pt x="192369" y="841907"/>
                </a:cubicBezTo>
                <a:cubicBezTo>
                  <a:pt x="194935" y="837416"/>
                  <a:pt x="200166" y="835017"/>
                  <a:pt x="203342" y="830934"/>
                </a:cubicBezTo>
                <a:cubicBezTo>
                  <a:pt x="218014" y="812070"/>
                  <a:pt x="216111" y="814571"/>
                  <a:pt x="221630" y="798016"/>
                </a:cubicBezTo>
                <a:cubicBezTo>
                  <a:pt x="217844" y="752591"/>
                  <a:pt x="216576" y="741688"/>
                  <a:pt x="214315" y="691945"/>
                </a:cubicBezTo>
                <a:cubicBezTo>
                  <a:pt x="212819" y="659038"/>
                  <a:pt x="212120" y="626098"/>
                  <a:pt x="210657" y="593190"/>
                </a:cubicBezTo>
                <a:cubicBezTo>
                  <a:pt x="208267" y="539405"/>
                  <a:pt x="207132" y="529073"/>
                  <a:pt x="203342" y="479805"/>
                </a:cubicBezTo>
                <a:cubicBezTo>
                  <a:pt x="204561" y="443229"/>
                  <a:pt x="205908" y="406657"/>
                  <a:pt x="207000" y="370077"/>
                </a:cubicBezTo>
                <a:cubicBezTo>
                  <a:pt x="208346" y="324970"/>
                  <a:pt x="208697" y="279830"/>
                  <a:pt x="210657" y="234745"/>
                </a:cubicBezTo>
                <a:cubicBezTo>
                  <a:pt x="211137" y="223715"/>
                  <a:pt x="212946" y="212782"/>
                  <a:pt x="214315" y="201827"/>
                </a:cubicBezTo>
                <a:cubicBezTo>
                  <a:pt x="214979" y="196518"/>
                  <a:pt x="219074" y="165605"/>
                  <a:pt x="221630" y="157936"/>
                </a:cubicBezTo>
                <a:cubicBezTo>
                  <a:pt x="223776" y="151497"/>
                  <a:pt x="231672" y="138068"/>
                  <a:pt x="236260" y="132333"/>
                </a:cubicBezTo>
                <a:cubicBezTo>
                  <a:pt x="238414" y="129640"/>
                  <a:pt x="241137" y="127456"/>
                  <a:pt x="243576" y="125017"/>
                </a:cubicBezTo>
                <a:cubicBezTo>
                  <a:pt x="252110" y="99414"/>
                  <a:pt x="243576" y="105511"/>
                  <a:pt x="261864" y="99414"/>
                </a:cubicBezTo>
                <a:cubicBezTo>
                  <a:pt x="263083" y="95756"/>
                  <a:pt x="263797" y="91889"/>
                  <a:pt x="265521" y="88441"/>
                </a:cubicBezTo>
                <a:cubicBezTo>
                  <a:pt x="283891" y="51700"/>
                  <a:pt x="260909" y="107738"/>
                  <a:pt x="280152" y="62838"/>
                </a:cubicBezTo>
                <a:cubicBezTo>
                  <a:pt x="281671" y="59294"/>
                  <a:pt x="282085" y="55313"/>
                  <a:pt x="283809" y="51865"/>
                </a:cubicBezTo>
                <a:cubicBezTo>
                  <a:pt x="285775" y="47933"/>
                  <a:pt x="289158" y="44825"/>
                  <a:pt x="291124" y="40893"/>
                </a:cubicBezTo>
                <a:cubicBezTo>
                  <a:pt x="292848" y="37445"/>
                  <a:pt x="292373" y="32931"/>
                  <a:pt x="294782" y="29920"/>
                </a:cubicBezTo>
                <a:cubicBezTo>
                  <a:pt x="297528" y="26487"/>
                  <a:pt x="302322" y="25351"/>
                  <a:pt x="305755" y="22605"/>
                </a:cubicBezTo>
                <a:cubicBezTo>
                  <a:pt x="308448" y="20451"/>
                  <a:pt x="310311" y="17358"/>
                  <a:pt x="313070" y="15289"/>
                </a:cubicBezTo>
                <a:cubicBezTo>
                  <a:pt x="320103" y="10014"/>
                  <a:pt x="335016" y="659"/>
                  <a:pt x="335016" y="659"/>
                </a:cubicBezTo>
                <a:cubicBezTo>
                  <a:pt x="349646" y="1878"/>
                  <a:pt x="364875" y="0"/>
                  <a:pt x="378907" y="4317"/>
                </a:cubicBezTo>
                <a:cubicBezTo>
                  <a:pt x="382592" y="5451"/>
                  <a:pt x="379427" y="13048"/>
                  <a:pt x="382564" y="15289"/>
                </a:cubicBezTo>
                <a:cubicBezTo>
                  <a:pt x="388839" y="19771"/>
                  <a:pt x="397195" y="20167"/>
                  <a:pt x="404510" y="22605"/>
                </a:cubicBezTo>
                <a:lnTo>
                  <a:pt x="448401" y="37235"/>
                </a:lnTo>
                <a:lnTo>
                  <a:pt x="459374" y="40893"/>
                </a:lnTo>
                <a:cubicBezTo>
                  <a:pt x="463032" y="42112"/>
                  <a:pt x="467621" y="41824"/>
                  <a:pt x="470347" y="44550"/>
                </a:cubicBezTo>
                <a:lnTo>
                  <a:pt x="477662" y="51865"/>
                </a:ln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17" name="Freeform 216"/>
          <p:cNvSpPr/>
          <p:nvPr/>
        </p:nvSpPr>
        <p:spPr>
          <a:xfrm>
            <a:off x="4242430" y="98755"/>
            <a:ext cx="735564" cy="456269"/>
          </a:xfrm>
          <a:custGeom>
            <a:avLst/>
            <a:gdLst>
              <a:gd name="connsiteX0" fmla="*/ 735564 w 735564"/>
              <a:gd name="connsiteY0" fmla="*/ 395021 h 456269"/>
              <a:gd name="connsiteX1" fmla="*/ 669727 w 735564"/>
              <a:gd name="connsiteY1" fmla="*/ 398679 h 456269"/>
              <a:gd name="connsiteX2" fmla="*/ 647781 w 735564"/>
              <a:gd name="connsiteY2" fmla="*/ 405994 h 456269"/>
              <a:gd name="connsiteX3" fmla="*/ 574629 w 735564"/>
              <a:gd name="connsiteY3" fmla="*/ 409651 h 456269"/>
              <a:gd name="connsiteX4" fmla="*/ 570972 w 735564"/>
              <a:gd name="connsiteY4" fmla="*/ 420624 h 456269"/>
              <a:gd name="connsiteX5" fmla="*/ 490504 w 735564"/>
              <a:gd name="connsiteY5" fmla="*/ 431597 h 456269"/>
              <a:gd name="connsiteX6" fmla="*/ 377119 w 735564"/>
              <a:gd name="connsiteY6" fmla="*/ 431597 h 456269"/>
              <a:gd name="connsiteX7" fmla="*/ 355173 w 735564"/>
              <a:gd name="connsiteY7" fmla="*/ 449885 h 456269"/>
              <a:gd name="connsiteX8" fmla="*/ 366146 w 735564"/>
              <a:gd name="connsiteY8" fmla="*/ 453543 h 456269"/>
              <a:gd name="connsiteX9" fmla="*/ 373461 w 735564"/>
              <a:gd name="connsiteY9" fmla="*/ 431597 h 456269"/>
              <a:gd name="connsiteX10" fmla="*/ 380776 w 735564"/>
              <a:gd name="connsiteY10" fmla="*/ 420624 h 456269"/>
              <a:gd name="connsiteX11" fmla="*/ 373461 w 735564"/>
              <a:gd name="connsiteY11" fmla="*/ 398679 h 456269"/>
              <a:gd name="connsiteX12" fmla="*/ 362488 w 735564"/>
              <a:gd name="connsiteY12" fmla="*/ 318211 h 456269"/>
              <a:gd name="connsiteX13" fmla="*/ 355173 w 735564"/>
              <a:gd name="connsiteY13" fmla="*/ 307239 h 456269"/>
              <a:gd name="connsiteX14" fmla="*/ 351516 w 735564"/>
              <a:gd name="connsiteY14" fmla="*/ 226771 h 456269"/>
              <a:gd name="connsiteX15" fmla="*/ 347858 w 735564"/>
              <a:gd name="connsiteY15" fmla="*/ 204826 h 456269"/>
              <a:gd name="connsiteX16" fmla="*/ 344200 w 735564"/>
              <a:gd name="connsiteY16" fmla="*/ 109728 h 456269"/>
              <a:gd name="connsiteX17" fmla="*/ 336885 w 735564"/>
              <a:gd name="connsiteY17" fmla="*/ 32919 h 456269"/>
              <a:gd name="connsiteX18" fmla="*/ 227157 w 735564"/>
              <a:gd name="connsiteY18" fmla="*/ 32919 h 456269"/>
              <a:gd name="connsiteX19" fmla="*/ 212527 w 735564"/>
              <a:gd name="connsiteY19" fmla="*/ 29261 h 456269"/>
              <a:gd name="connsiteX20" fmla="*/ 7701 w 735564"/>
              <a:gd name="connsiteY20" fmla="*/ 25603 h 456269"/>
              <a:gd name="connsiteX21" fmla="*/ 386 w 735564"/>
              <a:gd name="connsiteY21" fmla="*/ 0 h 45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35564" h="456269">
                <a:moveTo>
                  <a:pt x="735564" y="395021"/>
                </a:moveTo>
                <a:cubicBezTo>
                  <a:pt x="713618" y="396240"/>
                  <a:pt x="691537" y="395953"/>
                  <a:pt x="669727" y="398679"/>
                </a:cubicBezTo>
                <a:cubicBezTo>
                  <a:pt x="662076" y="399635"/>
                  <a:pt x="655482" y="405609"/>
                  <a:pt x="647781" y="405994"/>
                </a:cubicBezTo>
                <a:lnTo>
                  <a:pt x="574629" y="409651"/>
                </a:lnTo>
                <a:cubicBezTo>
                  <a:pt x="573410" y="413309"/>
                  <a:pt x="572956" y="417318"/>
                  <a:pt x="570972" y="420624"/>
                </a:cubicBezTo>
                <a:cubicBezTo>
                  <a:pt x="556529" y="444694"/>
                  <a:pt x="495325" y="431356"/>
                  <a:pt x="490504" y="431597"/>
                </a:cubicBezTo>
                <a:cubicBezTo>
                  <a:pt x="472741" y="430825"/>
                  <a:pt x="407552" y="423297"/>
                  <a:pt x="377119" y="431597"/>
                </a:cubicBezTo>
                <a:cubicBezTo>
                  <a:pt x="370116" y="433507"/>
                  <a:pt x="359518" y="445540"/>
                  <a:pt x="355173" y="449885"/>
                </a:cubicBezTo>
                <a:cubicBezTo>
                  <a:pt x="358831" y="451104"/>
                  <a:pt x="363420" y="456269"/>
                  <a:pt x="366146" y="453543"/>
                </a:cubicBezTo>
                <a:cubicBezTo>
                  <a:pt x="371599" y="448090"/>
                  <a:pt x="369184" y="438013"/>
                  <a:pt x="373461" y="431597"/>
                </a:cubicBezTo>
                <a:lnTo>
                  <a:pt x="380776" y="420624"/>
                </a:lnTo>
                <a:cubicBezTo>
                  <a:pt x="378338" y="413309"/>
                  <a:pt x="373942" y="406375"/>
                  <a:pt x="373461" y="398679"/>
                </a:cubicBezTo>
                <a:cubicBezTo>
                  <a:pt x="372861" y="389078"/>
                  <a:pt x="374589" y="336362"/>
                  <a:pt x="362488" y="318211"/>
                </a:cubicBezTo>
                <a:lnTo>
                  <a:pt x="355173" y="307239"/>
                </a:lnTo>
                <a:cubicBezTo>
                  <a:pt x="353954" y="280416"/>
                  <a:pt x="353429" y="253553"/>
                  <a:pt x="351516" y="226771"/>
                </a:cubicBezTo>
                <a:cubicBezTo>
                  <a:pt x="350988" y="219374"/>
                  <a:pt x="348321" y="212227"/>
                  <a:pt x="347858" y="204826"/>
                </a:cubicBezTo>
                <a:cubicBezTo>
                  <a:pt x="345879" y="173165"/>
                  <a:pt x="345867" y="141407"/>
                  <a:pt x="344200" y="109728"/>
                </a:cubicBezTo>
                <a:cubicBezTo>
                  <a:pt x="342827" y="83635"/>
                  <a:pt x="339758" y="58770"/>
                  <a:pt x="336885" y="32919"/>
                </a:cubicBezTo>
                <a:cubicBezTo>
                  <a:pt x="287514" y="39971"/>
                  <a:pt x="306811" y="38819"/>
                  <a:pt x="227157" y="32919"/>
                </a:cubicBezTo>
                <a:cubicBezTo>
                  <a:pt x="222144" y="32548"/>
                  <a:pt x="217551" y="29428"/>
                  <a:pt x="212527" y="29261"/>
                </a:cubicBezTo>
                <a:cubicBezTo>
                  <a:pt x="144279" y="26986"/>
                  <a:pt x="75976" y="26822"/>
                  <a:pt x="7701" y="25603"/>
                </a:cubicBezTo>
                <a:cubicBezTo>
                  <a:pt x="0" y="2501"/>
                  <a:pt x="386" y="11369"/>
                  <a:pt x="386" y="0"/>
                </a:cubicBez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218" name="Freeform 217"/>
          <p:cNvSpPr/>
          <p:nvPr/>
        </p:nvSpPr>
        <p:spPr>
          <a:xfrm>
            <a:off x="6854342" y="6660490"/>
            <a:ext cx="51594" cy="138988"/>
          </a:xfrm>
          <a:custGeom>
            <a:avLst/>
            <a:gdLst>
              <a:gd name="connsiteX0" fmla="*/ 51207 w 51594"/>
              <a:gd name="connsiteY0" fmla="*/ 0 h 138988"/>
              <a:gd name="connsiteX1" fmla="*/ 47549 w 51594"/>
              <a:gd name="connsiteY1" fmla="*/ 47548 h 138988"/>
              <a:gd name="connsiteX2" fmla="*/ 32919 w 51594"/>
              <a:gd name="connsiteY2" fmla="*/ 69494 h 138988"/>
              <a:gd name="connsiteX3" fmla="*/ 18288 w 51594"/>
              <a:gd name="connsiteY3" fmla="*/ 87782 h 138988"/>
              <a:gd name="connsiteX4" fmla="*/ 14631 w 51594"/>
              <a:gd name="connsiteY4" fmla="*/ 98755 h 138988"/>
              <a:gd name="connsiteX5" fmla="*/ 3658 w 51594"/>
              <a:gd name="connsiteY5" fmla="*/ 120700 h 138988"/>
              <a:gd name="connsiteX6" fmla="*/ 0 w 51594"/>
              <a:gd name="connsiteY6" fmla="*/ 138988 h 13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94" h="138988">
                <a:moveTo>
                  <a:pt x="51207" y="0"/>
                </a:moveTo>
                <a:cubicBezTo>
                  <a:pt x="49988" y="15849"/>
                  <a:pt x="51594" y="32175"/>
                  <a:pt x="47549" y="47548"/>
                </a:cubicBezTo>
                <a:cubicBezTo>
                  <a:pt x="45312" y="56050"/>
                  <a:pt x="37796" y="62179"/>
                  <a:pt x="32919" y="69494"/>
                </a:cubicBezTo>
                <a:cubicBezTo>
                  <a:pt x="23691" y="83336"/>
                  <a:pt x="28713" y="77359"/>
                  <a:pt x="18288" y="87782"/>
                </a:cubicBezTo>
                <a:cubicBezTo>
                  <a:pt x="17069" y="91440"/>
                  <a:pt x="16355" y="95307"/>
                  <a:pt x="14631" y="98755"/>
                </a:cubicBezTo>
                <a:cubicBezTo>
                  <a:pt x="5692" y="116635"/>
                  <a:pt x="8255" y="102314"/>
                  <a:pt x="3658" y="120700"/>
                </a:cubicBezTo>
                <a:cubicBezTo>
                  <a:pt x="2150" y="126731"/>
                  <a:pt x="0" y="138988"/>
                  <a:pt x="0" y="138988"/>
                </a:cubicBez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19" name="Freeform 218"/>
          <p:cNvSpPr/>
          <p:nvPr/>
        </p:nvSpPr>
        <p:spPr>
          <a:xfrm>
            <a:off x="3908266" y="6026567"/>
            <a:ext cx="257726" cy="120608"/>
          </a:xfrm>
          <a:custGeom>
            <a:avLst/>
            <a:gdLst>
              <a:gd name="connsiteX0" fmla="*/ 257726 w 257726"/>
              <a:gd name="connsiteY0" fmla="*/ 0 h 120608"/>
              <a:gd name="connsiteX1" fmla="*/ 222421 w 257726"/>
              <a:gd name="connsiteY1" fmla="*/ 3530 h 120608"/>
              <a:gd name="connsiteX2" fmla="*/ 137689 w 257726"/>
              <a:gd name="connsiteY2" fmla="*/ 10591 h 120608"/>
              <a:gd name="connsiteX3" fmla="*/ 127098 w 257726"/>
              <a:gd name="connsiteY3" fmla="*/ 17652 h 120608"/>
              <a:gd name="connsiteX4" fmla="*/ 116506 w 257726"/>
              <a:gd name="connsiteY4" fmla="*/ 28244 h 120608"/>
              <a:gd name="connsiteX5" fmla="*/ 105915 w 257726"/>
              <a:gd name="connsiteY5" fmla="*/ 31774 h 120608"/>
              <a:gd name="connsiteX6" fmla="*/ 95323 w 257726"/>
              <a:gd name="connsiteY6" fmla="*/ 38835 h 120608"/>
              <a:gd name="connsiteX7" fmla="*/ 70610 w 257726"/>
              <a:gd name="connsiteY7" fmla="*/ 45896 h 120608"/>
              <a:gd name="connsiteX8" fmla="*/ 60018 w 257726"/>
              <a:gd name="connsiteY8" fmla="*/ 52957 h 120608"/>
              <a:gd name="connsiteX9" fmla="*/ 45896 w 257726"/>
              <a:gd name="connsiteY9" fmla="*/ 84732 h 120608"/>
              <a:gd name="connsiteX10" fmla="*/ 35305 w 257726"/>
              <a:gd name="connsiteY10" fmla="*/ 112976 h 120608"/>
              <a:gd name="connsiteX11" fmla="*/ 0 w 257726"/>
              <a:gd name="connsiteY11" fmla="*/ 120037 h 12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7726" h="120608">
                <a:moveTo>
                  <a:pt x="257726" y="0"/>
                </a:moveTo>
                <a:cubicBezTo>
                  <a:pt x="245958" y="1177"/>
                  <a:pt x="234220" y="2716"/>
                  <a:pt x="222421" y="3530"/>
                </a:cubicBezTo>
                <a:cubicBezTo>
                  <a:pt x="140243" y="9198"/>
                  <a:pt x="179739" y="2183"/>
                  <a:pt x="137689" y="10591"/>
                </a:cubicBezTo>
                <a:cubicBezTo>
                  <a:pt x="134159" y="12945"/>
                  <a:pt x="130358" y="14936"/>
                  <a:pt x="127098" y="17652"/>
                </a:cubicBezTo>
                <a:cubicBezTo>
                  <a:pt x="123262" y="20849"/>
                  <a:pt x="120661" y="25474"/>
                  <a:pt x="116506" y="28244"/>
                </a:cubicBezTo>
                <a:cubicBezTo>
                  <a:pt x="113410" y="30308"/>
                  <a:pt x="109445" y="30597"/>
                  <a:pt x="105915" y="31774"/>
                </a:cubicBezTo>
                <a:cubicBezTo>
                  <a:pt x="102384" y="34128"/>
                  <a:pt x="99118" y="36937"/>
                  <a:pt x="95323" y="38835"/>
                </a:cubicBezTo>
                <a:cubicBezTo>
                  <a:pt x="90254" y="41370"/>
                  <a:pt x="75141" y="44763"/>
                  <a:pt x="70610" y="45896"/>
                </a:cubicBezTo>
                <a:cubicBezTo>
                  <a:pt x="67079" y="48250"/>
                  <a:pt x="63018" y="49957"/>
                  <a:pt x="60018" y="52957"/>
                </a:cubicBezTo>
                <a:cubicBezTo>
                  <a:pt x="52623" y="60352"/>
                  <a:pt x="47643" y="75994"/>
                  <a:pt x="45896" y="84732"/>
                </a:cubicBezTo>
                <a:cubicBezTo>
                  <a:pt x="44799" y="90220"/>
                  <a:pt x="43386" y="108935"/>
                  <a:pt x="35305" y="112976"/>
                </a:cubicBezTo>
                <a:cubicBezTo>
                  <a:pt x="20042" y="120608"/>
                  <a:pt x="13063" y="120037"/>
                  <a:pt x="0" y="120037"/>
                </a:cubicBez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0" name="Freeform 219"/>
          <p:cNvSpPr/>
          <p:nvPr/>
        </p:nvSpPr>
        <p:spPr>
          <a:xfrm>
            <a:off x="4169523" y="6008914"/>
            <a:ext cx="70610" cy="20858"/>
          </a:xfrm>
          <a:custGeom>
            <a:avLst/>
            <a:gdLst>
              <a:gd name="connsiteX0" fmla="*/ 0 w 70610"/>
              <a:gd name="connsiteY0" fmla="*/ 14122 h 20858"/>
              <a:gd name="connsiteX1" fmla="*/ 67079 w 70610"/>
              <a:gd name="connsiteY1" fmla="*/ 3531 h 20858"/>
              <a:gd name="connsiteX2" fmla="*/ 70610 w 70610"/>
              <a:gd name="connsiteY2" fmla="*/ 0 h 2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610" h="20858">
                <a:moveTo>
                  <a:pt x="0" y="14122"/>
                </a:moveTo>
                <a:cubicBezTo>
                  <a:pt x="46555" y="11213"/>
                  <a:pt x="43977" y="20858"/>
                  <a:pt x="67079" y="3531"/>
                </a:cubicBezTo>
                <a:cubicBezTo>
                  <a:pt x="68411" y="2532"/>
                  <a:pt x="69433" y="1177"/>
                  <a:pt x="70610" y="0"/>
                </a:cubicBez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1" name="Freeform 220"/>
          <p:cNvSpPr/>
          <p:nvPr/>
        </p:nvSpPr>
        <p:spPr>
          <a:xfrm>
            <a:off x="4173054" y="2976213"/>
            <a:ext cx="29566" cy="116507"/>
          </a:xfrm>
          <a:custGeom>
            <a:avLst/>
            <a:gdLst>
              <a:gd name="connsiteX0" fmla="*/ 21182 w 29566"/>
              <a:gd name="connsiteY0" fmla="*/ 0 h 116507"/>
              <a:gd name="connsiteX1" fmla="*/ 28243 w 29566"/>
              <a:gd name="connsiteY1" fmla="*/ 10592 h 116507"/>
              <a:gd name="connsiteX2" fmla="*/ 17652 w 29566"/>
              <a:gd name="connsiteY2" fmla="*/ 38836 h 116507"/>
              <a:gd name="connsiteX3" fmla="*/ 7060 w 29566"/>
              <a:gd name="connsiteY3" fmla="*/ 49427 h 116507"/>
              <a:gd name="connsiteX4" fmla="*/ 7060 w 29566"/>
              <a:gd name="connsiteY4" fmla="*/ 70610 h 116507"/>
              <a:gd name="connsiteX5" fmla="*/ 17652 w 29566"/>
              <a:gd name="connsiteY5" fmla="*/ 74141 h 116507"/>
              <a:gd name="connsiteX6" fmla="*/ 17652 w 29566"/>
              <a:gd name="connsiteY6" fmla="*/ 112976 h 116507"/>
              <a:gd name="connsiteX7" fmla="*/ 7060 w 29566"/>
              <a:gd name="connsiteY7" fmla="*/ 116507 h 11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66" h="116507">
                <a:moveTo>
                  <a:pt x="21182" y="0"/>
                </a:moveTo>
                <a:cubicBezTo>
                  <a:pt x="23536" y="3531"/>
                  <a:pt x="27717" y="6382"/>
                  <a:pt x="28243" y="10592"/>
                </a:cubicBezTo>
                <a:cubicBezTo>
                  <a:pt x="29566" y="21174"/>
                  <a:pt x="24021" y="31193"/>
                  <a:pt x="17652" y="38836"/>
                </a:cubicBezTo>
                <a:cubicBezTo>
                  <a:pt x="14456" y="42672"/>
                  <a:pt x="10591" y="45897"/>
                  <a:pt x="7060" y="49427"/>
                </a:cubicBezTo>
                <a:cubicBezTo>
                  <a:pt x="4707" y="56487"/>
                  <a:pt x="0" y="63550"/>
                  <a:pt x="7060" y="70610"/>
                </a:cubicBezTo>
                <a:cubicBezTo>
                  <a:pt x="9692" y="73242"/>
                  <a:pt x="14121" y="72964"/>
                  <a:pt x="17652" y="74141"/>
                </a:cubicBezTo>
                <a:cubicBezTo>
                  <a:pt x="22467" y="88588"/>
                  <a:pt x="26016" y="94157"/>
                  <a:pt x="17652" y="112976"/>
                </a:cubicBezTo>
                <a:cubicBezTo>
                  <a:pt x="16141" y="116377"/>
                  <a:pt x="7060" y="116507"/>
                  <a:pt x="7060" y="116507"/>
                </a:cubicBezTo>
              </a:path>
            </a:pathLst>
          </a:custGeom>
          <a:ln w="44450" cap="rnd">
            <a:solidFill>
              <a:srgbClr val="1A15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2" name="Freeform 221"/>
          <p:cNvSpPr/>
          <p:nvPr/>
        </p:nvSpPr>
        <p:spPr>
          <a:xfrm>
            <a:off x="7045187" y="4335456"/>
            <a:ext cx="12286" cy="257727"/>
          </a:xfrm>
          <a:custGeom>
            <a:avLst/>
            <a:gdLst>
              <a:gd name="connsiteX0" fmla="*/ 5225 w 12286"/>
              <a:gd name="connsiteY0" fmla="*/ 0 h 257727"/>
              <a:gd name="connsiteX1" fmla="*/ 1695 w 12286"/>
              <a:gd name="connsiteY1" fmla="*/ 17653 h 257727"/>
              <a:gd name="connsiteX2" fmla="*/ 5225 w 12286"/>
              <a:gd name="connsiteY2" fmla="*/ 49427 h 257727"/>
              <a:gd name="connsiteX3" fmla="*/ 8756 w 12286"/>
              <a:gd name="connsiteY3" fmla="*/ 91793 h 257727"/>
              <a:gd name="connsiteX4" fmla="*/ 5225 w 12286"/>
              <a:gd name="connsiteY4" fmla="*/ 169464 h 257727"/>
              <a:gd name="connsiteX5" fmla="*/ 1695 w 12286"/>
              <a:gd name="connsiteY5" fmla="*/ 183586 h 257727"/>
              <a:gd name="connsiteX6" fmla="*/ 8756 w 12286"/>
              <a:gd name="connsiteY6" fmla="*/ 250666 h 257727"/>
              <a:gd name="connsiteX7" fmla="*/ 12286 w 12286"/>
              <a:gd name="connsiteY7" fmla="*/ 257727 h 25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86" h="257727">
                <a:moveTo>
                  <a:pt x="5225" y="0"/>
                </a:moveTo>
                <a:cubicBezTo>
                  <a:pt x="4048" y="5884"/>
                  <a:pt x="1695" y="11652"/>
                  <a:pt x="1695" y="17653"/>
                </a:cubicBezTo>
                <a:cubicBezTo>
                  <a:pt x="1695" y="28309"/>
                  <a:pt x="4215" y="38819"/>
                  <a:pt x="5225" y="49427"/>
                </a:cubicBezTo>
                <a:cubicBezTo>
                  <a:pt x="6569" y="63534"/>
                  <a:pt x="7579" y="77671"/>
                  <a:pt x="8756" y="91793"/>
                </a:cubicBezTo>
                <a:cubicBezTo>
                  <a:pt x="7579" y="117683"/>
                  <a:pt x="7213" y="143623"/>
                  <a:pt x="5225" y="169464"/>
                </a:cubicBezTo>
                <a:cubicBezTo>
                  <a:pt x="4853" y="174302"/>
                  <a:pt x="1695" y="178734"/>
                  <a:pt x="1695" y="183586"/>
                </a:cubicBezTo>
                <a:cubicBezTo>
                  <a:pt x="1695" y="210332"/>
                  <a:pt x="0" y="228777"/>
                  <a:pt x="8756" y="250666"/>
                </a:cubicBezTo>
                <a:cubicBezTo>
                  <a:pt x="9733" y="253109"/>
                  <a:pt x="11109" y="255373"/>
                  <a:pt x="12286" y="257727"/>
                </a:cubicBez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3" name="Freeform 222"/>
          <p:cNvSpPr/>
          <p:nvPr/>
        </p:nvSpPr>
        <p:spPr>
          <a:xfrm>
            <a:off x="5994792" y="466026"/>
            <a:ext cx="276260" cy="169033"/>
          </a:xfrm>
          <a:custGeom>
            <a:avLst/>
            <a:gdLst>
              <a:gd name="connsiteX0" fmla="*/ 271849 w 276260"/>
              <a:gd name="connsiteY0" fmla="*/ 151812 h 169033"/>
              <a:gd name="connsiteX1" fmla="*/ 204769 w 276260"/>
              <a:gd name="connsiteY1" fmla="*/ 158873 h 169033"/>
              <a:gd name="connsiteX2" fmla="*/ 194178 w 276260"/>
              <a:gd name="connsiteY2" fmla="*/ 162403 h 169033"/>
              <a:gd name="connsiteX3" fmla="*/ 169464 w 276260"/>
              <a:gd name="connsiteY3" fmla="*/ 165934 h 169033"/>
              <a:gd name="connsiteX4" fmla="*/ 148281 w 276260"/>
              <a:gd name="connsiteY4" fmla="*/ 155342 h 169033"/>
              <a:gd name="connsiteX5" fmla="*/ 137690 w 276260"/>
              <a:gd name="connsiteY5" fmla="*/ 151812 h 169033"/>
              <a:gd name="connsiteX6" fmla="*/ 120037 w 276260"/>
              <a:gd name="connsiteY6" fmla="*/ 130629 h 169033"/>
              <a:gd name="connsiteX7" fmla="*/ 98854 w 276260"/>
              <a:gd name="connsiteY7" fmla="*/ 112976 h 169033"/>
              <a:gd name="connsiteX8" fmla="*/ 91793 w 276260"/>
              <a:gd name="connsiteY8" fmla="*/ 102385 h 169033"/>
              <a:gd name="connsiteX9" fmla="*/ 70610 w 276260"/>
              <a:gd name="connsiteY9" fmla="*/ 81202 h 169033"/>
              <a:gd name="connsiteX10" fmla="*/ 52958 w 276260"/>
              <a:gd name="connsiteY10" fmla="*/ 60019 h 169033"/>
              <a:gd name="connsiteX11" fmla="*/ 42366 w 276260"/>
              <a:gd name="connsiteY11" fmla="*/ 52958 h 169033"/>
              <a:gd name="connsiteX12" fmla="*/ 17653 w 276260"/>
              <a:gd name="connsiteY12" fmla="*/ 24714 h 169033"/>
              <a:gd name="connsiteX13" fmla="*/ 0 w 276260"/>
              <a:gd name="connsiteY13" fmla="*/ 0 h 16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6260" h="169033">
                <a:moveTo>
                  <a:pt x="271849" y="151812"/>
                </a:moveTo>
                <a:cubicBezTo>
                  <a:pt x="241132" y="162049"/>
                  <a:pt x="276260" y="151348"/>
                  <a:pt x="204769" y="158873"/>
                </a:cubicBezTo>
                <a:cubicBezTo>
                  <a:pt x="201068" y="159263"/>
                  <a:pt x="197827" y="161673"/>
                  <a:pt x="194178" y="162403"/>
                </a:cubicBezTo>
                <a:cubicBezTo>
                  <a:pt x="186018" y="164035"/>
                  <a:pt x="177702" y="164757"/>
                  <a:pt x="169464" y="165934"/>
                </a:cubicBezTo>
                <a:cubicBezTo>
                  <a:pt x="142837" y="157057"/>
                  <a:pt x="175664" y="169033"/>
                  <a:pt x="148281" y="155342"/>
                </a:cubicBezTo>
                <a:cubicBezTo>
                  <a:pt x="144953" y="153678"/>
                  <a:pt x="141220" y="152989"/>
                  <a:pt x="137690" y="151812"/>
                </a:cubicBezTo>
                <a:cubicBezTo>
                  <a:pt x="130746" y="141395"/>
                  <a:pt x="130233" y="139126"/>
                  <a:pt x="120037" y="130629"/>
                </a:cubicBezTo>
                <a:cubicBezTo>
                  <a:pt x="104890" y="118007"/>
                  <a:pt x="112918" y="129853"/>
                  <a:pt x="98854" y="112976"/>
                </a:cubicBezTo>
                <a:cubicBezTo>
                  <a:pt x="96138" y="109716"/>
                  <a:pt x="94612" y="105556"/>
                  <a:pt x="91793" y="102385"/>
                </a:cubicBezTo>
                <a:cubicBezTo>
                  <a:pt x="85159" y="94922"/>
                  <a:pt x="76149" y="89511"/>
                  <a:pt x="70610" y="81202"/>
                </a:cubicBezTo>
                <a:cubicBezTo>
                  <a:pt x="63668" y="70788"/>
                  <a:pt x="63152" y="68513"/>
                  <a:pt x="52958" y="60019"/>
                </a:cubicBezTo>
                <a:cubicBezTo>
                  <a:pt x="49698" y="57303"/>
                  <a:pt x="45897" y="55312"/>
                  <a:pt x="42366" y="52958"/>
                </a:cubicBezTo>
                <a:cubicBezTo>
                  <a:pt x="25890" y="28245"/>
                  <a:pt x="35305" y="36482"/>
                  <a:pt x="17653" y="24714"/>
                </a:cubicBezTo>
                <a:cubicBezTo>
                  <a:pt x="2608" y="2146"/>
                  <a:pt x="9532" y="9532"/>
                  <a:pt x="0" y="0"/>
                </a:cubicBez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4" name="Freeform 223"/>
          <p:cNvSpPr/>
          <p:nvPr/>
        </p:nvSpPr>
        <p:spPr>
          <a:xfrm>
            <a:off x="4162257" y="6026567"/>
            <a:ext cx="39040" cy="215360"/>
          </a:xfrm>
          <a:custGeom>
            <a:avLst/>
            <a:gdLst>
              <a:gd name="connsiteX0" fmla="*/ 10796 w 39040"/>
              <a:gd name="connsiteY0" fmla="*/ 0 h 215360"/>
              <a:gd name="connsiteX1" fmla="*/ 3735 w 39040"/>
              <a:gd name="connsiteY1" fmla="*/ 84732 h 215360"/>
              <a:gd name="connsiteX2" fmla="*/ 7266 w 39040"/>
              <a:gd name="connsiteY2" fmla="*/ 162403 h 215360"/>
              <a:gd name="connsiteX3" fmla="*/ 24918 w 39040"/>
              <a:gd name="connsiteY3" fmla="*/ 194177 h 215360"/>
              <a:gd name="connsiteX4" fmla="*/ 31979 w 39040"/>
              <a:gd name="connsiteY4" fmla="*/ 204769 h 215360"/>
              <a:gd name="connsiteX5" fmla="*/ 39040 w 39040"/>
              <a:gd name="connsiteY5" fmla="*/ 215360 h 21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40" h="215360">
                <a:moveTo>
                  <a:pt x="10796" y="0"/>
                </a:moveTo>
                <a:cubicBezTo>
                  <a:pt x="0" y="32390"/>
                  <a:pt x="3735" y="17999"/>
                  <a:pt x="3735" y="84732"/>
                </a:cubicBezTo>
                <a:cubicBezTo>
                  <a:pt x="3735" y="110649"/>
                  <a:pt x="5199" y="136568"/>
                  <a:pt x="7266" y="162403"/>
                </a:cubicBezTo>
                <a:cubicBezTo>
                  <a:pt x="8113" y="172996"/>
                  <a:pt x="20969" y="188253"/>
                  <a:pt x="24918" y="194177"/>
                </a:cubicBezTo>
                <a:lnTo>
                  <a:pt x="31979" y="204769"/>
                </a:lnTo>
                <a:lnTo>
                  <a:pt x="39040" y="215360"/>
                </a:ln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5" name="Freeform 224"/>
          <p:cNvSpPr/>
          <p:nvPr/>
        </p:nvSpPr>
        <p:spPr>
          <a:xfrm>
            <a:off x="4116565" y="5309875"/>
            <a:ext cx="52958" cy="201239"/>
          </a:xfrm>
          <a:custGeom>
            <a:avLst/>
            <a:gdLst>
              <a:gd name="connsiteX0" fmla="*/ 38836 w 52958"/>
              <a:gd name="connsiteY0" fmla="*/ 0 h 201239"/>
              <a:gd name="connsiteX1" fmla="*/ 35305 w 52958"/>
              <a:gd name="connsiteY1" fmla="*/ 14122 h 201239"/>
              <a:gd name="connsiteX2" fmla="*/ 24714 w 52958"/>
              <a:gd name="connsiteY2" fmla="*/ 35305 h 201239"/>
              <a:gd name="connsiteX3" fmla="*/ 21183 w 52958"/>
              <a:gd name="connsiteY3" fmla="*/ 49427 h 201239"/>
              <a:gd name="connsiteX4" fmla="*/ 0 w 52958"/>
              <a:gd name="connsiteY4" fmla="*/ 60018 h 201239"/>
              <a:gd name="connsiteX5" fmla="*/ 10592 w 52958"/>
              <a:gd name="connsiteY5" fmla="*/ 63549 h 201239"/>
              <a:gd name="connsiteX6" fmla="*/ 31775 w 52958"/>
              <a:gd name="connsiteY6" fmla="*/ 63549 h 201239"/>
              <a:gd name="connsiteX7" fmla="*/ 38836 w 52958"/>
              <a:gd name="connsiteY7" fmla="*/ 74140 h 201239"/>
              <a:gd name="connsiteX8" fmla="*/ 31775 w 52958"/>
              <a:gd name="connsiteY8" fmla="*/ 95323 h 201239"/>
              <a:gd name="connsiteX9" fmla="*/ 42366 w 52958"/>
              <a:gd name="connsiteY9" fmla="*/ 141220 h 201239"/>
              <a:gd name="connsiteX10" fmla="*/ 45897 w 52958"/>
              <a:gd name="connsiteY10" fmla="*/ 151811 h 201239"/>
              <a:gd name="connsiteX11" fmla="*/ 52958 w 52958"/>
              <a:gd name="connsiteY11" fmla="*/ 162403 h 201239"/>
              <a:gd name="connsiteX12" fmla="*/ 49427 w 52958"/>
              <a:gd name="connsiteY12" fmla="*/ 201239 h 20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958" h="201239">
                <a:moveTo>
                  <a:pt x="38836" y="0"/>
                </a:moveTo>
                <a:cubicBezTo>
                  <a:pt x="37659" y="4707"/>
                  <a:pt x="37217" y="9662"/>
                  <a:pt x="35305" y="14122"/>
                </a:cubicBezTo>
                <a:cubicBezTo>
                  <a:pt x="22041" y="45070"/>
                  <a:pt x="33216" y="5549"/>
                  <a:pt x="24714" y="35305"/>
                </a:cubicBezTo>
                <a:cubicBezTo>
                  <a:pt x="23381" y="39971"/>
                  <a:pt x="23875" y="45390"/>
                  <a:pt x="21183" y="49427"/>
                </a:cubicBezTo>
                <a:cubicBezTo>
                  <a:pt x="17271" y="55294"/>
                  <a:pt x="6043" y="58004"/>
                  <a:pt x="0" y="60018"/>
                </a:cubicBezTo>
                <a:cubicBezTo>
                  <a:pt x="3531" y="61195"/>
                  <a:pt x="6870" y="63549"/>
                  <a:pt x="10592" y="63549"/>
                </a:cubicBezTo>
                <a:cubicBezTo>
                  <a:pt x="38837" y="63549"/>
                  <a:pt x="3528" y="54133"/>
                  <a:pt x="31775" y="63549"/>
                </a:cubicBezTo>
                <a:cubicBezTo>
                  <a:pt x="34129" y="67079"/>
                  <a:pt x="38836" y="69897"/>
                  <a:pt x="38836" y="74140"/>
                </a:cubicBezTo>
                <a:cubicBezTo>
                  <a:pt x="38836" y="81583"/>
                  <a:pt x="31775" y="95323"/>
                  <a:pt x="31775" y="95323"/>
                </a:cubicBezTo>
                <a:cubicBezTo>
                  <a:pt x="36357" y="127402"/>
                  <a:pt x="32674" y="112146"/>
                  <a:pt x="42366" y="141220"/>
                </a:cubicBezTo>
                <a:cubicBezTo>
                  <a:pt x="43543" y="144750"/>
                  <a:pt x="43833" y="148715"/>
                  <a:pt x="45897" y="151811"/>
                </a:cubicBezTo>
                <a:lnTo>
                  <a:pt x="52958" y="162403"/>
                </a:lnTo>
                <a:cubicBezTo>
                  <a:pt x="47429" y="184517"/>
                  <a:pt x="49427" y="171673"/>
                  <a:pt x="49427" y="201239"/>
                </a:cubicBez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6" name="Freeform 225"/>
          <p:cNvSpPr/>
          <p:nvPr/>
        </p:nvSpPr>
        <p:spPr>
          <a:xfrm>
            <a:off x="8014239" y="1578134"/>
            <a:ext cx="215361" cy="91793"/>
          </a:xfrm>
          <a:custGeom>
            <a:avLst/>
            <a:gdLst>
              <a:gd name="connsiteX0" fmla="*/ 0 w 215361"/>
              <a:gd name="connsiteY0" fmla="*/ 91793 h 91793"/>
              <a:gd name="connsiteX1" fmla="*/ 17653 w 215361"/>
              <a:gd name="connsiteY1" fmla="*/ 88263 h 91793"/>
              <a:gd name="connsiteX2" fmla="*/ 28244 w 215361"/>
              <a:gd name="connsiteY2" fmla="*/ 84732 h 91793"/>
              <a:gd name="connsiteX3" fmla="*/ 81202 w 215361"/>
              <a:gd name="connsiteY3" fmla="*/ 88263 h 91793"/>
              <a:gd name="connsiteX4" fmla="*/ 134159 w 215361"/>
              <a:gd name="connsiteY4" fmla="*/ 81202 h 91793"/>
              <a:gd name="connsiteX5" fmla="*/ 144751 w 215361"/>
              <a:gd name="connsiteY5" fmla="*/ 77671 h 91793"/>
              <a:gd name="connsiteX6" fmla="*/ 176525 w 215361"/>
              <a:gd name="connsiteY6" fmla="*/ 60019 h 91793"/>
              <a:gd name="connsiteX7" fmla="*/ 197708 w 215361"/>
              <a:gd name="connsiteY7" fmla="*/ 45897 h 91793"/>
              <a:gd name="connsiteX8" fmla="*/ 208300 w 215361"/>
              <a:gd name="connsiteY8" fmla="*/ 14122 h 91793"/>
              <a:gd name="connsiteX9" fmla="*/ 215361 w 215361"/>
              <a:gd name="connsiteY9" fmla="*/ 0 h 9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361" h="91793">
                <a:moveTo>
                  <a:pt x="0" y="91793"/>
                </a:moveTo>
                <a:cubicBezTo>
                  <a:pt x="5884" y="90616"/>
                  <a:pt x="11831" y="89718"/>
                  <a:pt x="17653" y="88263"/>
                </a:cubicBezTo>
                <a:cubicBezTo>
                  <a:pt x="21263" y="87360"/>
                  <a:pt x="24523" y="84732"/>
                  <a:pt x="28244" y="84732"/>
                </a:cubicBezTo>
                <a:cubicBezTo>
                  <a:pt x="45936" y="84732"/>
                  <a:pt x="63549" y="87086"/>
                  <a:pt x="81202" y="88263"/>
                </a:cubicBezTo>
                <a:cubicBezTo>
                  <a:pt x="103250" y="86058"/>
                  <a:pt x="114665" y="86076"/>
                  <a:pt x="134159" y="81202"/>
                </a:cubicBezTo>
                <a:cubicBezTo>
                  <a:pt x="137770" y="80299"/>
                  <a:pt x="141498" y="79478"/>
                  <a:pt x="144751" y="77671"/>
                </a:cubicBezTo>
                <a:cubicBezTo>
                  <a:pt x="181167" y="57440"/>
                  <a:pt x="152561" y="68006"/>
                  <a:pt x="176525" y="60019"/>
                </a:cubicBezTo>
                <a:cubicBezTo>
                  <a:pt x="183586" y="55312"/>
                  <a:pt x="195024" y="53948"/>
                  <a:pt x="197708" y="45897"/>
                </a:cubicBezTo>
                <a:lnTo>
                  <a:pt x="208300" y="14122"/>
                </a:lnTo>
                <a:cubicBezTo>
                  <a:pt x="212357" y="1951"/>
                  <a:pt x="209198" y="6163"/>
                  <a:pt x="215361" y="0"/>
                </a:cubicBez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7" name="Freeform 226"/>
          <p:cNvSpPr/>
          <p:nvPr/>
        </p:nvSpPr>
        <p:spPr>
          <a:xfrm>
            <a:off x="3488136" y="5525236"/>
            <a:ext cx="152031" cy="187116"/>
          </a:xfrm>
          <a:custGeom>
            <a:avLst/>
            <a:gdLst>
              <a:gd name="connsiteX0" fmla="*/ 0 w 152031"/>
              <a:gd name="connsiteY0" fmla="*/ 14122 h 187116"/>
              <a:gd name="connsiteX1" fmla="*/ 14122 w 152031"/>
              <a:gd name="connsiteY1" fmla="*/ 10591 h 187116"/>
              <a:gd name="connsiteX2" fmla="*/ 24713 w 152031"/>
              <a:gd name="connsiteY2" fmla="*/ 3530 h 187116"/>
              <a:gd name="connsiteX3" fmla="*/ 35305 w 152031"/>
              <a:gd name="connsiteY3" fmla="*/ 0 h 187116"/>
              <a:gd name="connsiteX4" fmla="*/ 42366 w 152031"/>
              <a:gd name="connsiteY4" fmla="*/ 10591 h 187116"/>
              <a:gd name="connsiteX5" fmla="*/ 35305 w 152031"/>
              <a:gd name="connsiteY5" fmla="*/ 52957 h 187116"/>
              <a:gd name="connsiteX6" fmla="*/ 49427 w 152031"/>
              <a:gd name="connsiteY6" fmla="*/ 67079 h 187116"/>
              <a:gd name="connsiteX7" fmla="*/ 60018 w 152031"/>
              <a:gd name="connsiteY7" fmla="*/ 74140 h 187116"/>
              <a:gd name="connsiteX8" fmla="*/ 81201 w 152031"/>
              <a:gd name="connsiteY8" fmla="*/ 81201 h 187116"/>
              <a:gd name="connsiteX9" fmla="*/ 134159 w 152031"/>
              <a:gd name="connsiteY9" fmla="*/ 88262 h 187116"/>
              <a:gd name="connsiteX10" fmla="*/ 137689 w 152031"/>
              <a:gd name="connsiteY10" fmla="*/ 98854 h 187116"/>
              <a:gd name="connsiteX11" fmla="*/ 148281 w 152031"/>
              <a:gd name="connsiteY11" fmla="*/ 120037 h 187116"/>
              <a:gd name="connsiteX12" fmla="*/ 151811 w 152031"/>
              <a:gd name="connsiteY12" fmla="*/ 187116 h 18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031" h="187116">
                <a:moveTo>
                  <a:pt x="0" y="14122"/>
                </a:moveTo>
                <a:cubicBezTo>
                  <a:pt x="4707" y="12945"/>
                  <a:pt x="9662" y="12503"/>
                  <a:pt x="14122" y="10591"/>
                </a:cubicBezTo>
                <a:cubicBezTo>
                  <a:pt x="18022" y="8920"/>
                  <a:pt x="20918" y="5427"/>
                  <a:pt x="24713" y="3530"/>
                </a:cubicBezTo>
                <a:cubicBezTo>
                  <a:pt x="28042" y="1866"/>
                  <a:pt x="31774" y="1177"/>
                  <a:pt x="35305" y="0"/>
                </a:cubicBezTo>
                <a:cubicBezTo>
                  <a:pt x="37659" y="3530"/>
                  <a:pt x="41982" y="6365"/>
                  <a:pt x="42366" y="10591"/>
                </a:cubicBezTo>
                <a:cubicBezTo>
                  <a:pt x="43467" y="22709"/>
                  <a:pt x="38459" y="40339"/>
                  <a:pt x="35305" y="52957"/>
                </a:cubicBezTo>
                <a:cubicBezTo>
                  <a:pt x="40953" y="69905"/>
                  <a:pt x="34363" y="59547"/>
                  <a:pt x="49427" y="67079"/>
                </a:cubicBezTo>
                <a:cubicBezTo>
                  <a:pt x="53222" y="68976"/>
                  <a:pt x="56141" y="72417"/>
                  <a:pt x="60018" y="74140"/>
                </a:cubicBezTo>
                <a:cubicBezTo>
                  <a:pt x="66819" y="77163"/>
                  <a:pt x="74140" y="78847"/>
                  <a:pt x="81201" y="81201"/>
                </a:cubicBezTo>
                <a:cubicBezTo>
                  <a:pt x="105239" y="89214"/>
                  <a:pt x="88076" y="84422"/>
                  <a:pt x="134159" y="88262"/>
                </a:cubicBezTo>
                <a:cubicBezTo>
                  <a:pt x="135336" y="91793"/>
                  <a:pt x="136025" y="95525"/>
                  <a:pt x="137689" y="98854"/>
                </a:cubicBezTo>
                <a:cubicBezTo>
                  <a:pt x="151380" y="126238"/>
                  <a:pt x="139403" y="93406"/>
                  <a:pt x="148281" y="120037"/>
                </a:cubicBezTo>
                <a:cubicBezTo>
                  <a:pt x="152031" y="180048"/>
                  <a:pt x="151811" y="157659"/>
                  <a:pt x="151811" y="187116"/>
                </a:cubicBez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8" name="Freeform 227"/>
          <p:cNvSpPr/>
          <p:nvPr/>
        </p:nvSpPr>
        <p:spPr>
          <a:xfrm>
            <a:off x="6923784" y="2151142"/>
            <a:ext cx="98676" cy="102878"/>
          </a:xfrm>
          <a:custGeom>
            <a:avLst/>
            <a:gdLst>
              <a:gd name="connsiteX0" fmla="*/ 98676 w 98676"/>
              <a:gd name="connsiteY0" fmla="*/ 0 h 102878"/>
              <a:gd name="connsiteX1" fmla="*/ 88809 w 98676"/>
              <a:gd name="connsiteY1" fmla="*/ 6579 h 102878"/>
              <a:gd name="connsiteX2" fmla="*/ 85520 w 98676"/>
              <a:gd name="connsiteY2" fmla="*/ 16446 h 102878"/>
              <a:gd name="connsiteX3" fmla="*/ 78941 w 98676"/>
              <a:gd name="connsiteY3" fmla="*/ 23025 h 102878"/>
              <a:gd name="connsiteX4" fmla="*/ 62495 w 98676"/>
              <a:gd name="connsiteY4" fmla="*/ 36182 h 102878"/>
              <a:gd name="connsiteX5" fmla="*/ 46049 w 98676"/>
              <a:gd name="connsiteY5" fmla="*/ 52628 h 102878"/>
              <a:gd name="connsiteX6" fmla="*/ 39471 w 98676"/>
              <a:gd name="connsiteY6" fmla="*/ 62495 h 102878"/>
              <a:gd name="connsiteX7" fmla="*/ 29603 w 98676"/>
              <a:gd name="connsiteY7" fmla="*/ 65785 h 102878"/>
              <a:gd name="connsiteX8" fmla="*/ 23025 w 98676"/>
              <a:gd name="connsiteY8" fmla="*/ 75652 h 102878"/>
              <a:gd name="connsiteX9" fmla="*/ 19735 w 98676"/>
              <a:gd name="connsiteY9" fmla="*/ 85520 h 102878"/>
              <a:gd name="connsiteX10" fmla="*/ 9868 w 98676"/>
              <a:gd name="connsiteY10" fmla="*/ 92098 h 102878"/>
              <a:gd name="connsiteX11" fmla="*/ 0 w 98676"/>
              <a:gd name="connsiteY11" fmla="*/ 101966 h 10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676" h="102878">
                <a:moveTo>
                  <a:pt x="98676" y="0"/>
                </a:moveTo>
                <a:cubicBezTo>
                  <a:pt x="95387" y="2193"/>
                  <a:pt x="91278" y="3492"/>
                  <a:pt x="88809" y="6579"/>
                </a:cubicBezTo>
                <a:cubicBezTo>
                  <a:pt x="86643" y="9286"/>
                  <a:pt x="87304" y="13473"/>
                  <a:pt x="85520" y="16446"/>
                </a:cubicBezTo>
                <a:cubicBezTo>
                  <a:pt x="83924" y="19105"/>
                  <a:pt x="80878" y="20603"/>
                  <a:pt x="78941" y="23025"/>
                </a:cubicBezTo>
                <a:cubicBezTo>
                  <a:pt x="68121" y="36551"/>
                  <a:pt x="78147" y="30965"/>
                  <a:pt x="62495" y="36182"/>
                </a:cubicBezTo>
                <a:cubicBezTo>
                  <a:pt x="57013" y="41664"/>
                  <a:pt x="50349" y="46177"/>
                  <a:pt x="46049" y="52628"/>
                </a:cubicBezTo>
                <a:cubicBezTo>
                  <a:pt x="43856" y="55917"/>
                  <a:pt x="42558" y="60026"/>
                  <a:pt x="39471" y="62495"/>
                </a:cubicBezTo>
                <a:cubicBezTo>
                  <a:pt x="36763" y="64661"/>
                  <a:pt x="32892" y="64688"/>
                  <a:pt x="29603" y="65785"/>
                </a:cubicBezTo>
                <a:cubicBezTo>
                  <a:pt x="27410" y="69074"/>
                  <a:pt x="24793" y="72116"/>
                  <a:pt x="23025" y="75652"/>
                </a:cubicBezTo>
                <a:cubicBezTo>
                  <a:pt x="21474" y="78753"/>
                  <a:pt x="21901" y="82812"/>
                  <a:pt x="19735" y="85520"/>
                </a:cubicBezTo>
                <a:cubicBezTo>
                  <a:pt x="17266" y="88607"/>
                  <a:pt x="13157" y="89905"/>
                  <a:pt x="9868" y="92098"/>
                </a:cubicBezTo>
                <a:cubicBezTo>
                  <a:pt x="2681" y="102878"/>
                  <a:pt x="7242" y="101966"/>
                  <a:pt x="0" y="101966"/>
                </a:cubicBezTo>
              </a:path>
            </a:pathLst>
          </a:custGeom>
          <a:ln w="4445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9" name="Freeform 228"/>
          <p:cNvSpPr/>
          <p:nvPr/>
        </p:nvSpPr>
        <p:spPr>
          <a:xfrm>
            <a:off x="7054049" y="4573105"/>
            <a:ext cx="7882" cy="169934"/>
          </a:xfrm>
          <a:custGeom>
            <a:avLst/>
            <a:gdLst>
              <a:gd name="connsiteX0" fmla="*/ 7882 w 7882"/>
              <a:gd name="connsiteY0" fmla="*/ 8763 h 169934"/>
              <a:gd name="connsiteX1" fmla="*/ 7882 w 7882"/>
              <a:gd name="connsiteY1" fmla="*/ 90993 h 169934"/>
              <a:gd name="connsiteX2" fmla="*/ 4593 w 7882"/>
              <a:gd name="connsiteY2" fmla="*/ 120596 h 169934"/>
              <a:gd name="connsiteX3" fmla="*/ 1304 w 7882"/>
              <a:gd name="connsiteY3" fmla="*/ 133753 h 169934"/>
              <a:gd name="connsiteX4" fmla="*/ 1304 w 7882"/>
              <a:gd name="connsiteY4" fmla="*/ 169934 h 16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2" h="169934">
                <a:moveTo>
                  <a:pt x="7882" y="8763"/>
                </a:moveTo>
                <a:cubicBezTo>
                  <a:pt x="0" y="56056"/>
                  <a:pt x="7882" y="0"/>
                  <a:pt x="7882" y="90993"/>
                </a:cubicBezTo>
                <a:cubicBezTo>
                  <a:pt x="7882" y="100921"/>
                  <a:pt x="6103" y="110783"/>
                  <a:pt x="4593" y="120596"/>
                </a:cubicBezTo>
                <a:cubicBezTo>
                  <a:pt x="3906" y="125064"/>
                  <a:pt x="1605" y="129242"/>
                  <a:pt x="1304" y="133753"/>
                </a:cubicBezTo>
                <a:cubicBezTo>
                  <a:pt x="502" y="145787"/>
                  <a:pt x="1304" y="157874"/>
                  <a:pt x="1304" y="169934"/>
                </a:cubicBezTo>
              </a:path>
            </a:pathLst>
          </a:custGeom>
          <a:ln w="44450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30" name="Freeform 229"/>
          <p:cNvSpPr/>
          <p:nvPr/>
        </p:nvSpPr>
        <p:spPr>
          <a:xfrm>
            <a:off x="3266184" y="4784980"/>
            <a:ext cx="105255" cy="65614"/>
          </a:xfrm>
          <a:custGeom>
            <a:avLst/>
            <a:gdLst>
              <a:gd name="connsiteX0" fmla="*/ 0 w 105255"/>
              <a:gd name="connsiteY0" fmla="*/ 819 h 65614"/>
              <a:gd name="connsiteX1" fmla="*/ 29603 w 105255"/>
              <a:gd name="connsiteY1" fmla="*/ 4108 h 65614"/>
              <a:gd name="connsiteX2" fmla="*/ 36181 w 105255"/>
              <a:gd name="connsiteY2" fmla="*/ 17265 h 65614"/>
              <a:gd name="connsiteX3" fmla="*/ 52628 w 105255"/>
              <a:gd name="connsiteY3" fmla="*/ 30421 h 65614"/>
              <a:gd name="connsiteX4" fmla="*/ 69074 w 105255"/>
              <a:gd name="connsiteY4" fmla="*/ 40289 h 65614"/>
              <a:gd name="connsiteX5" fmla="*/ 78941 w 105255"/>
              <a:gd name="connsiteY5" fmla="*/ 46867 h 65614"/>
              <a:gd name="connsiteX6" fmla="*/ 95387 w 105255"/>
              <a:gd name="connsiteY6" fmla="*/ 60024 h 65614"/>
              <a:gd name="connsiteX7" fmla="*/ 105255 w 105255"/>
              <a:gd name="connsiteY7" fmla="*/ 56735 h 6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55" h="65614">
                <a:moveTo>
                  <a:pt x="0" y="819"/>
                </a:moveTo>
                <a:cubicBezTo>
                  <a:pt x="9868" y="1915"/>
                  <a:pt x="20565" y="0"/>
                  <a:pt x="29603" y="4108"/>
                </a:cubicBezTo>
                <a:cubicBezTo>
                  <a:pt x="34067" y="6137"/>
                  <a:pt x="33461" y="13185"/>
                  <a:pt x="36181" y="17265"/>
                </a:cubicBezTo>
                <a:cubicBezTo>
                  <a:pt x="40719" y="24071"/>
                  <a:pt x="46345" y="25395"/>
                  <a:pt x="52628" y="30421"/>
                </a:cubicBezTo>
                <a:cubicBezTo>
                  <a:pt x="65530" y="40742"/>
                  <a:pt x="51935" y="34576"/>
                  <a:pt x="69074" y="40289"/>
                </a:cubicBezTo>
                <a:cubicBezTo>
                  <a:pt x="72363" y="42482"/>
                  <a:pt x="75854" y="44398"/>
                  <a:pt x="78941" y="46867"/>
                </a:cubicBezTo>
                <a:cubicBezTo>
                  <a:pt x="102374" y="65614"/>
                  <a:pt x="65020" y="39780"/>
                  <a:pt x="95387" y="60024"/>
                </a:cubicBezTo>
                <a:lnTo>
                  <a:pt x="105255" y="56735"/>
                </a:ln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31" name="Freeform 230"/>
          <p:cNvSpPr/>
          <p:nvPr/>
        </p:nvSpPr>
        <p:spPr>
          <a:xfrm>
            <a:off x="6851422" y="2241651"/>
            <a:ext cx="65784" cy="70663"/>
          </a:xfrm>
          <a:custGeom>
            <a:avLst/>
            <a:gdLst>
              <a:gd name="connsiteX0" fmla="*/ 65784 w 65784"/>
              <a:gd name="connsiteY0" fmla="*/ 8168 h 70663"/>
              <a:gd name="connsiteX1" fmla="*/ 39470 w 65784"/>
              <a:gd name="connsiteY1" fmla="*/ 1589 h 70663"/>
              <a:gd name="connsiteX2" fmla="*/ 42759 w 65784"/>
              <a:gd name="connsiteY2" fmla="*/ 11457 h 70663"/>
              <a:gd name="connsiteX3" fmla="*/ 26313 w 65784"/>
              <a:gd name="connsiteY3" fmla="*/ 34481 h 70663"/>
              <a:gd name="connsiteX4" fmla="*/ 13156 w 65784"/>
              <a:gd name="connsiteY4" fmla="*/ 54217 h 70663"/>
              <a:gd name="connsiteX5" fmla="*/ 6578 w 65784"/>
              <a:gd name="connsiteY5" fmla="*/ 64084 h 70663"/>
              <a:gd name="connsiteX6" fmla="*/ 0 w 65784"/>
              <a:gd name="connsiteY6" fmla="*/ 70663 h 7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84" h="70663">
                <a:moveTo>
                  <a:pt x="65784" y="8168"/>
                </a:moveTo>
                <a:cubicBezTo>
                  <a:pt x="60951" y="6557"/>
                  <a:pt x="42647" y="0"/>
                  <a:pt x="39470" y="1589"/>
                </a:cubicBezTo>
                <a:cubicBezTo>
                  <a:pt x="36369" y="3140"/>
                  <a:pt x="41663" y="8168"/>
                  <a:pt x="42759" y="11457"/>
                </a:cubicBezTo>
                <a:cubicBezTo>
                  <a:pt x="35085" y="34481"/>
                  <a:pt x="42759" y="28999"/>
                  <a:pt x="26313" y="34481"/>
                </a:cubicBezTo>
                <a:cubicBezTo>
                  <a:pt x="20533" y="51823"/>
                  <a:pt x="26844" y="37791"/>
                  <a:pt x="13156" y="54217"/>
                </a:cubicBezTo>
                <a:cubicBezTo>
                  <a:pt x="10625" y="57254"/>
                  <a:pt x="9047" y="60997"/>
                  <a:pt x="6578" y="64084"/>
                </a:cubicBezTo>
                <a:cubicBezTo>
                  <a:pt x="4641" y="66506"/>
                  <a:pt x="0" y="70663"/>
                  <a:pt x="0" y="70663"/>
                </a:cubicBezTo>
              </a:path>
            </a:pathLst>
          </a:custGeom>
          <a:ln w="44450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32" name="Freeform 231"/>
          <p:cNvSpPr/>
          <p:nvPr/>
        </p:nvSpPr>
        <p:spPr>
          <a:xfrm>
            <a:off x="7058642" y="4724424"/>
            <a:ext cx="381548" cy="35061"/>
          </a:xfrm>
          <a:custGeom>
            <a:avLst/>
            <a:gdLst>
              <a:gd name="connsiteX0" fmla="*/ 0 w 381548"/>
              <a:gd name="connsiteY0" fmla="*/ 18615 h 35061"/>
              <a:gd name="connsiteX1" fmla="*/ 174328 w 381548"/>
              <a:gd name="connsiteY1" fmla="*/ 8747 h 35061"/>
              <a:gd name="connsiteX2" fmla="*/ 213798 w 381548"/>
              <a:gd name="connsiteY2" fmla="*/ 21904 h 35061"/>
              <a:gd name="connsiteX3" fmla="*/ 220377 w 381548"/>
              <a:gd name="connsiteY3" fmla="*/ 28482 h 35061"/>
              <a:gd name="connsiteX4" fmla="*/ 282872 w 381548"/>
              <a:gd name="connsiteY4" fmla="*/ 28482 h 35061"/>
              <a:gd name="connsiteX5" fmla="*/ 289450 w 381548"/>
              <a:gd name="connsiteY5" fmla="*/ 35061 h 35061"/>
              <a:gd name="connsiteX6" fmla="*/ 325631 w 381548"/>
              <a:gd name="connsiteY6" fmla="*/ 31772 h 35061"/>
              <a:gd name="connsiteX7" fmla="*/ 381548 w 381548"/>
              <a:gd name="connsiteY7" fmla="*/ 28482 h 35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548" h="35061">
                <a:moveTo>
                  <a:pt x="0" y="18615"/>
                </a:moveTo>
                <a:cubicBezTo>
                  <a:pt x="92895" y="7002"/>
                  <a:pt x="34955" y="12514"/>
                  <a:pt x="174328" y="8747"/>
                </a:cubicBezTo>
                <a:cubicBezTo>
                  <a:pt x="235006" y="14263"/>
                  <a:pt x="200655" y="0"/>
                  <a:pt x="213798" y="21904"/>
                </a:cubicBezTo>
                <a:cubicBezTo>
                  <a:pt x="215394" y="24563"/>
                  <a:pt x="218184" y="26289"/>
                  <a:pt x="220377" y="28482"/>
                </a:cubicBezTo>
                <a:cubicBezTo>
                  <a:pt x="245721" y="22146"/>
                  <a:pt x="242890" y="21426"/>
                  <a:pt x="282872" y="28482"/>
                </a:cubicBezTo>
                <a:cubicBezTo>
                  <a:pt x="285926" y="29021"/>
                  <a:pt x="287257" y="32868"/>
                  <a:pt x="289450" y="35061"/>
                </a:cubicBezTo>
                <a:lnTo>
                  <a:pt x="325631" y="31772"/>
                </a:lnTo>
                <a:cubicBezTo>
                  <a:pt x="344255" y="30442"/>
                  <a:pt x="381548" y="28482"/>
                  <a:pt x="381548" y="28482"/>
                </a:cubicBezTo>
              </a:path>
            </a:pathLst>
          </a:custGeom>
          <a:ln w="4445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33" name="Freeform 232"/>
          <p:cNvSpPr/>
          <p:nvPr/>
        </p:nvSpPr>
        <p:spPr>
          <a:xfrm>
            <a:off x="7992777" y="1472694"/>
            <a:ext cx="128972" cy="188356"/>
          </a:xfrm>
          <a:custGeom>
            <a:avLst/>
            <a:gdLst>
              <a:gd name="connsiteX0" fmla="*/ 0 w 128972"/>
              <a:gd name="connsiteY0" fmla="*/ 188356 h 188356"/>
              <a:gd name="connsiteX1" fmla="*/ 19735 w 128972"/>
              <a:gd name="connsiteY1" fmla="*/ 181778 h 188356"/>
              <a:gd name="connsiteX2" fmla="*/ 26314 w 128972"/>
              <a:gd name="connsiteY2" fmla="*/ 175200 h 188356"/>
              <a:gd name="connsiteX3" fmla="*/ 46049 w 128972"/>
              <a:gd name="connsiteY3" fmla="*/ 171910 h 188356"/>
              <a:gd name="connsiteX4" fmla="*/ 65784 w 128972"/>
              <a:gd name="connsiteY4" fmla="*/ 165332 h 188356"/>
              <a:gd name="connsiteX5" fmla="*/ 75652 w 128972"/>
              <a:gd name="connsiteY5" fmla="*/ 162043 h 188356"/>
              <a:gd name="connsiteX6" fmla="*/ 88809 w 128972"/>
              <a:gd name="connsiteY6" fmla="*/ 135729 h 188356"/>
              <a:gd name="connsiteX7" fmla="*/ 98676 w 128972"/>
              <a:gd name="connsiteY7" fmla="*/ 115994 h 188356"/>
              <a:gd name="connsiteX8" fmla="*/ 105255 w 128972"/>
              <a:gd name="connsiteY8" fmla="*/ 96259 h 188356"/>
              <a:gd name="connsiteX9" fmla="*/ 108544 w 128972"/>
              <a:gd name="connsiteY9" fmla="*/ 86391 h 188356"/>
              <a:gd name="connsiteX10" fmla="*/ 111833 w 128972"/>
              <a:gd name="connsiteY10" fmla="*/ 76523 h 188356"/>
              <a:gd name="connsiteX11" fmla="*/ 115122 w 128972"/>
              <a:gd name="connsiteY11" fmla="*/ 63366 h 188356"/>
              <a:gd name="connsiteX12" fmla="*/ 121701 w 128972"/>
              <a:gd name="connsiteY12" fmla="*/ 53499 h 188356"/>
              <a:gd name="connsiteX13" fmla="*/ 124990 w 128972"/>
              <a:gd name="connsiteY13" fmla="*/ 23896 h 188356"/>
              <a:gd name="connsiteX14" fmla="*/ 128279 w 128972"/>
              <a:gd name="connsiteY14" fmla="*/ 7450 h 18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8972" h="188356">
                <a:moveTo>
                  <a:pt x="0" y="188356"/>
                </a:moveTo>
                <a:cubicBezTo>
                  <a:pt x="6578" y="186163"/>
                  <a:pt x="14831" y="186681"/>
                  <a:pt x="19735" y="181778"/>
                </a:cubicBezTo>
                <a:cubicBezTo>
                  <a:pt x="21928" y="179585"/>
                  <a:pt x="23410" y="176289"/>
                  <a:pt x="26314" y="175200"/>
                </a:cubicBezTo>
                <a:cubicBezTo>
                  <a:pt x="32558" y="172858"/>
                  <a:pt x="39579" y="173528"/>
                  <a:pt x="46049" y="171910"/>
                </a:cubicBezTo>
                <a:cubicBezTo>
                  <a:pt x="52776" y="170228"/>
                  <a:pt x="59206" y="167525"/>
                  <a:pt x="65784" y="165332"/>
                </a:cubicBezTo>
                <a:lnTo>
                  <a:pt x="75652" y="162043"/>
                </a:lnTo>
                <a:cubicBezTo>
                  <a:pt x="83211" y="139365"/>
                  <a:pt x="77326" y="147210"/>
                  <a:pt x="88809" y="135729"/>
                </a:cubicBezTo>
                <a:cubicBezTo>
                  <a:pt x="100800" y="99753"/>
                  <a:pt x="81679" y="154236"/>
                  <a:pt x="98676" y="115994"/>
                </a:cubicBezTo>
                <a:cubicBezTo>
                  <a:pt x="101492" y="109657"/>
                  <a:pt x="103062" y="102837"/>
                  <a:pt x="105255" y="96259"/>
                </a:cubicBezTo>
                <a:lnTo>
                  <a:pt x="108544" y="86391"/>
                </a:lnTo>
                <a:cubicBezTo>
                  <a:pt x="109640" y="83102"/>
                  <a:pt x="110992" y="79887"/>
                  <a:pt x="111833" y="76523"/>
                </a:cubicBezTo>
                <a:cubicBezTo>
                  <a:pt x="112929" y="72137"/>
                  <a:pt x="113341" y="67521"/>
                  <a:pt x="115122" y="63366"/>
                </a:cubicBezTo>
                <a:cubicBezTo>
                  <a:pt x="116679" y="59733"/>
                  <a:pt x="119508" y="56788"/>
                  <a:pt x="121701" y="53499"/>
                </a:cubicBezTo>
                <a:cubicBezTo>
                  <a:pt x="122797" y="43631"/>
                  <a:pt x="123358" y="33689"/>
                  <a:pt x="124990" y="23896"/>
                </a:cubicBezTo>
                <a:cubicBezTo>
                  <a:pt x="128972" y="0"/>
                  <a:pt x="128279" y="25051"/>
                  <a:pt x="128279" y="7450"/>
                </a:cubicBezTo>
              </a:path>
            </a:pathLst>
          </a:custGeom>
          <a:ln w="44450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34" name="Freeform 233"/>
          <p:cNvSpPr/>
          <p:nvPr/>
        </p:nvSpPr>
        <p:spPr>
          <a:xfrm>
            <a:off x="7979620" y="1667629"/>
            <a:ext cx="52627" cy="177617"/>
          </a:xfrm>
          <a:custGeom>
            <a:avLst/>
            <a:gdLst>
              <a:gd name="connsiteX0" fmla="*/ 0 w 52627"/>
              <a:gd name="connsiteY0" fmla="*/ 177617 h 177617"/>
              <a:gd name="connsiteX1" fmla="*/ 9868 w 52627"/>
              <a:gd name="connsiteY1" fmla="*/ 174328 h 177617"/>
              <a:gd name="connsiteX2" fmla="*/ 16446 w 52627"/>
              <a:gd name="connsiteY2" fmla="*/ 154593 h 177617"/>
              <a:gd name="connsiteX3" fmla="*/ 19735 w 52627"/>
              <a:gd name="connsiteY3" fmla="*/ 111833 h 177617"/>
              <a:gd name="connsiteX4" fmla="*/ 26314 w 52627"/>
              <a:gd name="connsiteY4" fmla="*/ 101965 h 177617"/>
              <a:gd name="connsiteX5" fmla="*/ 29603 w 52627"/>
              <a:gd name="connsiteY5" fmla="*/ 92098 h 177617"/>
              <a:gd name="connsiteX6" fmla="*/ 36181 w 52627"/>
              <a:gd name="connsiteY6" fmla="*/ 82230 h 177617"/>
              <a:gd name="connsiteX7" fmla="*/ 46049 w 52627"/>
              <a:gd name="connsiteY7" fmla="*/ 62495 h 177617"/>
              <a:gd name="connsiteX8" fmla="*/ 52627 w 52627"/>
              <a:gd name="connsiteY8" fmla="*/ 39470 h 177617"/>
              <a:gd name="connsiteX9" fmla="*/ 49338 w 52627"/>
              <a:gd name="connsiteY9" fmla="*/ 29603 h 177617"/>
              <a:gd name="connsiteX10" fmla="*/ 39471 w 52627"/>
              <a:gd name="connsiteY10" fmla="*/ 26313 h 177617"/>
              <a:gd name="connsiteX11" fmla="*/ 23025 w 52627"/>
              <a:gd name="connsiteY11" fmla="*/ 9867 h 177617"/>
              <a:gd name="connsiteX12" fmla="*/ 16446 w 52627"/>
              <a:gd name="connsiteY12" fmla="*/ 0 h 17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627" h="177617">
                <a:moveTo>
                  <a:pt x="0" y="177617"/>
                </a:moveTo>
                <a:cubicBezTo>
                  <a:pt x="3289" y="176521"/>
                  <a:pt x="7853" y="177149"/>
                  <a:pt x="9868" y="174328"/>
                </a:cubicBezTo>
                <a:cubicBezTo>
                  <a:pt x="13898" y="168685"/>
                  <a:pt x="16446" y="154593"/>
                  <a:pt x="16446" y="154593"/>
                </a:cubicBezTo>
                <a:cubicBezTo>
                  <a:pt x="17542" y="140340"/>
                  <a:pt x="17100" y="125884"/>
                  <a:pt x="19735" y="111833"/>
                </a:cubicBezTo>
                <a:cubicBezTo>
                  <a:pt x="20464" y="107947"/>
                  <a:pt x="24546" y="105501"/>
                  <a:pt x="26314" y="101965"/>
                </a:cubicBezTo>
                <a:cubicBezTo>
                  <a:pt x="27865" y="98864"/>
                  <a:pt x="28053" y="95199"/>
                  <a:pt x="29603" y="92098"/>
                </a:cubicBezTo>
                <a:cubicBezTo>
                  <a:pt x="31371" y="88562"/>
                  <a:pt x="34413" y="85766"/>
                  <a:pt x="36181" y="82230"/>
                </a:cubicBezTo>
                <a:cubicBezTo>
                  <a:pt x="49796" y="55000"/>
                  <a:pt x="27202" y="90766"/>
                  <a:pt x="46049" y="62495"/>
                </a:cubicBezTo>
                <a:cubicBezTo>
                  <a:pt x="47600" y="57842"/>
                  <a:pt x="52627" y="43600"/>
                  <a:pt x="52627" y="39470"/>
                </a:cubicBezTo>
                <a:cubicBezTo>
                  <a:pt x="52627" y="36003"/>
                  <a:pt x="51789" y="32055"/>
                  <a:pt x="49338" y="29603"/>
                </a:cubicBezTo>
                <a:cubicBezTo>
                  <a:pt x="46887" y="27151"/>
                  <a:pt x="42760" y="27410"/>
                  <a:pt x="39471" y="26313"/>
                </a:cubicBezTo>
                <a:cubicBezTo>
                  <a:pt x="33989" y="20831"/>
                  <a:pt x="27326" y="16317"/>
                  <a:pt x="23025" y="9867"/>
                </a:cubicBezTo>
                <a:lnTo>
                  <a:pt x="16446" y="0"/>
                </a:lnTo>
              </a:path>
            </a:pathLst>
          </a:custGeom>
          <a:ln w="44450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35" name="Freeform 234"/>
          <p:cNvSpPr/>
          <p:nvPr/>
        </p:nvSpPr>
        <p:spPr>
          <a:xfrm>
            <a:off x="3616224" y="5068507"/>
            <a:ext cx="8898" cy="103439"/>
          </a:xfrm>
          <a:custGeom>
            <a:avLst/>
            <a:gdLst>
              <a:gd name="connsiteX0" fmla="*/ 0 w 8898"/>
              <a:gd name="connsiteY0" fmla="*/ 0 h 103439"/>
              <a:gd name="connsiteX1" fmla="*/ 8276 w 8898"/>
              <a:gd name="connsiteY1" fmla="*/ 24825 h 103439"/>
              <a:gd name="connsiteX2" fmla="*/ 4138 w 8898"/>
              <a:gd name="connsiteY2" fmla="*/ 103439 h 10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98" h="103439">
                <a:moveTo>
                  <a:pt x="0" y="0"/>
                </a:moveTo>
                <a:cubicBezTo>
                  <a:pt x="2759" y="8275"/>
                  <a:pt x="8898" y="16124"/>
                  <a:pt x="8276" y="24825"/>
                </a:cubicBezTo>
                <a:cubicBezTo>
                  <a:pt x="3647" y="89629"/>
                  <a:pt x="4138" y="63393"/>
                  <a:pt x="4138" y="103439"/>
                </a:cubicBezTo>
              </a:path>
            </a:pathLst>
          </a:custGeom>
          <a:ln w="44450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36" name="Freeform 235"/>
          <p:cNvSpPr/>
          <p:nvPr/>
        </p:nvSpPr>
        <p:spPr>
          <a:xfrm>
            <a:off x="3268670" y="5507088"/>
            <a:ext cx="211015" cy="140677"/>
          </a:xfrm>
          <a:custGeom>
            <a:avLst/>
            <a:gdLst>
              <a:gd name="connsiteX0" fmla="*/ 211015 w 211015"/>
              <a:gd name="connsiteY0" fmla="*/ 0 h 140677"/>
              <a:gd name="connsiteX1" fmla="*/ 173777 w 211015"/>
              <a:gd name="connsiteY1" fmla="*/ 28963 h 140677"/>
              <a:gd name="connsiteX2" fmla="*/ 157227 w 211015"/>
              <a:gd name="connsiteY2" fmla="*/ 45513 h 140677"/>
              <a:gd name="connsiteX3" fmla="*/ 148952 w 211015"/>
              <a:gd name="connsiteY3" fmla="*/ 57926 h 140677"/>
              <a:gd name="connsiteX4" fmla="*/ 124126 w 211015"/>
              <a:gd name="connsiteY4" fmla="*/ 74476 h 140677"/>
              <a:gd name="connsiteX5" fmla="*/ 99301 w 211015"/>
              <a:gd name="connsiteY5" fmla="*/ 91026 h 140677"/>
              <a:gd name="connsiteX6" fmla="*/ 86888 w 211015"/>
              <a:gd name="connsiteY6" fmla="*/ 99301 h 140677"/>
              <a:gd name="connsiteX7" fmla="*/ 66201 w 211015"/>
              <a:gd name="connsiteY7" fmla="*/ 107576 h 140677"/>
              <a:gd name="connsiteX8" fmla="*/ 37238 w 211015"/>
              <a:gd name="connsiteY8" fmla="*/ 124126 h 140677"/>
              <a:gd name="connsiteX9" fmla="*/ 12412 w 211015"/>
              <a:gd name="connsiteY9" fmla="*/ 132402 h 140677"/>
              <a:gd name="connsiteX10" fmla="*/ 0 w 211015"/>
              <a:gd name="connsiteY10" fmla="*/ 140677 h 14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1015" h="140677">
                <a:moveTo>
                  <a:pt x="211015" y="0"/>
                </a:moveTo>
                <a:cubicBezTo>
                  <a:pt x="181321" y="19796"/>
                  <a:pt x="193222" y="9518"/>
                  <a:pt x="173777" y="28963"/>
                </a:cubicBezTo>
                <a:cubicBezTo>
                  <a:pt x="164751" y="56044"/>
                  <a:pt x="177288" y="29464"/>
                  <a:pt x="157227" y="45513"/>
                </a:cubicBezTo>
                <a:cubicBezTo>
                  <a:pt x="153344" y="48620"/>
                  <a:pt x="152694" y="54651"/>
                  <a:pt x="148952" y="57926"/>
                </a:cubicBezTo>
                <a:cubicBezTo>
                  <a:pt x="141467" y="64475"/>
                  <a:pt x="132401" y="68959"/>
                  <a:pt x="124126" y="74476"/>
                </a:cubicBezTo>
                <a:lnTo>
                  <a:pt x="99301" y="91026"/>
                </a:lnTo>
                <a:cubicBezTo>
                  <a:pt x="95163" y="93784"/>
                  <a:pt x="91505" y="97454"/>
                  <a:pt x="86888" y="99301"/>
                </a:cubicBezTo>
                <a:lnTo>
                  <a:pt x="66201" y="107576"/>
                </a:lnTo>
                <a:cubicBezTo>
                  <a:pt x="53403" y="120373"/>
                  <a:pt x="60158" y="115791"/>
                  <a:pt x="37238" y="124126"/>
                </a:cubicBezTo>
                <a:cubicBezTo>
                  <a:pt x="29040" y="127107"/>
                  <a:pt x="19670" y="127563"/>
                  <a:pt x="12412" y="132402"/>
                </a:cubicBezTo>
                <a:lnTo>
                  <a:pt x="0" y="140677"/>
                </a:lnTo>
              </a:path>
            </a:pathLst>
          </a:custGeom>
          <a:ln w="44450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37" name="Freeform 236"/>
          <p:cNvSpPr/>
          <p:nvPr/>
        </p:nvSpPr>
        <p:spPr>
          <a:xfrm>
            <a:off x="4150158" y="5511225"/>
            <a:ext cx="24637" cy="521332"/>
          </a:xfrm>
          <a:custGeom>
            <a:avLst/>
            <a:gdLst>
              <a:gd name="connsiteX0" fmla="*/ 12224 w 24637"/>
              <a:gd name="connsiteY0" fmla="*/ 0 h 521332"/>
              <a:gd name="connsiteX1" fmla="*/ 8086 w 24637"/>
              <a:gd name="connsiteY1" fmla="*/ 62064 h 521332"/>
              <a:gd name="connsiteX2" fmla="*/ 16361 w 24637"/>
              <a:gd name="connsiteY2" fmla="*/ 256529 h 521332"/>
              <a:gd name="connsiteX3" fmla="*/ 20499 w 24637"/>
              <a:gd name="connsiteY3" fmla="*/ 293767 h 521332"/>
              <a:gd name="connsiteX4" fmla="*/ 16361 w 24637"/>
              <a:gd name="connsiteY4" fmla="*/ 306180 h 521332"/>
              <a:gd name="connsiteX5" fmla="*/ 24637 w 24637"/>
              <a:gd name="connsiteY5" fmla="*/ 351693 h 521332"/>
              <a:gd name="connsiteX6" fmla="*/ 20499 w 24637"/>
              <a:gd name="connsiteY6" fmla="*/ 459269 h 521332"/>
              <a:gd name="connsiteX7" fmla="*/ 24637 w 24637"/>
              <a:gd name="connsiteY7" fmla="*/ 521332 h 52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37" h="521332">
                <a:moveTo>
                  <a:pt x="12224" y="0"/>
                </a:moveTo>
                <a:cubicBezTo>
                  <a:pt x="0" y="36674"/>
                  <a:pt x="2986" y="16156"/>
                  <a:pt x="8086" y="62064"/>
                </a:cubicBezTo>
                <a:cubicBezTo>
                  <a:pt x="9391" y="95987"/>
                  <a:pt x="13707" y="216720"/>
                  <a:pt x="16361" y="256529"/>
                </a:cubicBezTo>
                <a:cubicBezTo>
                  <a:pt x="17192" y="268990"/>
                  <a:pt x="19120" y="281354"/>
                  <a:pt x="20499" y="293767"/>
                </a:cubicBezTo>
                <a:cubicBezTo>
                  <a:pt x="19120" y="297905"/>
                  <a:pt x="16361" y="301818"/>
                  <a:pt x="16361" y="306180"/>
                </a:cubicBezTo>
                <a:cubicBezTo>
                  <a:pt x="16361" y="329572"/>
                  <a:pt x="18818" y="334237"/>
                  <a:pt x="24637" y="351693"/>
                </a:cubicBezTo>
                <a:cubicBezTo>
                  <a:pt x="23258" y="387552"/>
                  <a:pt x="20499" y="423384"/>
                  <a:pt x="20499" y="459269"/>
                </a:cubicBezTo>
                <a:cubicBezTo>
                  <a:pt x="20499" y="480003"/>
                  <a:pt x="24637" y="521332"/>
                  <a:pt x="24637" y="521332"/>
                </a:cubicBezTo>
              </a:path>
            </a:pathLst>
          </a:custGeom>
          <a:ln w="44450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38" name="Freeform 237"/>
          <p:cNvSpPr/>
          <p:nvPr/>
        </p:nvSpPr>
        <p:spPr>
          <a:xfrm>
            <a:off x="3264532" y="4572000"/>
            <a:ext cx="257620" cy="34650"/>
          </a:xfrm>
          <a:custGeom>
            <a:avLst/>
            <a:gdLst>
              <a:gd name="connsiteX0" fmla="*/ 0 w 257620"/>
              <a:gd name="connsiteY0" fmla="*/ 28963 h 34650"/>
              <a:gd name="connsiteX1" fmla="*/ 12413 w 257620"/>
              <a:gd name="connsiteY1" fmla="*/ 20688 h 34650"/>
              <a:gd name="connsiteX2" fmla="*/ 37238 w 257620"/>
              <a:gd name="connsiteY2" fmla="*/ 12413 h 34650"/>
              <a:gd name="connsiteX3" fmla="*/ 53788 w 257620"/>
              <a:gd name="connsiteY3" fmla="*/ 16550 h 34650"/>
              <a:gd name="connsiteX4" fmla="*/ 66201 w 257620"/>
              <a:gd name="connsiteY4" fmla="*/ 24825 h 34650"/>
              <a:gd name="connsiteX5" fmla="*/ 95164 w 257620"/>
              <a:gd name="connsiteY5" fmla="*/ 28963 h 34650"/>
              <a:gd name="connsiteX6" fmla="*/ 231703 w 257620"/>
              <a:gd name="connsiteY6" fmla="*/ 33100 h 34650"/>
              <a:gd name="connsiteX7" fmla="*/ 248254 w 257620"/>
              <a:gd name="connsiteY7" fmla="*/ 0 h 3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620" h="34650">
                <a:moveTo>
                  <a:pt x="0" y="28963"/>
                </a:moveTo>
                <a:cubicBezTo>
                  <a:pt x="4138" y="26205"/>
                  <a:pt x="7869" y="22708"/>
                  <a:pt x="12413" y="20688"/>
                </a:cubicBezTo>
                <a:cubicBezTo>
                  <a:pt x="20384" y="17145"/>
                  <a:pt x="37238" y="12413"/>
                  <a:pt x="37238" y="12413"/>
                </a:cubicBezTo>
                <a:cubicBezTo>
                  <a:pt x="42755" y="13792"/>
                  <a:pt x="48561" y="14310"/>
                  <a:pt x="53788" y="16550"/>
                </a:cubicBezTo>
                <a:cubicBezTo>
                  <a:pt x="58359" y="18509"/>
                  <a:pt x="61438" y="23396"/>
                  <a:pt x="66201" y="24825"/>
                </a:cubicBezTo>
                <a:cubicBezTo>
                  <a:pt x="75542" y="27627"/>
                  <a:pt x="85424" y="28476"/>
                  <a:pt x="95164" y="28963"/>
                </a:cubicBezTo>
                <a:cubicBezTo>
                  <a:pt x="140641" y="31237"/>
                  <a:pt x="186190" y="31721"/>
                  <a:pt x="231703" y="33100"/>
                </a:cubicBezTo>
                <a:cubicBezTo>
                  <a:pt x="257620" y="26622"/>
                  <a:pt x="248254" y="34650"/>
                  <a:pt x="248254" y="0"/>
                </a:cubicBezTo>
              </a:path>
            </a:pathLst>
          </a:custGeom>
          <a:ln w="44450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39" name="Freeform 238"/>
          <p:cNvSpPr/>
          <p:nvPr/>
        </p:nvSpPr>
        <p:spPr>
          <a:xfrm>
            <a:off x="4497524" y="2321169"/>
            <a:ext cx="82751" cy="13632"/>
          </a:xfrm>
          <a:custGeom>
            <a:avLst/>
            <a:gdLst>
              <a:gd name="connsiteX0" fmla="*/ 82751 w 82751"/>
              <a:gd name="connsiteY0" fmla="*/ 0 h 13632"/>
              <a:gd name="connsiteX1" fmla="*/ 70338 w 82751"/>
              <a:gd name="connsiteY1" fmla="*/ 8275 h 13632"/>
              <a:gd name="connsiteX2" fmla="*/ 0 w 82751"/>
              <a:gd name="connsiteY2" fmla="*/ 12413 h 1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751" h="13632">
                <a:moveTo>
                  <a:pt x="82751" y="0"/>
                </a:moveTo>
                <a:cubicBezTo>
                  <a:pt x="78613" y="2758"/>
                  <a:pt x="75162" y="7069"/>
                  <a:pt x="70338" y="8275"/>
                </a:cubicBezTo>
                <a:cubicBezTo>
                  <a:pt x="48912" y="13632"/>
                  <a:pt x="21932" y="12413"/>
                  <a:pt x="0" y="12413"/>
                </a:cubicBezTo>
              </a:path>
            </a:pathLst>
          </a:custGeom>
          <a:ln w="44450" cap="rnd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40" name="Freeform 239"/>
          <p:cNvSpPr/>
          <p:nvPr/>
        </p:nvSpPr>
        <p:spPr>
          <a:xfrm>
            <a:off x="8175812" y="2288069"/>
            <a:ext cx="235840" cy="111714"/>
          </a:xfrm>
          <a:custGeom>
            <a:avLst/>
            <a:gdLst>
              <a:gd name="connsiteX0" fmla="*/ 235840 w 235840"/>
              <a:gd name="connsiteY0" fmla="*/ 0 h 111714"/>
              <a:gd name="connsiteX1" fmla="*/ 202740 w 235840"/>
              <a:gd name="connsiteY1" fmla="*/ 8275 h 111714"/>
              <a:gd name="connsiteX2" fmla="*/ 173777 w 235840"/>
              <a:gd name="connsiteY2" fmla="*/ 16550 h 111714"/>
              <a:gd name="connsiteX3" fmla="*/ 161364 w 235840"/>
              <a:gd name="connsiteY3" fmla="*/ 24825 h 111714"/>
              <a:gd name="connsiteX4" fmla="*/ 136539 w 235840"/>
              <a:gd name="connsiteY4" fmla="*/ 33100 h 111714"/>
              <a:gd name="connsiteX5" fmla="*/ 111714 w 235840"/>
              <a:gd name="connsiteY5" fmla="*/ 41375 h 111714"/>
              <a:gd name="connsiteX6" fmla="*/ 95164 w 235840"/>
              <a:gd name="connsiteY6" fmla="*/ 45513 h 111714"/>
              <a:gd name="connsiteX7" fmla="*/ 53788 w 235840"/>
              <a:gd name="connsiteY7" fmla="*/ 49650 h 111714"/>
              <a:gd name="connsiteX8" fmla="*/ 41375 w 235840"/>
              <a:gd name="connsiteY8" fmla="*/ 53788 h 111714"/>
              <a:gd name="connsiteX9" fmla="*/ 37238 w 235840"/>
              <a:gd name="connsiteY9" fmla="*/ 66201 h 111714"/>
              <a:gd name="connsiteX10" fmla="*/ 20688 w 235840"/>
              <a:gd name="connsiteY10" fmla="*/ 91026 h 111714"/>
              <a:gd name="connsiteX11" fmla="*/ 0 w 235840"/>
              <a:gd name="connsiteY11" fmla="*/ 111714 h 11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5840" h="111714">
                <a:moveTo>
                  <a:pt x="235840" y="0"/>
                </a:moveTo>
                <a:lnTo>
                  <a:pt x="202740" y="8275"/>
                </a:lnTo>
                <a:cubicBezTo>
                  <a:pt x="197432" y="9602"/>
                  <a:pt x="179717" y="13580"/>
                  <a:pt x="173777" y="16550"/>
                </a:cubicBezTo>
                <a:cubicBezTo>
                  <a:pt x="169329" y="18774"/>
                  <a:pt x="165908" y="22805"/>
                  <a:pt x="161364" y="24825"/>
                </a:cubicBezTo>
                <a:cubicBezTo>
                  <a:pt x="153393" y="28368"/>
                  <a:pt x="144814" y="30342"/>
                  <a:pt x="136539" y="33100"/>
                </a:cubicBezTo>
                <a:cubicBezTo>
                  <a:pt x="136529" y="33103"/>
                  <a:pt x="111725" y="41372"/>
                  <a:pt x="111714" y="41375"/>
                </a:cubicBezTo>
                <a:cubicBezTo>
                  <a:pt x="106197" y="42754"/>
                  <a:pt x="100793" y="44709"/>
                  <a:pt x="95164" y="45513"/>
                </a:cubicBezTo>
                <a:cubicBezTo>
                  <a:pt x="81443" y="47473"/>
                  <a:pt x="67580" y="48271"/>
                  <a:pt x="53788" y="49650"/>
                </a:cubicBezTo>
                <a:cubicBezTo>
                  <a:pt x="49650" y="51029"/>
                  <a:pt x="44459" y="50704"/>
                  <a:pt x="41375" y="53788"/>
                </a:cubicBezTo>
                <a:cubicBezTo>
                  <a:pt x="38291" y="56872"/>
                  <a:pt x="39356" y="62388"/>
                  <a:pt x="37238" y="66201"/>
                </a:cubicBezTo>
                <a:cubicBezTo>
                  <a:pt x="32408" y="74895"/>
                  <a:pt x="27720" y="83994"/>
                  <a:pt x="20688" y="91026"/>
                </a:cubicBezTo>
                <a:lnTo>
                  <a:pt x="0" y="111714"/>
                </a:lnTo>
              </a:path>
            </a:pathLst>
          </a:custGeom>
          <a:ln w="44450">
            <a:solidFill>
              <a:srgbClr val="1A15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41" name="Freeform 240"/>
          <p:cNvSpPr/>
          <p:nvPr/>
        </p:nvSpPr>
        <p:spPr>
          <a:xfrm>
            <a:off x="4430451" y="4953000"/>
            <a:ext cx="65349" cy="293422"/>
          </a:xfrm>
          <a:custGeom>
            <a:avLst/>
            <a:gdLst>
              <a:gd name="connsiteX0" fmla="*/ 42248 w 42577"/>
              <a:gd name="connsiteY0" fmla="*/ 0 h 248254"/>
              <a:gd name="connsiteX1" fmla="*/ 9147 w 42577"/>
              <a:gd name="connsiteY1" fmla="*/ 28963 h 248254"/>
              <a:gd name="connsiteX2" fmla="*/ 872 w 42577"/>
              <a:gd name="connsiteY2" fmla="*/ 41376 h 248254"/>
              <a:gd name="connsiteX3" fmla="*/ 5010 w 42577"/>
              <a:gd name="connsiteY3" fmla="*/ 62064 h 248254"/>
              <a:gd name="connsiteX4" fmla="*/ 9147 w 42577"/>
              <a:gd name="connsiteY4" fmla="*/ 91027 h 248254"/>
              <a:gd name="connsiteX5" fmla="*/ 9147 w 42577"/>
              <a:gd name="connsiteY5" fmla="*/ 248254 h 24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77" h="248254">
                <a:moveTo>
                  <a:pt x="42248" y="0"/>
                </a:moveTo>
                <a:cubicBezTo>
                  <a:pt x="31320" y="32785"/>
                  <a:pt x="42577" y="23392"/>
                  <a:pt x="9147" y="28963"/>
                </a:cubicBezTo>
                <a:cubicBezTo>
                  <a:pt x="6389" y="33101"/>
                  <a:pt x="1489" y="36442"/>
                  <a:pt x="872" y="41376"/>
                </a:cubicBezTo>
                <a:cubicBezTo>
                  <a:pt x="0" y="48354"/>
                  <a:pt x="3854" y="55127"/>
                  <a:pt x="5010" y="62064"/>
                </a:cubicBezTo>
                <a:cubicBezTo>
                  <a:pt x="6613" y="71684"/>
                  <a:pt x="8930" y="81277"/>
                  <a:pt x="9147" y="91027"/>
                </a:cubicBezTo>
                <a:cubicBezTo>
                  <a:pt x="10311" y="143423"/>
                  <a:pt x="9147" y="195845"/>
                  <a:pt x="9147" y="248254"/>
                </a:cubicBezTo>
              </a:path>
            </a:pathLst>
          </a:custGeom>
          <a:ln w="44450" cap="rnd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42" name="Freeform 241"/>
          <p:cNvSpPr/>
          <p:nvPr/>
        </p:nvSpPr>
        <p:spPr>
          <a:xfrm>
            <a:off x="3533473" y="5469850"/>
            <a:ext cx="96472" cy="12412"/>
          </a:xfrm>
          <a:custGeom>
            <a:avLst/>
            <a:gdLst>
              <a:gd name="connsiteX0" fmla="*/ 0 w 96472"/>
              <a:gd name="connsiteY0" fmla="*/ 12412 h 12412"/>
              <a:gd name="connsiteX1" fmla="*/ 82751 w 96472"/>
              <a:gd name="connsiteY1" fmla="*/ 8275 h 12412"/>
              <a:gd name="connsiteX2" fmla="*/ 95164 w 96472"/>
              <a:gd name="connsiteY2" fmla="*/ 0 h 1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472" h="12412">
                <a:moveTo>
                  <a:pt x="0" y="12412"/>
                </a:moveTo>
                <a:cubicBezTo>
                  <a:pt x="27584" y="11033"/>
                  <a:pt x="55237" y="10668"/>
                  <a:pt x="82751" y="8275"/>
                </a:cubicBezTo>
                <a:cubicBezTo>
                  <a:pt x="96472" y="7082"/>
                  <a:pt x="95164" y="7430"/>
                  <a:pt x="95164" y="0"/>
                </a:cubicBezTo>
              </a:path>
            </a:pathLst>
          </a:cu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43" name="Freeform 242"/>
          <p:cNvSpPr/>
          <p:nvPr/>
        </p:nvSpPr>
        <p:spPr>
          <a:xfrm>
            <a:off x="3413484" y="5498813"/>
            <a:ext cx="86889" cy="16550"/>
          </a:xfrm>
          <a:custGeom>
            <a:avLst/>
            <a:gdLst>
              <a:gd name="connsiteX0" fmla="*/ 86889 w 86889"/>
              <a:gd name="connsiteY0" fmla="*/ 4137 h 16550"/>
              <a:gd name="connsiteX1" fmla="*/ 62064 w 86889"/>
              <a:gd name="connsiteY1" fmla="*/ 0 h 16550"/>
              <a:gd name="connsiteX2" fmla="*/ 20688 w 86889"/>
              <a:gd name="connsiteY2" fmla="*/ 12412 h 16550"/>
              <a:gd name="connsiteX3" fmla="*/ 0 w 86889"/>
              <a:gd name="connsiteY3" fmla="*/ 16550 h 1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889" h="16550">
                <a:moveTo>
                  <a:pt x="86889" y="4137"/>
                </a:moveTo>
                <a:cubicBezTo>
                  <a:pt x="78614" y="2758"/>
                  <a:pt x="70453" y="0"/>
                  <a:pt x="62064" y="0"/>
                </a:cubicBezTo>
                <a:cubicBezTo>
                  <a:pt x="55177" y="0"/>
                  <a:pt x="23105" y="11929"/>
                  <a:pt x="20688" y="12412"/>
                </a:cubicBezTo>
                <a:lnTo>
                  <a:pt x="0" y="16550"/>
                </a:lnTo>
              </a:path>
            </a:pathLst>
          </a:cu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44" name="Freeform 243"/>
          <p:cNvSpPr/>
          <p:nvPr/>
        </p:nvSpPr>
        <p:spPr>
          <a:xfrm>
            <a:off x="3494964" y="4530485"/>
            <a:ext cx="88160" cy="53928"/>
          </a:xfrm>
          <a:custGeom>
            <a:avLst/>
            <a:gdLst>
              <a:gd name="connsiteX0" fmla="*/ 17822 w 88160"/>
              <a:gd name="connsiteY0" fmla="*/ 53928 h 53928"/>
              <a:gd name="connsiteX1" fmla="*/ 5409 w 88160"/>
              <a:gd name="connsiteY1" fmla="*/ 4277 h 53928"/>
              <a:gd name="connsiteX2" fmla="*/ 17822 w 88160"/>
              <a:gd name="connsiteY2" fmla="*/ 139 h 53928"/>
              <a:gd name="connsiteX3" fmla="*/ 30234 w 88160"/>
              <a:gd name="connsiteY3" fmla="*/ 4277 h 53928"/>
              <a:gd name="connsiteX4" fmla="*/ 88160 w 88160"/>
              <a:gd name="connsiteY4" fmla="*/ 139 h 53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60" h="53928">
                <a:moveTo>
                  <a:pt x="17822" y="53928"/>
                </a:moveTo>
                <a:cubicBezTo>
                  <a:pt x="6637" y="37153"/>
                  <a:pt x="0" y="31317"/>
                  <a:pt x="5409" y="4277"/>
                </a:cubicBezTo>
                <a:cubicBezTo>
                  <a:pt x="6264" y="0"/>
                  <a:pt x="13684" y="1518"/>
                  <a:pt x="17822" y="139"/>
                </a:cubicBezTo>
                <a:cubicBezTo>
                  <a:pt x="21959" y="1518"/>
                  <a:pt x="25873" y="4277"/>
                  <a:pt x="30234" y="4277"/>
                </a:cubicBezTo>
                <a:cubicBezTo>
                  <a:pt x="49592" y="4277"/>
                  <a:pt x="88160" y="139"/>
                  <a:pt x="88160" y="139"/>
                </a:cubicBezTo>
              </a:path>
            </a:pathLst>
          </a:custGeom>
          <a:ln w="44450">
            <a:solidFill>
              <a:srgbClr val="1A15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45" name="Freeform 244"/>
          <p:cNvSpPr/>
          <p:nvPr/>
        </p:nvSpPr>
        <p:spPr>
          <a:xfrm>
            <a:off x="3633865" y="5730516"/>
            <a:ext cx="11322" cy="219290"/>
          </a:xfrm>
          <a:custGeom>
            <a:avLst/>
            <a:gdLst>
              <a:gd name="connsiteX0" fmla="*/ 7185 w 11322"/>
              <a:gd name="connsiteY0" fmla="*/ 0 h 219290"/>
              <a:gd name="connsiteX1" fmla="*/ 7185 w 11322"/>
              <a:gd name="connsiteY1" fmla="*/ 86889 h 219290"/>
              <a:gd name="connsiteX2" fmla="*/ 11322 w 11322"/>
              <a:gd name="connsiteY2" fmla="*/ 219290 h 21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2" h="219290">
                <a:moveTo>
                  <a:pt x="7185" y="0"/>
                </a:moveTo>
                <a:cubicBezTo>
                  <a:pt x="0" y="64655"/>
                  <a:pt x="3622" y="10283"/>
                  <a:pt x="7185" y="86889"/>
                </a:cubicBezTo>
                <a:cubicBezTo>
                  <a:pt x="9236" y="130997"/>
                  <a:pt x="11322" y="175135"/>
                  <a:pt x="11322" y="219290"/>
                </a:cubicBezTo>
              </a:path>
            </a:pathLst>
          </a:custGeom>
          <a:ln w="44450" cap="rnd">
            <a:solidFill>
              <a:srgbClr val="1A15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46" name="Freeform 245"/>
          <p:cNvSpPr/>
          <p:nvPr/>
        </p:nvSpPr>
        <p:spPr>
          <a:xfrm>
            <a:off x="3194462" y="5209310"/>
            <a:ext cx="25715" cy="124690"/>
          </a:xfrm>
          <a:custGeom>
            <a:avLst/>
            <a:gdLst>
              <a:gd name="connsiteX0" fmla="*/ 0 w 25715"/>
              <a:gd name="connsiteY0" fmla="*/ 0 h 124690"/>
              <a:gd name="connsiteX1" fmla="*/ 5938 w 25715"/>
              <a:gd name="connsiteY1" fmla="*/ 17812 h 124690"/>
              <a:gd name="connsiteX2" fmla="*/ 17813 w 25715"/>
              <a:gd name="connsiteY2" fmla="*/ 29688 h 124690"/>
              <a:gd name="connsiteX3" fmla="*/ 23751 w 25715"/>
              <a:gd name="connsiteY3" fmla="*/ 124690 h 12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15" h="124690">
                <a:moveTo>
                  <a:pt x="0" y="0"/>
                </a:moveTo>
                <a:cubicBezTo>
                  <a:pt x="1979" y="5937"/>
                  <a:pt x="2718" y="12445"/>
                  <a:pt x="5938" y="17812"/>
                </a:cubicBezTo>
                <a:cubicBezTo>
                  <a:pt x="8818" y="22612"/>
                  <a:pt x="16204" y="24326"/>
                  <a:pt x="17813" y="29688"/>
                </a:cubicBezTo>
                <a:cubicBezTo>
                  <a:pt x="25715" y="56028"/>
                  <a:pt x="23751" y="97819"/>
                  <a:pt x="23751" y="124690"/>
                </a:cubicBezTo>
              </a:path>
            </a:pathLst>
          </a:custGeom>
          <a:ln w="47625" cap="rnd">
            <a:solidFill>
              <a:srgbClr val="1A15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47" name="Freeform 246"/>
          <p:cNvSpPr/>
          <p:nvPr/>
        </p:nvSpPr>
        <p:spPr>
          <a:xfrm>
            <a:off x="3825894" y="5306886"/>
            <a:ext cx="22440" cy="50488"/>
          </a:xfrm>
          <a:custGeom>
            <a:avLst/>
            <a:gdLst>
              <a:gd name="connsiteX0" fmla="*/ 22440 w 22440"/>
              <a:gd name="connsiteY0" fmla="*/ 50488 h 50488"/>
              <a:gd name="connsiteX1" fmla="*/ 16830 w 22440"/>
              <a:gd name="connsiteY1" fmla="*/ 22439 h 50488"/>
              <a:gd name="connsiteX2" fmla="*/ 0 w 22440"/>
              <a:gd name="connsiteY2" fmla="*/ 0 h 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40" h="50488">
                <a:moveTo>
                  <a:pt x="22440" y="50488"/>
                </a:moveTo>
                <a:cubicBezTo>
                  <a:pt x="20570" y="41138"/>
                  <a:pt x="20178" y="31367"/>
                  <a:pt x="16830" y="22439"/>
                </a:cubicBezTo>
                <a:cubicBezTo>
                  <a:pt x="13024" y="12291"/>
                  <a:pt x="6894" y="6894"/>
                  <a:pt x="0" y="0"/>
                </a:cubicBezTo>
              </a:path>
            </a:pathLst>
          </a:custGeom>
          <a:ln w="50800" cap="rnd">
            <a:solidFill>
              <a:srgbClr val="151A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48" name="Freeform 247"/>
          <p:cNvSpPr/>
          <p:nvPr/>
        </p:nvSpPr>
        <p:spPr>
          <a:xfrm>
            <a:off x="7429409" y="4701026"/>
            <a:ext cx="14817" cy="190734"/>
          </a:xfrm>
          <a:custGeom>
            <a:avLst/>
            <a:gdLst>
              <a:gd name="connsiteX0" fmla="*/ 14817 w 14817"/>
              <a:gd name="connsiteY0" fmla="*/ 0 h 190734"/>
              <a:gd name="connsiteX1" fmla="*/ 9207 w 14817"/>
              <a:gd name="connsiteY1" fmla="*/ 67318 h 190734"/>
              <a:gd name="connsiteX2" fmla="*/ 3597 w 14817"/>
              <a:gd name="connsiteY2" fmla="*/ 140245 h 190734"/>
              <a:gd name="connsiteX3" fmla="*/ 9207 w 14817"/>
              <a:gd name="connsiteY3" fmla="*/ 179514 h 190734"/>
              <a:gd name="connsiteX4" fmla="*/ 9207 w 14817"/>
              <a:gd name="connsiteY4" fmla="*/ 190734 h 19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7" h="190734">
                <a:moveTo>
                  <a:pt x="14817" y="0"/>
                </a:moveTo>
                <a:cubicBezTo>
                  <a:pt x="0" y="44450"/>
                  <a:pt x="1653" y="21993"/>
                  <a:pt x="9207" y="67318"/>
                </a:cubicBezTo>
                <a:cubicBezTo>
                  <a:pt x="7337" y="91627"/>
                  <a:pt x="3597" y="115864"/>
                  <a:pt x="3597" y="140245"/>
                </a:cubicBezTo>
                <a:cubicBezTo>
                  <a:pt x="3597" y="153468"/>
                  <a:pt x="7747" y="166372"/>
                  <a:pt x="9207" y="179514"/>
                </a:cubicBezTo>
                <a:cubicBezTo>
                  <a:pt x="9620" y="183231"/>
                  <a:pt x="9207" y="186994"/>
                  <a:pt x="9207" y="190734"/>
                </a:cubicBezTo>
              </a:path>
            </a:pathLst>
          </a:custGeom>
          <a:ln w="44450" cap="rnd">
            <a:solidFill>
              <a:srgbClr val="1A15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49" name="Freeform 248"/>
          <p:cNvSpPr/>
          <p:nvPr/>
        </p:nvSpPr>
        <p:spPr>
          <a:xfrm>
            <a:off x="6959803" y="5649362"/>
            <a:ext cx="33999" cy="76955"/>
          </a:xfrm>
          <a:custGeom>
            <a:avLst/>
            <a:gdLst>
              <a:gd name="connsiteX0" fmla="*/ 15892 w 33999"/>
              <a:gd name="connsiteY0" fmla="*/ 0 h 76955"/>
              <a:gd name="connsiteX1" fmla="*/ 2312 w 33999"/>
              <a:gd name="connsiteY1" fmla="*/ 9054 h 76955"/>
              <a:gd name="connsiteX2" fmla="*/ 20419 w 33999"/>
              <a:gd name="connsiteY2" fmla="*/ 45268 h 76955"/>
              <a:gd name="connsiteX3" fmla="*/ 33999 w 33999"/>
              <a:gd name="connsiteY3" fmla="*/ 76955 h 76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99" h="76955">
                <a:moveTo>
                  <a:pt x="15892" y="0"/>
                </a:moveTo>
                <a:cubicBezTo>
                  <a:pt x="11365" y="3018"/>
                  <a:pt x="2987" y="3656"/>
                  <a:pt x="2312" y="9054"/>
                </a:cubicBezTo>
                <a:cubicBezTo>
                  <a:pt x="0" y="27549"/>
                  <a:pt x="10304" y="35153"/>
                  <a:pt x="20419" y="45268"/>
                </a:cubicBezTo>
                <a:cubicBezTo>
                  <a:pt x="30147" y="74453"/>
                  <a:pt x="22724" y="65680"/>
                  <a:pt x="33999" y="76955"/>
                </a:cubicBezTo>
              </a:path>
            </a:pathLst>
          </a:custGeom>
          <a:ln w="444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250" name="Straight Connector 249"/>
          <p:cNvCxnSpPr/>
          <p:nvPr/>
        </p:nvCxnSpPr>
        <p:spPr>
          <a:xfrm rot="5400000">
            <a:off x="3848100" y="5524500"/>
            <a:ext cx="304800" cy="228600"/>
          </a:xfrm>
          <a:prstGeom prst="line">
            <a:avLst/>
          </a:prstGeom>
          <a:ln w="44450" cap="rnd">
            <a:solidFill>
              <a:srgbClr val="1A15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 rot="5400000">
            <a:off x="3505200" y="6172200"/>
            <a:ext cx="762000" cy="0"/>
          </a:xfrm>
          <a:prstGeom prst="line">
            <a:avLst/>
          </a:prstGeom>
          <a:ln w="44450" cap="rnd">
            <a:solidFill>
              <a:srgbClr val="1A15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3886200" y="6553200"/>
            <a:ext cx="228600" cy="76200"/>
          </a:xfrm>
          <a:prstGeom prst="line">
            <a:avLst/>
          </a:prstGeom>
          <a:ln w="44450" cap="rnd">
            <a:solidFill>
              <a:srgbClr val="1A15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 rot="5400000">
            <a:off x="4000500" y="6743700"/>
            <a:ext cx="228600" cy="0"/>
          </a:xfrm>
          <a:prstGeom prst="line">
            <a:avLst/>
          </a:prstGeom>
          <a:ln w="44450" cap="rnd">
            <a:solidFill>
              <a:srgbClr val="1A15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 rot="5400000">
            <a:off x="6629400" y="2133600"/>
            <a:ext cx="152400" cy="0"/>
          </a:xfrm>
          <a:prstGeom prst="line">
            <a:avLst/>
          </a:prstGeom>
          <a:ln w="44450" cap="rnd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Freeform 254"/>
          <p:cNvSpPr/>
          <p:nvPr/>
        </p:nvSpPr>
        <p:spPr>
          <a:xfrm>
            <a:off x="3639638" y="5943600"/>
            <a:ext cx="17962" cy="348846"/>
          </a:xfrm>
          <a:custGeom>
            <a:avLst/>
            <a:gdLst>
              <a:gd name="connsiteX0" fmla="*/ 17962 w 17962"/>
              <a:gd name="connsiteY0" fmla="*/ 0 h 348846"/>
              <a:gd name="connsiteX1" fmla="*/ 12676 w 17962"/>
              <a:gd name="connsiteY1" fmla="*/ 348846 h 34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962" h="348846">
                <a:moveTo>
                  <a:pt x="17962" y="0"/>
                </a:moveTo>
                <a:cubicBezTo>
                  <a:pt x="0" y="143682"/>
                  <a:pt x="12676" y="28080"/>
                  <a:pt x="12676" y="348846"/>
                </a:cubicBezTo>
              </a:path>
            </a:pathLst>
          </a:custGeom>
          <a:solidFill>
            <a:srgbClr val="C00000"/>
          </a:solidFill>
          <a:ln w="44450" cap="rnd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56" name="Freeform 255"/>
          <p:cNvSpPr/>
          <p:nvPr/>
        </p:nvSpPr>
        <p:spPr>
          <a:xfrm>
            <a:off x="2605689" y="4360985"/>
            <a:ext cx="127463" cy="78908"/>
          </a:xfrm>
          <a:custGeom>
            <a:avLst/>
            <a:gdLst>
              <a:gd name="connsiteX0" fmla="*/ 127463 w 127463"/>
              <a:gd name="connsiteY0" fmla="*/ 0 h 78908"/>
              <a:gd name="connsiteX1" fmla="*/ 122438 w 127463"/>
              <a:gd name="connsiteY1" fmla="*/ 15072 h 78908"/>
              <a:gd name="connsiteX2" fmla="*/ 107366 w 127463"/>
              <a:gd name="connsiteY2" fmla="*/ 50241 h 78908"/>
              <a:gd name="connsiteX3" fmla="*/ 92293 w 127463"/>
              <a:gd name="connsiteY3" fmla="*/ 55266 h 78908"/>
              <a:gd name="connsiteX4" fmla="*/ 77221 w 127463"/>
              <a:gd name="connsiteY4" fmla="*/ 70338 h 78908"/>
              <a:gd name="connsiteX5" fmla="*/ 16931 w 127463"/>
              <a:gd name="connsiteY5" fmla="*/ 50241 h 78908"/>
              <a:gd name="connsiteX6" fmla="*/ 1858 w 127463"/>
              <a:gd name="connsiteY6" fmla="*/ 30145 h 78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63" h="78908">
                <a:moveTo>
                  <a:pt x="127463" y="0"/>
                </a:moveTo>
                <a:cubicBezTo>
                  <a:pt x="125788" y="5024"/>
                  <a:pt x="123893" y="9980"/>
                  <a:pt x="122438" y="15072"/>
                </a:cubicBezTo>
                <a:cubicBezTo>
                  <a:pt x="118862" y="27587"/>
                  <a:pt x="118698" y="41176"/>
                  <a:pt x="107366" y="50241"/>
                </a:cubicBezTo>
                <a:cubicBezTo>
                  <a:pt x="103230" y="53550"/>
                  <a:pt x="97317" y="53591"/>
                  <a:pt x="92293" y="55266"/>
                </a:cubicBezTo>
                <a:cubicBezTo>
                  <a:pt x="87269" y="60290"/>
                  <a:pt x="84243" y="69258"/>
                  <a:pt x="77221" y="70338"/>
                </a:cubicBezTo>
                <a:cubicBezTo>
                  <a:pt x="21516" y="78908"/>
                  <a:pt x="36119" y="74226"/>
                  <a:pt x="16931" y="50241"/>
                </a:cubicBezTo>
                <a:cubicBezTo>
                  <a:pt x="0" y="29078"/>
                  <a:pt x="12347" y="51124"/>
                  <a:pt x="1858" y="30145"/>
                </a:cubicBezTo>
              </a:path>
            </a:pathLst>
          </a:custGeom>
          <a:ln w="444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257" name="Straight Connector 256"/>
          <p:cNvCxnSpPr/>
          <p:nvPr/>
        </p:nvCxnSpPr>
        <p:spPr>
          <a:xfrm rot="5400000">
            <a:off x="3276600" y="5334000"/>
            <a:ext cx="152400" cy="0"/>
          </a:xfrm>
          <a:prstGeom prst="line">
            <a:avLst/>
          </a:prstGeom>
          <a:ln w="44450" cap="rnd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Freeform 257"/>
          <p:cNvSpPr/>
          <p:nvPr/>
        </p:nvSpPr>
        <p:spPr>
          <a:xfrm>
            <a:off x="3305908" y="5079442"/>
            <a:ext cx="180870" cy="140677"/>
          </a:xfrm>
          <a:custGeom>
            <a:avLst/>
            <a:gdLst>
              <a:gd name="connsiteX0" fmla="*/ 0 w 180870"/>
              <a:gd name="connsiteY0" fmla="*/ 0 h 140677"/>
              <a:gd name="connsiteX1" fmla="*/ 15072 w 180870"/>
              <a:gd name="connsiteY1" fmla="*/ 5024 h 140677"/>
              <a:gd name="connsiteX2" fmla="*/ 40193 w 180870"/>
              <a:gd name="connsiteY2" fmla="*/ 10048 h 140677"/>
              <a:gd name="connsiteX3" fmla="*/ 50241 w 180870"/>
              <a:gd name="connsiteY3" fmla="*/ 70338 h 140677"/>
              <a:gd name="connsiteX4" fmla="*/ 55266 w 180870"/>
              <a:gd name="connsiteY4" fmla="*/ 95459 h 140677"/>
              <a:gd name="connsiteX5" fmla="*/ 85411 w 180870"/>
              <a:gd name="connsiteY5" fmla="*/ 90435 h 140677"/>
              <a:gd name="connsiteX6" fmla="*/ 100483 w 180870"/>
              <a:gd name="connsiteY6" fmla="*/ 85411 h 140677"/>
              <a:gd name="connsiteX7" fmla="*/ 130628 w 180870"/>
              <a:gd name="connsiteY7" fmla="*/ 95459 h 140677"/>
              <a:gd name="connsiteX8" fmla="*/ 140677 w 180870"/>
              <a:gd name="connsiteY8" fmla="*/ 105507 h 140677"/>
              <a:gd name="connsiteX9" fmla="*/ 160773 w 180870"/>
              <a:gd name="connsiteY9" fmla="*/ 110532 h 140677"/>
              <a:gd name="connsiteX10" fmla="*/ 165797 w 180870"/>
              <a:gd name="connsiteY10" fmla="*/ 125604 h 140677"/>
              <a:gd name="connsiteX11" fmla="*/ 180870 w 180870"/>
              <a:gd name="connsiteY11" fmla="*/ 140677 h 14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870" h="140677">
                <a:moveTo>
                  <a:pt x="0" y="0"/>
                </a:moveTo>
                <a:cubicBezTo>
                  <a:pt x="5024" y="1675"/>
                  <a:pt x="9934" y="3740"/>
                  <a:pt x="15072" y="5024"/>
                </a:cubicBezTo>
                <a:cubicBezTo>
                  <a:pt x="23357" y="7095"/>
                  <a:pt x="36144" y="2529"/>
                  <a:pt x="40193" y="10048"/>
                </a:cubicBezTo>
                <a:cubicBezTo>
                  <a:pt x="49852" y="27987"/>
                  <a:pt x="46245" y="50360"/>
                  <a:pt x="50241" y="70338"/>
                </a:cubicBezTo>
                <a:lnTo>
                  <a:pt x="55266" y="95459"/>
                </a:lnTo>
                <a:cubicBezTo>
                  <a:pt x="65314" y="93784"/>
                  <a:pt x="75467" y="92645"/>
                  <a:pt x="85411" y="90435"/>
                </a:cubicBezTo>
                <a:cubicBezTo>
                  <a:pt x="90581" y="89286"/>
                  <a:pt x="95220" y="84826"/>
                  <a:pt x="100483" y="85411"/>
                </a:cubicBezTo>
                <a:cubicBezTo>
                  <a:pt x="111010" y="86581"/>
                  <a:pt x="120580" y="92110"/>
                  <a:pt x="130628" y="95459"/>
                </a:cubicBezTo>
                <a:cubicBezTo>
                  <a:pt x="133978" y="98808"/>
                  <a:pt x="136440" y="103389"/>
                  <a:pt x="140677" y="105507"/>
                </a:cubicBezTo>
                <a:cubicBezTo>
                  <a:pt x="146853" y="108595"/>
                  <a:pt x="155381" y="106218"/>
                  <a:pt x="160773" y="110532"/>
                </a:cubicBezTo>
                <a:cubicBezTo>
                  <a:pt x="164908" y="113840"/>
                  <a:pt x="163072" y="121063"/>
                  <a:pt x="165797" y="125604"/>
                </a:cubicBezTo>
                <a:lnTo>
                  <a:pt x="180870" y="140677"/>
                </a:lnTo>
              </a:path>
            </a:pathLst>
          </a:custGeom>
          <a:ln w="444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59" name="Freeform 258"/>
          <p:cNvSpPr/>
          <p:nvPr/>
        </p:nvSpPr>
        <p:spPr>
          <a:xfrm>
            <a:off x="6858000" y="3962400"/>
            <a:ext cx="185895" cy="379300"/>
          </a:xfrm>
          <a:custGeom>
            <a:avLst/>
            <a:gdLst>
              <a:gd name="connsiteX0" fmla="*/ 185895 w 185895"/>
              <a:gd name="connsiteY0" fmla="*/ 361740 h 379300"/>
              <a:gd name="connsiteX1" fmla="*/ 170822 w 185895"/>
              <a:gd name="connsiteY1" fmla="*/ 356716 h 379300"/>
              <a:gd name="connsiteX2" fmla="*/ 105508 w 185895"/>
              <a:gd name="connsiteY2" fmla="*/ 276329 h 379300"/>
              <a:gd name="connsiteX3" fmla="*/ 110532 w 185895"/>
              <a:gd name="connsiteY3" fmla="*/ 261257 h 379300"/>
              <a:gd name="connsiteX4" fmla="*/ 95459 w 185895"/>
              <a:gd name="connsiteY4" fmla="*/ 95459 h 379300"/>
              <a:gd name="connsiteX5" fmla="*/ 30145 w 185895"/>
              <a:gd name="connsiteY5" fmla="*/ 90435 h 379300"/>
              <a:gd name="connsiteX6" fmla="*/ 35169 w 185895"/>
              <a:gd name="connsiteY6" fmla="*/ 65314 h 379300"/>
              <a:gd name="connsiteX7" fmla="*/ 40193 w 185895"/>
              <a:gd name="connsiteY7" fmla="*/ 50241 h 379300"/>
              <a:gd name="connsiteX8" fmla="*/ 25121 w 185895"/>
              <a:gd name="connsiteY8" fmla="*/ 35169 h 379300"/>
              <a:gd name="connsiteX9" fmla="*/ 20097 w 185895"/>
              <a:gd name="connsiteY9" fmla="*/ 15072 h 379300"/>
              <a:gd name="connsiteX10" fmla="*/ 5024 w 185895"/>
              <a:gd name="connsiteY10" fmla="*/ 10048 h 379300"/>
              <a:gd name="connsiteX11" fmla="*/ 0 w 185895"/>
              <a:gd name="connsiteY11" fmla="*/ 0 h 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895" h="379300">
                <a:moveTo>
                  <a:pt x="185895" y="361740"/>
                </a:moveTo>
                <a:cubicBezTo>
                  <a:pt x="180871" y="360065"/>
                  <a:pt x="176082" y="357335"/>
                  <a:pt x="170822" y="356716"/>
                </a:cubicBezTo>
                <a:cubicBezTo>
                  <a:pt x="79902" y="346020"/>
                  <a:pt x="94067" y="379300"/>
                  <a:pt x="105508" y="276329"/>
                </a:cubicBezTo>
                <a:cubicBezTo>
                  <a:pt x="106093" y="271066"/>
                  <a:pt x="108857" y="266281"/>
                  <a:pt x="110532" y="261257"/>
                </a:cubicBezTo>
                <a:cubicBezTo>
                  <a:pt x="109811" y="249713"/>
                  <a:pt x="102142" y="103478"/>
                  <a:pt x="95459" y="95459"/>
                </a:cubicBezTo>
                <a:cubicBezTo>
                  <a:pt x="81480" y="78684"/>
                  <a:pt x="51916" y="92110"/>
                  <a:pt x="30145" y="90435"/>
                </a:cubicBezTo>
                <a:cubicBezTo>
                  <a:pt x="31820" y="82061"/>
                  <a:pt x="33098" y="73599"/>
                  <a:pt x="35169" y="65314"/>
                </a:cubicBezTo>
                <a:cubicBezTo>
                  <a:pt x="36453" y="60176"/>
                  <a:pt x="41868" y="55265"/>
                  <a:pt x="40193" y="50241"/>
                </a:cubicBezTo>
                <a:cubicBezTo>
                  <a:pt x="37946" y="43501"/>
                  <a:pt x="30145" y="40193"/>
                  <a:pt x="25121" y="35169"/>
                </a:cubicBezTo>
                <a:cubicBezTo>
                  <a:pt x="23446" y="28470"/>
                  <a:pt x="24411" y="20464"/>
                  <a:pt x="20097" y="15072"/>
                </a:cubicBezTo>
                <a:cubicBezTo>
                  <a:pt x="16789" y="10936"/>
                  <a:pt x="9261" y="13226"/>
                  <a:pt x="5024" y="10048"/>
                </a:cubicBezTo>
                <a:cubicBezTo>
                  <a:pt x="2028" y="7801"/>
                  <a:pt x="1675" y="3349"/>
                  <a:pt x="0" y="0"/>
                </a:cubicBezTo>
              </a:path>
            </a:pathLst>
          </a:custGeom>
          <a:ln w="44450" cap="rnd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260" name="Straight Connector 259"/>
          <p:cNvCxnSpPr/>
          <p:nvPr/>
        </p:nvCxnSpPr>
        <p:spPr>
          <a:xfrm flipV="1">
            <a:off x="8839200" y="5486400"/>
            <a:ext cx="152400" cy="76200"/>
          </a:xfrm>
          <a:prstGeom prst="line">
            <a:avLst/>
          </a:prstGeom>
          <a:ln w="444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Freeform 260"/>
          <p:cNvSpPr/>
          <p:nvPr/>
        </p:nvSpPr>
        <p:spPr>
          <a:xfrm>
            <a:off x="3164186" y="5476767"/>
            <a:ext cx="170474" cy="27740"/>
          </a:xfrm>
          <a:custGeom>
            <a:avLst/>
            <a:gdLst>
              <a:gd name="connsiteX0" fmla="*/ 167489 w 170474"/>
              <a:gd name="connsiteY0" fmla="*/ 27740 h 27740"/>
              <a:gd name="connsiteX1" fmla="*/ 162963 w 170474"/>
              <a:gd name="connsiteY1" fmla="*/ 5106 h 27740"/>
              <a:gd name="connsiteX2" fmla="*/ 0 w 170474"/>
              <a:gd name="connsiteY2" fmla="*/ 580 h 2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474" h="27740">
                <a:moveTo>
                  <a:pt x="167489" y="27740"/>
                </a:moveTo>
                <a:cubicBezTo>
                  <a:pt x="165980" y="20195"/>
                  <a:pt x="170474" y="6775"/>
                  <a:pt x="162963" y="5106"/>
                </a:cubicBezTo>
                <a:cubicBezTo>
                  <a:pt x="139986" y="0"/>
                  <a:pt x="42330" y="580"/>
                  <a:pt x="0" y="580"/>
                </a:cubicBezTo>
              </a:path>
            </a:pathLst>
          </a:cu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62" name="Freeform 261"/>
          <p:cNvSpPr/>
          <p:nvPr/>
        </p:nvSpPr>
        <p:spPr>
          <a:xfrm>
            <a:off x="2919743" y="5417147"/>
            <a:ext cx="246699" cy="51146"/>
          </a:xfrm>
          <a:custGeom>
            <a:avLst/>
            <a:gdLst>
              <a:gd name="connsiteX0" fmla="*/ 244443 w 246699"/>
              <a:gd name="connsiteY0" fmla="*/ 51146 h 51146"/>
              <a:gd name="connsiteX1" fmla="*/ 230863 w 246699"/>
              <a:gd name="connsiteY1" fmla="*/ 46619 h 51146"/>
              <a:gd name="connsiteX2" fmla="*/ 208229 w 246699"/>
              <a:gd name="connsiteY2" fmla="*/ 33039 h 51146"/>
              <a:gd name="connsiteX3" fmla="*/ 190122 w 246699"/>
              <a:gd name="connsiteY3" fmla="*/ 37566 h 51146"/>
              <a:gd name="connsiteX4" fmla="*/ 40740 w 246699"/>
              <a:gd name="connsiteY4" fmla="*/ 28512 h 51146"/>
              <a:gd name="connsiteX5" fmla="*/ 36213 w 246699"/>
              <a:gd name="connsiteY5" fmla="*/ 10405 h 51146"/>
              <a:gd name="connsiteX6" fmla="*/ 9053 w 246699"/>
              <a:gd name="connsiteY6" fmla="*/ 10405 h 51146"/>
              <a:gd name="connsiteX7" fmla="*/ 0 w 246699"/>
              <a:gd name="connsiteY7" fmla="*/ 10405 h 5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699" h="51146">
                <a:moveTo>
                  <a:pt x="244443" y="51146"/>
                </a:moveTo>
                <a:cubicBezTo>
                  <a:pt x="239916" y="49637"/>
                  <a:pt x="234955" y="49074"/>
                  <a:pt x="230863" y="46619"/>
                </a:cubicBezTo>
                <a:cubicBezTo>
                  <a:pt x="199794" y="27978"/>
                  <a:pt x="246699" y="45863"/>
                  <a:pt x="208229" y="33039"/>
                </a:cubicBezTo>
                <a:cubicBezTo>
                  <a:pt x="202193" y="34548"/>
                  <a:pt x="196343" y="37566"/>
                  <a:pt x="190122" y="37566"/>
                </a:cubicBezTo>
                <a:cubicBezTo>
                  <a:pt x="104902" y="37566"/>
                  <a:pt x="101492" y="36106"/>
                  <a:pt x="40740" y="28512"/>
                </a:cubicBezTo>
                <a:cubicBezTo>
                  <a:pt x="39231" y="22476"/>
                  <a:pt x="40100" y="15263"/>
                  <a:pt x="36213" y="10405"/>
                </a:cubicBezTo>
                <a:cubicBezTo>
                  <a:pt x="27889" y="0"/>
                  <a:pt x="17377" y="8740"/>
                  <a:pt x="9053" y="10405"/>
                </a:cubicBezTo>
                <a:cubicBezTo>
                  <a:pt x="6094" y="10997"/>
                  <a:pt x="3018" y="10405"/>
                  <a:pt x="0" y="10405"/>
                </a:cubicBezTo>
              </a:path>
            </a:pathLst>
          </a:custGeom>
          <a:ln w="44450" cap="rnd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63" name="Freeform 262"/>
          <p:cNvSpPr/>
          <p:nvPr/>
        </p:nvSpPr>
        <p:spPr>
          <a:xfrm>
            <a:off x="7735564" y="944736"/>
            <a:ext cx="86673" cy="104007"/>
          </a:xfrm>
          <a:custGeom>
            <a:avLst/>
            <a:gdLst>
              <a:gd name="connsiteX0" fmla="*/ 0 w 86673"/>
              <a:gd name="connsiteY0" fmla="*/ 104007 h 104007"/>
              <a:gd name="connsiteX1" fmla="*/ 30336 w 86673"/>
              <a:gd name="connsiteY1" fmla="*/ 95340 h 104007"/>
              <a:gd name="connsiteX2" fmla="*/ 43336 w 86673"/>
              <a:gd name="connsiteY2" fmla="*/ 82339 h 104007"/>
              <a:gd name="connsiteX3" fmla="*/ 56337 w 86673"/>
              <a:gd name="connsiteY3" fmla="*/ 73672 h 104007"/>
              <a:gd name="connsiteX4" fmla="*/ 73672 w 86673"/>
              <a:gd name="connsiteY4" fmla="*/ 39002 h 104007"/>
              <a:gd name="connsiteX5" fmla="*/ 78006 w 86673"/>
              <a:gd name="connsiteY5" fmla="*/ 26001 h 104007"/>
              <a:gd name="connsiteX6" fmla="*/ 82339 w 86673"/>
              <a:gd name="connsiteY6" fmla="*/ 8667 h 104007"/>
              <a:gd name="connsiteX7" fmla="*/ 86673 w 86673"/>
              <a:gd name="connsiteY7" fmla="*/ 0 h 10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673" h="104007">
                <a:moveTo>
                  <a:pt x="0" y="104007"/>
                </a:moveTo>
                <a:cubicBezTo>
                  <a:pt x="2307" y="103430"/>
                  <a:pt x="26608" y="97825"/>
                  <a:pt x="30336" y="95340"/>
                </a:cubicBezTo>
                <a:cubicBezTo>
                  <a:pt x="35435" y="91941"/>
                  <a:pt x="38628" y="86262"/>
                  <a:pt x="43336" y="82339"/>
                </a:cubicBezTo>
                <a:cubicBezTo>
                  <a:pt x="47337" y="79005"/>
                  <a:pt x="52003" y="76561"/>
                  <a:pt x="56337" y="73672"/>
                </a:cubicBezTo>
                <a:cubicBezTo>
                  <a:pt x="66297" y="43794"/>
                  <a:pt x="58545" y="54131"/>
                  <a:pt x="73672" y="39002"/>
                </a:cubicBezTo>
                <a:cubicBezTo>
                  <a:pt x="75117" y="34668"/>
                  <a:pt x="76751" y="30393"/>
                  <a:pt x="78006" y="26001"/>
                </a:cubicBezTo>
                <a:cubicBezTo>
                  <a:pt x="79642" y="20274"/>
                  <a:pt x="80456" y="14317"/>
                  <a:pt x="82339" y="8667"/>
                </a:cubicBezTo>
                <a:cubicBezTo>
                  <a:pt x="83360" y="5603"/>
                  <a:pt x="85228" y="2889"/>
                  <a:pt x="86673" y="0"/>
                </a:cubicBezTo>
              </a:path>
            </a:pathLst>
          </a:cu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64" name="Freeform 263"/>
          <p:cNvSpPr/>
          <p:nvPr/>
        </p:nvSpPr>
        <p:spPr>
          <a:xfrm>
            <a:off x="6981509" y="2158157"/>
            <a:ext cx="76993" cy="290355"/>
          </a:xfrm>
          <a:custGeom>
            <a:avLst/>
            <a:gdLst>
              <a:gd name="connsiteX0" fmla="*/ 43336 w 76993"/>
              <a:gd name="connsiteY0" fmla="*/ 0 h 290355"/>
              <a:gd name="connsiteX1" fmla="*/ 56337 w 76993"/>
              <a:gd name="connsiteY1" fmla="*/ 39003 h 290355"/>
              <a:gd name="connsiteX2" fmla="*/ 60671 w 76993"/>
              <a:gd name="connsiteY2" fmla="*/ 52004 h 290355"/>
              <a:gd name="connsiteX3" fmla="*/ 65005 w 76993"/>
              <a:gd name="connsiteY3" fmla="*/ 65005 h 290355"/>
              <a:gd name="connsiteX4" fmla="*/ 65005 w 76993"/>
              <a:gd name="connsiteY4" fmla="*/ 173346 h 290355"/>
              <a:gd name="connsiteX5" fmla="*/ 43336 w 76993"/>
              <a:gd name="connsiteY5" fmla="*/ 195015 h 290355"/>
              <a:gd name="connsiteX6" fmla="*/ 34669 w 76993"/>
              <a:gd name="connsiteY6" fmla="*/ 208016 h 290355"/>
              <a:gd name="connsiteX7" fmla="*/ 26002 w 76993"/>
              <a:gd name="connsiteY7" fmla="*/ 234017 h 290355"/>
              <a:gd name="connsiteX8" fmla="*/ 17335 w 76993"/>
              <a:gd name="connsiteY8" fmla="*/ 247018 h 290355"/>
              <a:gd name="connsiteX9" fmla="*/ 8667 w 76993"/>
              <a:gd name="connsiteY9" fmla="*/ 273020 h 290355"/>
              <a:gd name="connsiteX10" fmla="*/ 0 w 76993"/>
              <a:gd name="connsiteY10" fmla="*/ 290355 h 29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993" h="290355">
                <a:moveTo>
                  <a:pt x="43336" y="0"/>
                </a:moveTo>
                <a:lnTo>
                  <a:pt x="56337" y="39003"/>
                </a:lnTo>
                <a:lnTo>
                  <a:pt x="60671" y="52004"/>
                </a:lnTo>
                <a:lnTo>
                  <a:pt x="65005" y="65005"/>
                </a:lnTo>
                <a:cubicBezTo>
                  <a:pt x="71556" y="104318"/>
                  <a:pt x="76993" y="125396"/>
                  <a:pt x="65005" y="173346"/>
                </a:cubicBezTo>
                <a:cubicBezTo>
                  <a:pt x="62528" y="183256"/>
                  <a:pt x="49002" y="186516"/>
                  <a:pt x="43336" y="195015"/>
                </a:cubicBezTo>
                <a:lnTo>
                  <a:pt x="34669" y="208016"/>
                </a:lnTo>
                <a:cubicBezTo>
                  <a:pt x="31780" y="216683"/>
                  <a:pt x="31070" y="226415"/>
                  <a:pt x="26002" y="234017"/>
                </a:cubicBezTo>
                <a:cubicBezTo>
                  <a:pt x="23113" y="238351"/>
                  <a:pt x="19450" y="242259"/>
                  <a:pt x="17335" y="247018"/>
                </a:cubicBezTo>
                <a:cubicBezTo>
                  <a:pt x="13624" y="255367"/>
                  <a:pt x="11556" y="264353"/>
                  <a:pt x="8667" y="273020"/>
                </a:cubicBezTo>
                <a:cubicBezTo>
                  <a:pt x="3687" y="287960"/>
                  <a:pt x="7565" y="282790"/>
                  <a:pt x="0" y="290355"/>
                </a:cubicBezTo>
              </a:path>
            </a:pathLst>
          </a:custGeom>
          <a:ln w="44450">
            <a:solidFill>
              <a:srgbClr val="1A15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65" name="Freeform 264"/>
          <p:cNvSpPr/>
          <p:nvPr/>
        </p:nvSpPr>
        <p:spPr>
          <a:xfrm>
            <a:off x="3518923" y="5161376"/>
            <a:ext cx="91302" cy="143011"/>
          </a:xfrm>
          <a:custGeom>
            <a:avLst/>
            <a:gdLst>
              <a:gd name="connsiteX0" fmla="*/ 82340 w 91302"/>
              <a:gd name="connsiteY0" fmla="*/ 0 h 143011"/>
              <a:gd name="connsiteX1" fmla="*/ 82340 w 91302"/>
              <a:gd name="connsiteY1" fmla="*/ 30336 h 143011"/>
              <a:gd name="connsiteX2" fmla="*/ 69339 w 91302"/>
              <a:gd name="connsiteY2" fmla="*/ 34669 h 143011"/>
              <a:gd name="connsiteX3" fmla="*/ 60671 w 91302"/>
              <a:gd name="connsiteY3" fmla="*/ 43337 h 143011"/>
              <a:gd name="connsiteX4" fmla="*/ 52004 w 91302"/>
              <a:gd name="connsiteY4" fmla="*/ 78006 h 143011"/>
              <a:gd name="connsiteX5" fmla="*/ 39003 w 91302"/>
              <a:gd name="connsiteY5" fmla="*/ 104008 h 143011"/>
              <a:gd name="connsiteX6" fmla="*/ 13001 w 91302"/>
              <a:gd name="connsiteY6" fmla="*/ 108342 h 143011"/>
              <a:gd name="connsiteX7" fmla="*/ 8668 w 91302"/>
              <a:gd name="connsiteY7" fmla="*/ 134343 h 143011"/>
              <a:gd name="connsiteX8" fmla="*/ 0 w 91302"/>
              <a:gd name="connsiteY8" fmla="*/ 143011 h 14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302" h="143011">
                <a:moveTo>
                  <a:pt x="82340" y="0"/>
                </a:moveTo>
                <a:cubicBezTo>
                  <a:pt x="85856" y="10549"/>
                  <a:pt x="91302" y="19134"/>
                  <a:pt x="82340" y="30336"/>
                </a:cubicBezTo>
                <a:cubicBezTo>
                  <a:pt x="79486" y="33903"/>
                  <a:pt x="73673" y="33225"/>
                  <a:pt x="69339" y="34669"/>
                </a:cubicBezTo>
                <a:cubicBezTo>
                  <a:pt x="66450" y="37558"/>
                  <a:pt x="62773" y="39833"/>
                  <a:pt x="60671" y="43337"/>
                </a:cubicBezTo>
                <a:cubicBezTo>
                  <a:pt x="56428" y="50410"/>
                  <a:pt x="53334" y="72686"/>
                  <a:pt x="52004" y="78006"/>
                </a:cubicBezTo>
                <a:cubicBezTo>
                  <a:pt x="50539" y="83865"/>
                  <a:pt x="45055" y="100982"/>
                  <a:pt x="39003" y="104008"/>
                </a:cubicBezTo>
                <a:cubicBezTo>
                  <a:pt x="31144" y="107938"/>
                  <a:pt x="21668" y="106897"/>
                  <a:pt x="13001" y="108342"/>
                </a:cubicBezTo>
                <a:cubicBezTo>
                  <a:pt x="11557" y="117009"/>
                  <a:pt x="11753" y="126116"/>
                  <a:pt x="8668" y="134343"/>
                </a:cubicBezTo>
                <a:cubicBezTo>
                  <a:pt x="7233" y="138169"/>
                  <a:pt x="0" y="143011"/>
                  <a:pt x="0" y="143011"/>
                </a:cubicBezTo>
              </a:path>
            </a:pathLst>
          </a:custGeom>
          <a:ln w="444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266" name="Straight Connector 265"/>
          <p:cNvCxnSpPr>
            <a:stCxn id="204" idx="1"/>
          </p:cNvCxnSpPr>
          <p:nvPr/>
        </p:nvCxnSpPr>
        <p:spPr>
          <a:xfrm flipH="1">
            <a:off x="2971800" y="4991100"/>
            <a:ext cx="317500" cy="266700"/>
          </a:xfrm>
          <a:prstGeom prst="line">
            <a:avLst/>
          </a:prstGeom>
          <a:ln w="444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rot="5400000">
            <a:off x="2590800" y="5638800"/>
            <a:ext cx="762000" cy="0"/>
          </a:xfrm>
          <a:prstGeom prst="line">
            <a:avLst/>
          </a:prstGeom>
          <a:ln w="44450" cap="rnd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 rot="10800000" flipV="1">
            <a:off x="1219200" y="6019800"/>
            <a:ext cx="1752600" cy="228600"/>
          </a:xfrm>
          <a:prstGeom prst="line">
            <a:avLst/>
          </a:prstGeom>
          <a:ln w="44450" cap="rnd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 rot="5400000">
            <a:off x="800100" y="6438900"/>
            <a:ext cx="609600" cy="228600"/>
          </a:xfrm>
          <a:prstGeom prst="line">
            <a:avLst/>
          </a:prstGeom>
          <a:ln w="44450" cap="rnd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Freeform 269"/>
          <p:cNvSpPr/>
          <p:nvPr/>
        </p:nvSpPr>
        <p:spPr>
          <a:xfrm>
            <a:off x="2915392" y="5326083"/>
            <a:ext cx="0" cy="112816"/>
          </a:xfrm>
          <a:custGeom>
            <a:avLst/>
            <a:gdLst>
              <a:gd name="connsiteX0" fmla="*/ 0 w 0"/>
              <a:gd name="connsiteY0" fmla="*/ 112816 h 112816"/>
              <a:gd name="connsiteX1" fmla="*/ 0 w 0"/>
              <a:gd name="connsiteY1" fmla="*/ 0 h 11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12816">
                <a:moveTo>
                  <a:pt x="0" y="112816"/>
                </a:moveTo>
                <a:lnTo>
                  <a:pt x="0" y="0"/>
                </a:lnTo>
              </a:path>
            </a:pathLst>
          </a:custGeom>
          <a:ln w="44450" cap="rnd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71" name="Freeform 270"/>
          <p:cNvSpPr/>
          <p:nvPr/>
        </p:nvSpPr>
        <p:spPr>
          <a:xfrm>
            <a:off x="3342904" y="5492338"/>
            <a:ext cx="154379" cy="5937"/>
          </a:xfrm>
          <a:custGeom>
            <a:avLst/>
            <a:gdLst>
              <a:gd name="connsiteX0" fmla="*/ 0 w 154379"/>
              <a:gd name="connsiteY0" fmla="*/ 5937 h 5937"/>
              <a:gd name="connsiteX1" fmla="*/ 124691 w 154379"/>
              <a:gd name="connsiteY1" fmla="*/ 0 h 5937"/>
              <a:gd name="connsiteX2" fmla="*/ 154379 w 154379"/>
              <a:gd name="connsiteY2" fmla="*/ 5937 h 5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79" h="5937">
                <a:moveTo>
                  <a:pt x="0" y="5937"/>
                </a:moveTo>
                <a:cubicBezTo>
                  <a:pt x="41564" y="3958"/>
                  <a:pt x="83080" y="0"/>
                  <a:pt x="124691" y="0"/>
                </a:cubicBezTo>
                <a:cubicBezTo>
                  <a:pt x="134783" y="0"/>
                  <a:pt x="154379" y="5937"/>
                  <a:pt x="154379" y="5937"/>
                </a:cubicBezTo>
              </a:path>
            </a:pathLst>
          </a:custGeom>
          <a:ln w="444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72" name="Freeform 271"/>
          <p:cNvSpPr/>
          <p:nvPr/>
        </p:nvSpPr>
        <p:spPr>
          <a:xfrm>
            <a:off x="3336966" y="5385460"/>
            <a:ext cx="12483" cy="118753"/>
          </a:xfrm>
          <a:custGeom>
            <a:avLst/>
            <a:gdLst>
              <a:gd name="connsiteX0" fmla="*/ 0 w 12483"/>
              <a:gd name="connsiteY0" fmla="*/ 0 h 118753"/>
              <a:gd name="connsiteX1" fmla="*/ 5938 w 12483"/>
              <a:gd name="connsiteY1" fmla="*/ 17813 h 118753"/>
              <a:gd name="connsiteX2" fmla="*/ 11876 w 12483"/>
              <a:gd name="connsiteY2" fmla="*/ 118753 h 11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83" h="118753">
                <a:moveTo>
                  <a:pt x="0" y="0"/>
                </a:moveTo>
                <a:cubicBezTo>
                  <a:pt x="1979" y="5938"/>
                  <a:pt x="5162" y="11602"/>
                  <a:pt x="5938" y="17813"/>
                </a:cubicBezTo>
                <a:cubicBezTo>
                  <a:pt x="12483" y="70172"/>
                  <a:pt x="11876" y="79236"/>
                  <a:pt x="11876" y="118753"/>
                </a:cubicBezTo>
              </a:path>
            </a:pathLst>
          </a:custGeom>
          <a:ln w="4445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73" name="TextBox 101"/>
          <p:cNvSpPr txBox="1"/>
          <p:nvPr/>
        </p:nvSpPr>
        <p:spPr>
          <a:xfrm>
            <a:off x="3886200" y="6477000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64" charset="-128"/>
                <a:cs typeface="+mn-cs"/>
              </a:defRPr>
            </a:lvl9pPr>
          </a:lstStyle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4" name="Freeform 273"/>
          <p:cNvSpPr/>
          <p:nvPr/>
        </p:nvSpPr>
        <p:spPr>
          <a:xfrm>
            <a:off x="7262813" y="4919663"/>
            <a:ext cx="171450" cy="238125"/>
          </a:xfrm>
          <a:custGeom>
            <a:avLst/>
            <a:gdLst>
              <a:gd name="connsiteX0" fmla="*/ 171450 w 171450"/>
              <a:gd name="connsiteY0" fmla="*/ 0 h 238125"/>
              <a:gd name="connsiteX1" fmla="*/ 166687 w 171450"/>
              <a:gd name="connsiteY1" fmla="*/ 42862 h 238125"/>
              <a:gd name="connsiteX2" fmla="*/ 157162 w 171450"/>
              <a:gd name="connsiteY2" fmla="*/ 71437 h 238125"/>
              <a:gd name="connsiteX3" fmla="*/ 57150 w 171450"/>
              <a:gd name="connsiteY3" fmla="*/ 95250 h 238125"/>
              <a:gd name="connsiteX4" fmla="*/ 42862 w 171450"/>
              <a:gd name="connsiteY4" fmla="*/ 142875 h 238125"/>
              <a:gd name="connsiteX5" fmla="*/ 38100 w 171450"/>
              <a:gd name="connsiteY5" fmla="*/ 157162 h 238125"/>
              <a:gd name="connsiteX6" fmla="*/ 28575 w 171450"/>
              <a:gd name="connsiteY6" fmla="*/ 171450 h 238125"/>
              <a:gd name="connsiteX7" fmla="*/ 19050 w 171450"/>
              <a:gd name="connsiteY7" fmla="*/ 209550 h 238125"/>
              <a:gd name="connsiteX8" fmla="*/ 0 w 171450"/>
              <a:gd name="connsiteY8" fmla="*/ 23812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" h="238125">
                <a:moveTo>
                  <a:pt x="171450" y="0"/>
                </a:moveTo>
                <a:cubicBezTo>
                  <a:pt x="169862" y="14287"/>
                  <a:pt x="169506" y="28766"/>
                  <a:pt x="166687" y="42862"/>
                </a:cubicBezTo>
                <a:cubicBezTo>
                  <a:pt x="164718" y="52707"/>
                  <a:pt x="165516" y="65868"/>
                  <a:pt x="157162" y="71437"/>
                </a:cubicBezTo>
                <a:cubicBezTo>
                  <a:pt x="108730" y="103725"/>
                  <a:pt x="140009" y="89725"/>
                  <a:pt x="57150" y="95250"/>
                </a:cubicBezTo>
                <a:cubicBezTo>
                  <a:pt x="49951" y="124043"/>
                  <a:pt x="54458" y="108087"/>
                  <a:pt x="42862" y="142875"/>
                </a:cubicBezTo>
                <a:cubicBezTo>
                  <a:pt x="41275" y="147637"/>
                  <a:pt x="40884" y="152985"/>
                  <a:pt x="38100" y="157162"/>
                </a:cubicBezTo>
                <a:lnTo>
                  <a:pt x="28575" y="171450"/>
                </a:lnTo>
                <a:cubicBezTo>
                  <a:pt x="25400" y="184150"/>
                  <a:pt x="26312" y="198658"/>
                  <a:pt x="19050" y="209550"/>
                </a:cubicBezTo>
                <a:lnTo>
                  <a:pt x="0" y="238125"/>
                </a:lnTo>
              </a:path>
            </a:pathLst>
          </a:cu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Freeform 274"/>
          <p:cNvSpPr/>
          <p:nvPr/>
        </p:nvSpPr>
        <p:spPr>
          <a:xfrm>
            <a:off x="3243263" y="2333625"/>
            <a:ext cx="1228725" cy="431474"/>
          </a:xfrm>
          <a:custGeom>
            <a:avLst/>
            <a:gdLst>
              <a:gd name="connsiteX0" fmla="*/ 1228725 w 1228725"/>
              <a:gd name="connsiteY0" fmla="*/ 4763 h 431474"/>
              <a:gd name="connsiteX1" fmla="*/ 1214437 w 1228725"/>
              <a:gd name="connsiteY1" fmla="*/ 0 h 431474"/>
              <a:gd name="connsiteX2" fmla="*/ 1119187 w 1228725"/>
              <a:gd name="connsiteY2" fmla="*/ 9525 h 431474"/>
              <a:gd name="connsiteX3" fmla="*/ 995362 w 1228725"/>
              <a:gd name="connsiteY3" fmla="*/ 14288 h 431474"/>
              <a:gd name="connsiteX4" fmla="*/ 985837 w 1228725"/>
              <a:gd name="connsiteY4" fmla="*/ 28575 h 431474"/>
              <a:gd name="connsiteX5" fmla="*/ 971550 w 1228725"/>
              <a:gd name="connsiteY5" fmla="*/ 57150 h 431474"/>
              <a:gd name="connsiteX6" fmla="*/ 942975 w 1228725"/>
              <a:gd name="connsiteY6" fmla="*/ 71438 h 431474"/>
              <a:gd name="connsiteX7" fmla="*/ 914400 w 1228725"/>
              <a:gd name="connsiteY7" fmla="*/ 90488 h 431474"/>
              <a:gd name="connsiteX8" fmla="*/ 885825 w 1228725"/>
              <a:gd name="connsiteY8" fmla="*/ 114300 h 431474"/>
              <a:gd name="connsiteX9" fmla="*/ 857250 w 1228725"/>
              <a:gd name="connsiteY9" fmla="*/ 123825 h 431474"/>
              <a:gd name="connsiteX10" fmla="*/ 842962 w 1228725"/>
              <a:gd name="connsiteY10" fmla="*/ 133350 h 431474"/>
              <a:gd name="connsiteX11" fmla="*/ 819150 w 1228725"/>
              <a:gd name="connsiteY11" fmla="*/ 138113 h 431474"/>
              <a:gd name="connsiteX12" fmla="*/ 804862 w 1228725"/>
              <a:gd name="connsiteY12" fmla="*/ 142875 h 431474"/>
              <a:gd name="connsiteX13" fmla="*/ 733425 w 1228725"/>
              <a:gd name="connsiteY13" fmla="*/ 138113 h 431474"/>
              <a:gd name="connsiteX14" fmla="*/ 704850 w 1228725"/>
              <a:gd name="connsiteY14" fmla="*/ 133350 h 431474"/>
              <a:gd name="connsiteX15" fmla="*/ 671512 w 1228725"/>
              <a:gd name="connsiteY15" fmla="*/ 138113 h 431474"/>
              <a:gd name="connsiteX16" fmla="*/ 661987 w 1228725"/>
              <a:gd name="connsiteY16" fmla="*/ 209550 h 431474"/>
              <a:gd name="connsiteX17" fmla="*/ 652462 w 1228725"/>
              <a:gd name="connsiteY17" fmla="*/ 223838 h 431474"/>
              <a:gd name="connsiteX18" fmla="*/ 642937 w 1228725"/>
              <a:gd name="connsiteY18" fmla="*/ 252413 h 431474"/>
              <a:gd name="connsiteX19" fmla="*/ 638175 w 1228725"/>
              <a:gd name="connsiteY19" fmla="*/ 266700 h 431474"/>
              <a:gd name="connsiteX20" fmla="*/ 633412 w 1228725"/>
              <a:gd name="connsiteY20" fmla="*/ 300038 h 431474"/>
              <a:gd name="connsiteX21" fmla="*/ 628650 w 1228725"/>
              <a:gd name="connsiteY21" fmla="*/ 314325 h 431474"/>
              <a:gd name="connsiteX22" fmla="*/ 623887 w 1228725"/>
              <a:gd name="connsiteY22" fmla="*/ 385763 h 431474"/>
              <a:gd name="connsiteX23" fmla="*/ 614362 w 1228725"/>
              <a:gd name="connsiteY23" fmla="*/ 400050 h 431474"/>
              <a:gd name="connsiteX24" fmla="*/ 566737 w 1228725"/>
              <a:gd name="connsiteY24" fmla="*/ 404813 h 431474"/>
              <a:gd name="connsiteX25" fmla="*/ 552450 w 1228725"/>
              <a:gd name="connsiteY25" fmla="*/ 409575 h 431474"/>
              <a:gd name="connsiteX26" fmla="*/ 538162 w 1228725"/>
              <a:gd name="connsiteY26" fmla="*/ 419100 h 431474"/>
              <a:gd name="connsiteX27" fmla="*/ 447675 w 1228725"/>
              <a:gd name="connsiteY27" fmla="*/ 423863 h 431474"/>
              <a:gd name="connsiteX28" fmla="*/ 419100 w 1228725"/>
              <a:gd name="connsiteY28" fmla="*/ 428625 h 431474"/>
              <a:gd name="connsiteX29" fmla="*/ 323850 w 1228725"/>
              <a:gd name="connsiteY29" fmla="*/ 419100 h 431474"/>
              <a:gd name="connsiteX30" fmla="*/ 0 w 1228725"/>
              <a:gd name="connsiteY30" fmla="*/ 423863 h 43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28725" h="431474">
                <a:moveTo>
                  <a:pt x="1228725" y="4763"/>
                </a:moveTo>
                <a:cubicBezTo>
                  <a:pt x="1223962" y="3175"/>
                  <a:pt x="1219457" y="0"/>
                  <a:pt x="1214437" y="0"/>
                </a:cubicBezTo>
                <a:cubicBezTo>
                  <a:pt x="1184429" y="0"/>
                  <a:pt x="1149392" y="7799"/>
                  <a:pt x="1119187" y="9525"/>
                </a:cubicBezTo>
                <a:cubicBezTo>
                  <a:pt x="1077949" y="11881"/>
                  <a:pt x="1036637" y="12700"/>
                  <a:pt x="995362" y="14288"/>
                </a:cubicBezTo>
                <a:cubicBezTo>
                  <a:pt x="992187" y="19050"/>
                  <a:pt x="988397" y="23456"/>
                  <a:pt x="985837" y="28575"/>
                </a:cubicBezTo>
                <a:cubicBezTo>
                  <a:pt x="978090" y="44070"/>
                  <a:pt x="985200" y="43500"/>
                  <a:pt x="971550" y="57150"/>
                </a:cubicBezTo>
                <a:cubicBezTo>
                  <a:pt x="955694" y="73006"/>
                  <a:pt x="960404" y="61755"/>
                  <a:pt x="942975" y="71438"/>
                </a:cubicBezTo>
                <a:cubicBezTo>
                  <a:pt x="932968" y="76998"/>
                  <a:pt x="922495" y="82394"/>
                  <a:pt x="914400" y="90488"/>
                </a:cubicBezTo>
                <a:cubicBezTo>
                  <a:pt x="905429" y="99458"/>
                  <a:pt x="897758" y="108996"/>
                  <a:pt x="885825" y="114300"/>
                </a:cubicBezTo>
                <a:cubicBezTo>
                  <a:pt x="876650" y="118378"/>
                  <a:pt x="857250" y="123825"/>
                  <a:pt x="857250" y="123825"/>
                </a:cubicBezTo>
                <a:cubicBezTo>
                  <a:pt x="852487" y="127000"/>
                  <a:pt x="848321" y="131340"/>
                  <a:pt x="842962" y="133350"/>
                </a:cubicBezTo>
                <a:cubicBezTo>
                  <a:pt x="835383" y="136192"/>
                  <a:pt x="827003" y="136150"/>
                  <a:pt x="819150" y="138113"/>
                </a:cubicBezTo>
                <a:cubicBezTo>
                  <a:pt x="814280" y="139331"/>
                  <a:pt x="809625" y="141288"/>
                  <a:pt x="804862" y="142875"/>
                </a:cubicBezTo>
                <a:cubicBezTo>
                  <a:pt x="781050" y="141288"/>
                  <a:pt x="757183" y="140376"/>
                  <a:pt x="733425" y="138113"/>
                </a:cubicBezTo>
                <a:cubicBezTo>
                  <a:pt x="723812" y="137197"/>
                  <a:pt x="714506" y="133350"/>
                  <a:pt x="704850" y="133350"/>
                </a:cubicBezTo>
                <a:cubicBezTo>
                  <a:pt x="693624" y="133350"/>
                  <a:pt x="682625" y="136525"/>
                  <a:pt x="671512" y="138113"/>
                </a:cubicBezTo>
                <a:cubicBezTo>
                  <a:pt x="670447" y="150893"/>
                  <a:pt x="671715" y="190094"/>
                  <a:pt x="661987" y="209550"/>
                </a:cubicBezTo>
                <a:cubicBezTo>
                  <a:pt x="659427" y="214670"/>
                  <a:pt x="655637" y="219075"/>
                  <a:pt x="652462" y="223838"/>
                </a:cubicBezTo>
                <a:lnTo>
                  <a:pt x="642937" y="252413"/>
                </a:lnTo>
                <a:lnTo>
                  <a:pt x="638175" y="266700"/>
                </a:lnTo>
                <a:cubicBezTo>
                  <a:pt x="636587" y="277813"/>
                  <a:pt x="635614" y="289030"/>
                  <a:pt x="633412" y="300038"/>
                </a:cubicBezTo>
                <a:cubicBezTo>
                  <a:pt x="632428" y="304960"/>
                  <a:pt x="629204" y="309336"/>
                  <a:pt x="628650" y="314325"/>
                </a:cubicBezTo>
                <a:cubicBezTo>
                  <a:pt x="626014" y="338045"/>
                  <a:pt x="627811" y="362222"/>
                  <a:pt x="623887" y="385763"/>
                </a:cubicBezTo>
                <a:cubicBezTo>
                  <a:pt x="622946" y="391409"/>
                  <a:pt x="619792" y="398240"/>
                  <a:pt x="614362" y="400050"/>
                </a:cubicBezTo>
                <a:cubicBezTo>
                  <a:pt x="599227" y="405095"/>
                  <a:pt x="582612" y="403225"/>
                  <a:pt x="566737" y="404813"/>
                </a:cubicBezTo>
                <a:cubicBezTo>
                  <a:pt x="561975" y="406400"/>
                  <a:pt x="556940" y="407330"/>
                  <a:pt x="552450" y="409575"/>
                </a:cubicBezTo>
                <a:cubicBezTo>
                  <a:pt x="547330" y="412135"/>
                  <a:pt x="543833" y="418327"/>
                  <a:pt x="538162" y="419100"/>
                </a:cubicBezTo>
                <a:cubicBezTo>
                  <a:pt x="508235" y="423181"/>
                  <a:pt x="477837" y="422275"/>
                  <a:pt x="447675" y="423863"/>
                </a:cubicBezTo>
                <a:cubicBezTo>
                  <a:pt x="438150" y="425450"/>
                  <a:pt x="428756" y="428625"/>
                  <a:pt x="419100" y="428625"/>
                </a:cubicBezTo>
                <a:cubicBezTo>
                  <a:pt x="348294" y="428625"/>
                  <a:pt x="360967" y="431474"/>
                  <a:pt x="323850" y="419100"/>
                </a:cubicBezTo>
                <a:lnTo>
                  <a:pt x="0" y="423863"/>
                </a:lnTo>
              </a:path>
            </a:pathLst>
          </a:cu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Freeform 275"/>
          <p:cNvSpPr/>
          <p:nvPr/>
        </p:nvSpPr>
        <p:spPr>
          <a:xfrm>
            <a:off x="3844615" y="5543550"/>
            <a:ext cx="46166" cy="88175"/>
          </a:xfrm>
          <a:custGeom>
            <a:avLst/>
            <a:gdLst>
              <a:gd name="connsiteX0" fmla="*/ 3485 w 46166"/>
              <a:gd name="connsiteY0" fmla="*/ 0 h 88175"/>
              <a:gd name="connsiteX1" fmla="*/ 13010 w 46166"/>
              <a:gd name="connsiteY1" fmla="*/ 14288 h 88175"/>
              <a:gd name="connsiteX2" fmla="*/ 27298 w 46166"/>
              <a:gd name="connsiteY2" fmla="*/ 42863 h 88175"/>
              <a:gd name="connsiteX3" fmla="*/ 27298 w 46166"/>
              <a:gd name="connsiteY3" fmla="*/ 85725 h 88175"/>
              <a:gd name="connsiteX4" fmla="*/ 13010 w 46166"/>
              <a:gd name="connsiteY4" fmla="*/ 85725 h 8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66" h="88175">
                <a:moveTo>
                  <a:pt x="3485" y="0"/>
                </a:moveTo>
                <a:cubicBezTo>
                  <a:pt x="6660" y="4763"/>
                  <a:pt x="10450" y="9168"/>
                  <a:pt x="13010" y="14288"/>
                </a:cubicBezTo>
                <a:cubicBezTo>
                  <a:pt x="32729" y="53724"/>
                  <a:pt x="0" y="1914"/>
                  <a:pt x="27298" y="42863"/>
                </a:cubicBezTo>
                <a:cubicBezTo>
                  <a:pt x="32014" y="57010"/>
                  <a:pt x="46166" y="74405"/>
                  <a:pt x="27298" y="85725"/>
                </a:cubicBezTo>
                <a:cubicBezTo>
                  <a:pt x="23214" y="88175"/>
                  <a:pt x="17773" y="85725"/>
                  <a:pt x="13010" y="85725"/>
                </a:cubicBezTo>
              </a:path>
            </a:pathLst>
          </a:cu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Freeform 276"/>
          <p:cNvSpPr/>
          <p:nvPr/>
        </p:nvSpPr>
        <p:spPr>
          <a:xfrm>
            <a:off x="6819900" y="2228850"/>
            <a:ext cx="200025" cy="253809"/>
          </a:xfrm>
          <a:custGeom>
            <a:avLst/>
            <a:gdLst>
              <a:gd name="connsiteX0" fmla="*/ 200025 w 200025"/>
              <a:gd name="connsiteY0" fmla="*/ 0 h 253809"/>
              <a:gd name="connsiteX1" fmla="*/ 185738 w 200025"/>
              <a:gd name="connsiteY1" fmla="*/ 4763 h 253809"/>
              <a:gd name="connsiteX2" fmla="*/ 166688 w 200025"/>
              <a:gd name="connsiteY2" fmla="*/ 61913 h 253809"/>
              <a:gd name="connsiteX3" fmla="*/ 152400 w 200025"/>
              <a:gd name="connsiteY3" fmla="*/ 90488 h 253809"/>
              <a:gd name="connsiteX4" fmla="*/ 142875 w 200025"/>
              <a:gd name="connsiteY4" fmla="*/ 109538 h 253809"/>
              <a:gd name="connsiteX5" fmla="*/ 133350 w 200025"/>
              <a:gd name="connsiteY5" fmla="*/ 142875 h 253809"/>
              <a:gd name="connsiteX6" fmla="*/ 123825 w 200025"/>
              <a:gd name="connsiteY6" fmla="*/ 171450 h 253809"/>
              <a:gd name="connsiteX7" fmla="*/ 119063 w 200025"/>
              <a:gd name="connsiteY7" fmla="*/ 247650 h 253809"/>
              <a:gd name="connsiteX8" fmla="*/ 104775 w 200025"/>
              <a:gd name="connsiteY8" fmla="*/ 252413 h 253809"/>
              <a:gd name="connsiteX9" fmla="*/ 0 w 200025"/>
              <a:gd name="connsiteY9" fmla="*/ 252413 h 25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025" h="253809">
                <a:moveTo>
                  <a:pt x="200025" y="0"/>
                </a:moveTo>
                <a:cubicBezTo>
                  <a:pt x="195263" y="1588"/>
                  <a:pt x="189915" y="1978"/>
                  <a:pt x="185738" y="4763"/>
                </a:cubicBezTo>
                <a:cubicBezTo>
                  <a:pt x="161361" y="21014"/>
                  <a:pt x="172030" y="29859"/>
                  <a:pt x="166688" y="61913"/>
                </a:cubicBezTo>
                <a:cubicBezTo>
                  <a:pt x="164120" y="77319"/>
                  <a:pt x="160142" y="76939"/>
                  <a:pt x="152400" y="90488"/>
                </a:cubicBezTo>
                <a:cubicBezTo>
                  <a:pt x="148878" y="96652"/>
                  <a:pt x="145672" y="103012"/>
                  <a:pt x="142875" y="109538"/>
                </a:cubicBezTo>
                <a:cubicBezTo>
                  <a:pt x="137543" y="121980"/>
                  <a:pt x="137376" y="129457"/>
                  <a:pt x="133350" y="142875"/>
                </a:cubicBezTo>
                <a:cubicBezTo>
                  <a:pt x="130465" y="152492"/>
                  <a:pt x="123825" y="171450"/>
                  <a:pt x="123825" y="171450"/>
                </a:cubicBezTo>
                <a:cubicBezTo>
                  <a:pt x="122238" y="196850"/>
                  <a:pt x="124892" y="222877"/>
                  <a:pt x="119063" y="247650"/>
                </a:cubicBezTo>
                <a:cubicBezTo>
                  <a:pt x="117913" y="252537"/>
                  <a:pt x="109791" y="252212"/>
                  <a:pt x="104775" y="252413"/>
                </a:cubicBezTo>
                <a:cubicBezTo>
                  <a:pt x="69878" y="253809"/>
                  <a:pt x="34925" y="252413"/>
                  <a:pt x="0" y="252413"/>
                </a:cubicBezTo>
              </a:path>
            </a:pathLst>
          </a:cu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Freeform 277"/>
          <p:cNvSpPr/>
          <p:nvPr/>
        </p:nvSpPr>
        <p:spPr bwMode="auto">
          <a:xfrm>
            <a:off x="5715000" y="5994856"/>
            <a:ext cx="107505" cy="267393"/>
          </a:xfrm>
          <a:custGeom>
            <a:avLst/>
            <a:gdLst>
              <a:gd name="connsiteX0" fmla="*/ 894 w 107505"/>
              <a:gd name="connsiteY0" fmla="*/ 0 h 267393"/>
              <a:gd name="connsiteX1" fmla="*/ 4994 w 107505"/>
              <a:gd name="connsiteY1" fmla="*/ 106611 h 267393"/>
              <a:gd name="connsiteX2" fmla="*/ 13195 w 107505"/>
              <a:gd name="connsiteY2" fmla="*/ 131214 h 267393"/>
              <a:gd name="connsiteX3" fmla="*/ 29597 w 107505"/>
              <a:gd name="connsiteY3" fmla="*/ 188620 h 267393"/>
              <a:gd name="connsiteX4" fmla="*/ 41898 w 107505"/>
              <a:gd name="connsiteY4" fmla="*/ 196821 h 267393"/>
              <a:gd name="connsiteX5" fmla="*/ 45999 w 107505"/>
              <a:gd name="connsiteY5" fmla="*/ 221424 h 267393"/>
              <a:gd name="connsiteX6" fmla="*/ 58300 w 107505"/>
              <a:gd name="connsiteY6" fmla="*/ 229625 h 267393"/>
              <a:gd name="connsiteX7" fmla="*/ 78802 w 107505"/>
              <a:gd name="connsiteY7" fmla="*/ 250127 h 267393"/>
              <a:gd name="connsiteX8" fmla="*/ 87003 w 107505"/>
              <a:gd name="connsiteY8" fmla="*/ 262428 h 267393"/>
              <a:gd name="connsiteX9" fmla="*/ 107505 w 107505"/>
              <a:gd name="connsiteY9" fmla="*/ 266529 h 26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505" h="267393">
                <a:moveTo>
                  <a:pt x="894" y="0"/>
                </a:moveTo>
                <a:cubicBezTo>
                  <a:pt x="2261" y="35537"/>
                  <a:pt x="1675" y="71203"/>
                  <a:pt x="4994" y="106611"/>
                </a:cubicBezTo>
                <a:cubicBezTo>
                  <a:pt x="5801" y="115218"/>
                  <a:pt x="13195" y="131214"/>
                  <a:pt x="13195" y="131214"/>
                </a:cubicBezTo>
                <a:cubicBezTo>
                  <a:pt x="19234" y="209708"/>
                  <a:pt x="0" y="173821"/>
                  <a:pt x="29597" y="188620"/>
                </a:cubicBezTo>
                <a:cubicBezTo>
                  <a:pt x="34005" y="190824"/>
                  <a:pt x="37798" y="194087"/>
                  <a:pt x="41898" y="196821"/>
                </a:cubicBezTo>
                <a:cubicBezTo>
                  <a:pt x="43265" y="205022"/>
                  <a:pt x="42281" y="213988"/>
                  <a:pt x="45999" y="221424"/>
                </a:cubicBezTo>
                <a:cubicBezTo>
                  <a:pt x="48203" y="225832"/>
                  <a:pt x="54815" y="226140"/>
                  <a:pt x="58300" y="229625"/>
                </a:cubicBezTo>
                <a:cubicBezTo>
                  <a:pt x="85636" y="256961"/>
                  <a:pt x="45999" y="228258"/>
                  <a:pt x="78802" y="250127"/>
                </a:cubicBezTo>
                <a:cubicBezTo>
                  <a:pt x="81536" y="254227"/>
                  <a:pt x="83155" y="259350"/>
                  <a:pt x="87003" y="262428"/>
                </a:cubicBezTo>
                <a:cubicBezTo>
                  <a:pt x="93210" y="267393"/>
                  <a:pt x="100476" y="266529"/>
                  <a:pt x="107505" y="266529"/>
                </a:cubicBezTo>
              </a:path>
            </a:pathLst>
          </a:custGeom>
          <a:ln w="44450">
            <a:solidFill>
              <a:srgbClr val="1A15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R="0" indent="0" algn="ctr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79" name="Freeform 278"/>
          <p:cNvSpPr/>
          <p:nvPr/>
        </p:nvSpPr>
        <p:spPr bwMode="auto">
          <a:xfrm>
            <a:off x="4032281" y="1507645"/>
            <a:ext cx="32199" cy="276550"/>
          </a:xfrm>
          <a:custGeom>
            <a:avLst/>
            <a:gdLst>
              <a:gd name="connsiteX0" fmla="*/ 0 w 32199"/>
              <a:gd name="connsiteY0" fmla="*/ 276550 h 276550"/>
              <a:gd name="connsiteX1" fmla="*/ 4460 w 32199"/>
              <a:gd name="connsiteY1" fmla="*/ 0 h 2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199" h="276550">
                <a:moveTo>
                  <a:pt x="0" y="276550"/>
                </a:moveTo>
                <a:cubicBezTo>
                  <a:pt x="32199" y="179947"/>
                  <a:pt x="4460" y="267871"/>
                  <a:pt x="4460" y="0"/>
                </a:cubicBezTo>
              </a:path>
            </a:pathLst>
          </a:custGeom>
          <a:ln w="44450" cap="rnd">
            <a:solidFill>
              <a:srgbClr val="1A15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R="0" indent="0" algn="ctr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mtClean="0">
              <a:solidFill>
                <a:prstClr val="black"/>
              </a:solidFill>
            </a:endParaRPr>
          </a:p>
        </p:txBody>
      </p:sp>
      <p:cxnSp>
        <p:nvCxnSpPr>
          <p:cNvPr id="280" name="Straight Connector 279"/>
          <p:cNvCxnSpPr/>
          <p:nvPr/>
        </p:nvCxnSpPr>
        <p:spPr>
          <a:xfrm>
            <a:off x="6858000" y="2362200"/>
            <a:ext cx="0" cy="76200"/>
          </a:xfrm>
          <a:prstGeom prst="line">
            <a:avLst/>
          </a:prstGeom>
          <a:ln w="44450" cap="rnd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Freeform 280"/>
          <p:cNvSpPr/>
          <p:nvPr/>
        </p:nvSpPr>
        <p:spPr>
          <a:xfrm>
            <a:off x="3711360" y="5105400"/>
            <a:ext cx="22440" cy="50488"/>
          </a:xfrm>
          <a:custGeom>
            <a:avLst/>
            <a:gdLst>
              <a:gd name="connsiteX0" fmla="*/ 22440 w 22440"/>
              <a:gd name="connsiteY0" fmla="*/ 50488 h 50488"/>
              <a:gd name="connsiteX1" fmla="*/ 16830 w 22440"/>
              <a:gd name="connsiteY1" fmla="*/ 22439 h 50488"/>
              <a:gd name="connsiteX2" fmla="*/ 0 w 22440"/>
              <a:gd name="connsiteY2" fmla="*/ 0 h 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40" h="50488">
                <a:moveTo>
                  <a:pt x="22440" y="50488"/>
                </a:moveTo>
                <a:cubicBezTo>
                  <a:pt x="20570" y="41138"/>
                  <a:pt x="20178" y="31367"/>
                  <a:pt x="16830" y="22439"/>
                </a:cubicBezTo>
                <a:cubicBezTo>
                  <a:pt x="13024" y="12291"/>
                  <a:pt x="6894" y="6894"/>
                  <a:pt x="0" y="0"/>
                </a:cubicBezTo>
              </a:path>
            </a:pathLst>
          </a:custGeom>
          <a:ln w="444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282" name="Straight Connector 281"/>
          <p:cNvCxnSpPr/>
          <p:nvPr/>
        </p:nvCxnSpPr>
        <p:spPr>
          <a:xfrm flipH="1">
            <a:off x="3429000" y="5257800"/>
            <a:ext cx="76200" cy="0"/>
          </a:xfrm>
          <a:prstGeom prst="line">
            <a:avLst/>
          </a:prstGeom>
          <a:solidFill>
            <a:srgbClr val="C00000"/>
          </a:solidFill>
          <a:ln w="44450" cap="rnd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Freeform 282"/>
          <p:cNvSpPr/>
          <p:nvPr/>
        </p:nvSpPr>
        <p:spPr>
          <a:xfrm>
            <a:off x="3242601" y="4190245"/>
            <a:ext cx="33999" cy="76955"/>
          </a:xfrm>
          <a:custGeom>
            <a:avLst/>
            <a:gdLst>
              <a:gd name="connsiteX0" fmla="*/ 15892 w 33999"/>
              <a:gd name="connsiteY0" fmla="*/ 0 h 76955"/>
              <a:gd name="connsiteX1" fmla="*/ 2312 w 33999"/>
              <a:gd name="connsiteY1" fmla="*/ 9054 h 76955"/>
              <a:gd name="connsiteX2" fmla="*/ 20419 w 33999"/>
              <a:gd name="connsiteY2" fmla="*/ 45268 h 76955"/>
              <a:gd name="connsiteX3" fmla="*/ 33999 w 33999"/>
              <a:gd name="connsiteY3" fmla="*/ 76955 h 76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99" h="76955">
                <a:moveTo>
                  <a:pt x="15892" y="0"/>
                </a:moveTo>
                <a:cubicBezTo>
                  <a:pt x="11365" y="3018"/>
                  <a:pt x="2987" y="3656"/>
                  <a:pt x="2312" y="9054"/>
                </a:cubicBezTo>
                <a:cubicBezTo>
                  <a:pt x="0" y="27549"/>
                  <a:pt x="10304" y="35153"/>
                  <a:pt x="20419" y="45268"/>
                </a:cubicBezTo>
                <a:cubicBezTo>
                  <a:pt x="30147" y="74453"/>
                  <a:pt x="22724" y="65680"/>
                  <a:pt x="33999" y="76955"/>
                </a:cubicBezTo>
              </a:path>
            </a:pathLst>
          </a:custGeom>
          <a:ln w="444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84" name="Freeform 283"/>
          <p:cNvSpPr/>
          <p:nvPr/>
        </p:nvSpPr>
        <p:spPr>
          <a:xfrm>
            <a:off x="7586001" y="2361445"/>
            <a:ext cx="33999" cy="76955"/>
          </a:xfrm>
          <a:custGeom>
            <a:avLst/>
            <a:gdLst>
              <a:gd name="connsiteX0" fmla="*/ 15892 w 33999"/>
              <a:gd name="connsiteY0" fmla="*/ 0 h 76955"/>
              <a:gd name="connsiteX1" fmla="*/ 2312 w 33999"/>
              <a:gd name="connsiteY1" fmla="*/ 9054 h 76955"/>
              <a:gd name="connsiteX2" fmla="*/ 20419 w 33999"/>
              <a:gd name="connsiteY2" fmla="*/ 45268 h 76955"/>
              <a:gd name="connsiteX3" fmla="*/ 33999 w 33999"/>
              <a:gd name="connsiteY3" fmla="*/ 76955 h 76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99" h="76955">
                <a:moveTo>
                  <a:pt x="15892" y="0"/>
                </a:moveTo>
                <a:cubicBezTo>
                  <a:pt x="11365" y="3018"/>
                  <a:pt x="2987" y="3656"/>
                  <a:pt x="2312" y="9054"/>
                </a:cubicBezTo>
                <a:cubicBezTo>
                  <a:pt x="0" y="27549"/>
                  <a:pt x="10304" y="35153"/>
                  <a:pt x="20419" y="45268"/>
                </a:cubicBezTo>
                <a:cubicBezTo>
                  <a:pt x="30147" y="74453"/>
                  <a:pt x="22724" y="65680"/>
                  <a:pt x="33999" y="76955"/>
                </a:cubicBezTo>
              </a:path>
            </a:pathLst>
          </a:custGeom>
          <a:ln w="444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Enhanced Predictive Maintenance Program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strong Predictive Maintenance (PM) Program offers Westar and its customers many benefits:</a:t>
            </a:r>
          </a:p>
          <a:p>
            <a:pPr lvl="1"/>
            <a:r>
              <a:rPr lang="en-US" dirty="0" smtClean="0"/>
              <a:t>Improves reliability by finding potential issues before they cause outages</a:t>
            </a:r>
          </a:p>
          <a:p>
            <a:pPr lvl="1"/>
            <a:r>
              <a:rPr lang="en-US" dirty="0" smtClean="0"/>
              <a:t>Saves money for our customers and shareholders</a:t>
            </a:r>
          </a:p>
          <a:p>
            <a:pPr lvl="1"/>
            <a:r>
              <a:rPr lang="en-US" dirty="0" smtClean="0"/>
              <a:t>Much more efficient, safe way of utilizing resources</a:t>
            </a:r>
          </a:p>
          <a:p>
            <a:pPr lvl="1"/>
            <a:r>
              <a:rPr lang="en-US" dirty="0" smtClean="0"/>
              <a:t>Operating in a Proactive vs. Reactive manner is always best</a:t>
            </a:r>
          </a:p>
          <a:p>
            <a:r>
              <a:rPr lang="en-US" dirty="0" smtClean="0"/>
              <a:t>Westar has always had this function, but we’ve greatly enhanced it:</a:t>
            </a:r>
          </a:p>
          <a:p>
            <a:pPr lvl="1"/>
            <a:r>
              <a:rPr lang="en-US" dirty="0" smtClean="0"/>
              <a:t>Dedicated department</a:t>
            </a:r>
          </a:p>
          <a:p>
            <a:pPr lvl="1"/>
            <a:r>
              <a:rPr lang="en-US" dirty="0" smtClean="0"/>
              <a:t>Root cause analysis after all major transmission events</a:t>
            </a:r>
          </a:p>
          <a:p>
            <a:pPr lvl="1"/>
            <a:r>
              <a:rPr lang="en-US" dirty="0" smtClean="0"/>
              <a:t>Example:  Helicopter inspection program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 Program Example:  Helicopter Inspections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153400" cy="4876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helvetica"/>
              </a:rPr>
              <a:t>Helps </a:t>
            </a:r>
            <a:r>
              <a:rPr lang="en-US" sz="2000" dirty="0" smtClean="0">
                <a:latin typeface="helvetica"/>
              </a:rPr>
              <a:t>us find </a:t>
            </a:r>
            <a:r>
              <a:rPr lang="en-US" sz="2000" dirty="0" smtClean="0">
                <a:latin typeface="helvetica"/>
              </a:rPr>
              <a:t>potential issues before they cause an outage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helvetica"/>
              </a:rPr>
              <a:t>Scanning about 4,000 miles in 2013 (about 75% complete)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helvetica"/>
              </a:rPr>
              <a:t>Flights are about 100-150 feet above our lines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helvetica"/>
              </a:rPr>
              <a:t>Gather information about transmission lines using several methods, including:</a:t>
            </a:r>
            <a:endParaRPr lang="en-US" dirty="0" smtClean="0">
              <a:latin typeface="helvetica"/>
            </a:endParaRP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helvetica"/>
              </a:rPr>
              <a:t> </a:t>
            </a:r>
            <a:r>
              <a:rPr lang="en-US" sz="1400" dirty="0" smtClean="0">
                <a:latin typeface="helvetica"/>
              </a:rPr>
              <a:t>Infrared thermal scan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>
                <a:latin typeface="helvetica"/>
              </a:rPr>
              <a:t> UV/Corona scan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>
                <a:latin typeface="helvetica"/>
              </a:rPr>
              <a:t> HD video 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500+ problems identified to date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Repair work is being prioritized by criticality and schedule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Goal:  Complete critical repairs by end of Q1 2014</a:t>
            </a:r>
            <a:endParaRPr lang="en-US" sz="2000" dirty="0" smtClean="0">
              <a:latin typeface="helvetica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helvetica"/>
              </a:rPr>
              <a:t>Crews consist of a pilot and a certified </a:t>
            </a:r>
            <a:r>
              <a:rPr lang="en-US" sz="2000" dirty="0" err="1" smtClean="0">
                <a:latin typeface="helvetica"/>
              </a:rPr>
              <a:t>thermographer</a:t>
            </a:r>
            <a:endParaRPr lang="en-US" sz="2000" dirty="0" smtClean="0">
              <a:latin typeface="helvetica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helvetica"/>
              </a:rPr>
              <a:t>All data is analyzed real-time by crew members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helvetica"/>
              </a:rPr>
              <a:t>Work orders have been and/or are being developed based on all findings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r>
              <a:rPr lang="en-US" dirty="0" smtClean="0"/>
              <a:t>PM Program Example:  Helicopter Inspections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599"/>
            <a:ext cx="3657600" cy="244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143000"/>
            <a:ext cx="3048000" cy="229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507CC_RotorWorksLLC.jpg"/>
          <p:cNvPicPr>
            <a:picLocks noChangeAspect="1"/>
          </p:cNvPicPr>
          <p:nvPr/>
        </p:nvPicPr>
        <p:blipFill>
          <a:blip r:embed="rId4" cstate="print"/>
          <a:srcRect l="10794" t="12476" r="11054" b="7146"/>
          <a:stretch>
            <a:fillRect/>
          </a:stretch>
        </p:blipFill>
        <p:spPr>
          <a:xfrm>
            <a:off x="3657600" y="3505200"/>
            <a:ext cx="3401075" cy="22688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estar Powerpoint 2008 solid blue background">
  <a:themeElements>
    <a:clrScheme name="Westar Powerpoint 2008 solid blue backgrou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star Powerpoint 2008 solid blue background">
      <a:majorFont>
        <a:latin typeface="Univers ExtraBlack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lnDef>
  </a:objectDefaults>
  <a:extraClrSchemeLst>
    <a:extraClrScheme>
      <a:clrScheme name="Westar Powerpoint 2008 solid blue backgrou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r Powerpoint 2008 solid blue backgrou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r Powerpoint 2008 solid blue backgrou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r Powerpoint 2008 solid blue backgrou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r Powerpoint 2008 solid blue backgrou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r Powerpoint 2008 solid blue backgrou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r Powerpoint 2008 solid blue backgrou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r Powerpoint 2008 solid blue backgrou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r Powerpoint 2008 solid blue backgrou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r Powerpoint 2008 solid blue backgrou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r Powerpoint 2008 solid blue backgrou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r Powerpoint 2008 solid blue backgrou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2871</TotalTime>
  <Words>575</Words>
  <Application>Microsoft Office PowerPoint</Application>
  <PresentationFormat>On-screen Show (4:3)</PresentationFormat>
  <Paragraphs>131</Paragraphs>
  <Slides>15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Westar Powerpoint 2008 solid blue background</vt:lpstr>
      <vt:lpstr>Worksheet</vt:lpstr>
      <vt:lpstr>Slide 1</vt:lpstr>
      <vt:lpstr>Today</vt:lpstr>
      <vt:lpstr>Transmission Construction Status Report</vt:lpstr>
      <vt:lpstr>Transmission Investment</vt:lpstr>
      <vt:lpstr>Why Invest in Transmission?</vt:lpstr>
      <vt:lpstr>Slide 6</vt:lpstr>
      <vt:lpstr>Enhanced Predictive Maintenance Program</vt:lpstr>
      <vt:lpstr>PM Program Example:  Helicopter Inspections</vt:lpstr>
      <vt:lpstr>PM Program Example:  Helicopter Inspections</vt:lpstr>
      <vt:lpstr>PM Program Example:  Helicopter Inspections</vt:lpstr>
      <vt:lpstr>Quick Review:  The Formula</vt:lpstr>
      <vt:lpstr>The Results:  ATRR for 2014</vt:lpstr>
      <vt:lpstr>The Re-Posting:  Reasons and Impacts</vt:lpstr>
      <vt:lpstr>Formula Protocols: Annual Update</vt:lpstr>
      <vt:lpstr>Questions?</vt:lpstr>
    </vt:vector>
  </TitlesOfParts>
  <Company>Westar Energy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KB20044</dc:creator>
  <cp:lastModifiedBy>SL70098</cp:lastModifiedBy>
  <cp:revision>306</cp:revision>
  <cp:lastPrinted>2011-09-27T17:35:52Z</cp:lastPrinted>
  <dcterms:created xsi:type="dcterms:W3CDTF">2011-06-02T15:37:23Z</dcterms:created>
  <dcterms:modified xsi:type="dcterms:W3CDTF">2013-10-29T03:13:45Z</dcterms:modified>
</cp:coreProperties>
</file>