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0" r:id="rId3"/>
    <p:sldId id="271" r:id="rId4"/>
    <p:sldId id="288" r:id="rId5"/>
    <p:sldId id="283" r:id="rId6"/>
    <p:sldId id="285" r:id="rId7"/>
    <p:sldId id="289" r:id="rId8"/>
    <p:sldId id="287" r:id="rId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33"/>
    <a:srgbClr val="FFCC66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3447" autoAdjust="0"/>
  </p:normalViewPr>
  <p:slideViewPr>
    <p:cSldViewPr>
      <p:cViewPr varScale="1">
        <p:scale>
          <a:sx n="83" d="100"/>
          <a:sy n="83" d="100"/>
        </p:scale>
        <p:origin x="11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61E1C-B6A4-4ACD-9315-736B9E2E69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CCA5F-A9C8-40AC-BA9A-999FCF8D684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 smtClean="0"/>
            <a:t>June 2015:  True-up Amount from prior Rate Year (2014) is posted</a:t>
          </a:r>
          <a:endParaRPr lang="en-US" sz="2800" dirty="0"/>
        </a:p>
      </dgm:t>
    </dgm:pt>
    <dgm:pt modelId="{6F95311F-213D-421B-BA20-3B5782704FAF}" type="parTrans" cxnId="{21571768-8A16-4550-AB51-6830F1972403}">
      <dgm:prSet/>
      <dgm:spPr/>
      <dgm:t>
        <a:bodyPr/>
        <a:lstStyle/>
        <a:p>
          <a:endParaRPr lang="en-US"/>
        </a:p>
      </dgm:t>
    </dgm:pt>
    <dgm:pt modelId="{CA3745CD-C43B-4B6C-8D7C-4863E9981382}" type="sibTrans" cxnId="{21571768-8A16-4550-AB51-6830F1972403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237F115-C13C-43DE-A1E4-270617D9DC2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dirty="0" smtClean="0"/>
            <a:t>Next Rate Year (2016) includes the 2014 True-up and 2016 Projected ATRR</a:t>
          </a:r>
          <a:endParaRPr lang="en-US" sz="2800" dirty="0"/>
        </a:p>
      </dgm:t>
    </dgm:pt>
    <dgm:pt modelId="{61117A63-D821-4950-B2A4-64A35270789C}" type="parTrans" cxnId="{B367B905-543B-4827-88E5-CE987B85E34B}">
      <dgm:prSet/>
      <dgm:spPr/>
      <dgm:t>
        <a:bodyPr/>
        <a:lstStyle/>
        <a:p>
          <a:endParaRPr lang="en-US"/>
        </a:p>
      </dgm:t>
    </dgm:pt>
    <dgm:pt modelId="{CC0D91E2-A8E6-4A06-A260-73E972B867D5}" type="sibTrans" cxnId="{B367B905-543B-4827-88E5-CE987B85E34B}">
      <dgm:prSet/>
      <dgm:spPr/>
      <dgm:t>
        <a:bodyPr/>
        <a:lstStyle/>
        <a:p>
          <a:endParaRPr lang="en-US"/>
        </a:p>
      </dgm:t>
    </dgm:pt>
    <dgm:pt modelId="{78C52063-3220-4171-9B45-4F796522374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/>
            <a:t>October 2015:  Projected ATRR for the next Rate Year (2016) is posted</a:t>
          </a:r>
          <a:endParaRPr lang="en-US" sz="2800" dirty="0"/>
        </a:p>
      </dgm:t>
    </dgm:pt>
    <dgm:pt modelId="{A0410B17-AFCE-4E2B-A961-CFA6E8EA1D52}" type="parTrans" cxnId="{69F35949-4125-4872-A01E-1CC52FE0E879}">
      <dgm:prSet/>
      <dgm:spPr/>
      <dgm:t>
        <a:bodyPr/>
        <a:lstStyle/>
        <a:p>
          <a:endParaRPr lang="en-US"/>
        </a:p>
      </dgm:t>
    </dgm:pt>
    <dgm:pt modelId="{51C2F79C-76E0-49D0-A0CA-A9DB1CF9C8E5}" type="sibTrans" cxnId="{69F35949-4125-4872-A01E-1CC52FE0E879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3E03F08C-BDAA-468F-BA47-1A758F6F0ECD}" type="pres">
      <dgm:prSet presAssocID="{99861E1C-B6A4-4ACD-9315-736B9E2E69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C1562-B35C-4AA0-931F-7F31A603993D}" type="pres">
      <dgm:prSet presAssocID="{99861E1C-B6A4-4ACD-9315-736B9E2E6953}" presName="dummyMaxCanvas" presStyleCnt="0">
        <dgm:presLayoutVars/>
      </dgm:prSet>
      <dgm:spPr/>
    </dgm:pt>
    <dgm:pt modelId="{D2F5C636-F4FD-420A-999B-E853D4DD59A9}" type="pres">
      <dgm:prSet presAssocID="{99861E1C-B6A4-4ACD-9315-736B9E2E6953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C9D29-D1B8-49AF-B0A8-600EB2AB0D36}" type="pres">
      <dgm:prSet presAssocID="{99861E1C-B6A4-4ACD-9315-736B9E2E6953}" presName="ThreeNodes_2" presStyleLbl="node1" presStyleIdx="1" presStyleCnt="3" custScaleX="114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F0B48-E0E0-49A7-A433-2D77D8FD5D68}" type="pres">
      <dgm:prSet presAssocID="{99861E1C-B6A4-4ACD-9315-736B9E2E6953}" presName="ThreeNodes_3" presStyleLbl="node1" presStyleIdx="2" presStyleCnt="3" custScaleX="117647" custScaleY="10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7A30C-6246-4945-956F-9B28A6D09C2C}" type="pres">
      <dgm:prSet presAssocID="{99861E1C-B6A4-4ACD-9315-736B9E2E695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CCB51-1D34-46E1-82A3-DBB651F673F9}" type="pres">
      <dgm:prSet presAssocID="{99861E1C-B6A4-4ACD-9315-736B9E2E695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971B-DCEC-43AB-8EC1-5086B52F1A8B}" type="pres">
      <dgm:prSet presAssocID="{99861E1C-B6A4-4ACD-9315-736B9E2E695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0FE80-8E2D-4CCF-BD1F-2D412D4B7BAA}" type="pres">
      <dgm:prSet presAssocID="{99861E1C-B6A4-4ACD-9315-736B9E2E695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17FB0-18B7-4BC2-A318-893EDA4A043F}" type="pres">
      <dgm:prSet presAssocID="{99861E1C-B6A4-4ACD-9315-736B9E2E695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35949-4125-4872-A01E-1CC52FE0E879}" srcId="{99861E1C-B6A4-4ACD-9315-736B9E2E6953}" destId="{78C52063-3220-4171-9B45-4F7965223745}" srcOrd="1" destOrd="0" parTransId="{A0410B17-AFCE-4E2B-A961-CFA6E8EA1D52}" sibTransId="{51C2F79C-76E0-49D0-A0CA-A9DB1CF9C8E5}"/>
    <dgm:cxn modelId="{27A4CB54-6334-4CE9-9757-56675B4C7817}" type="presOf" srcId="{8237F115-C13C-43DE-A1E4-270617D9DC26}" destId="{F4F17FB0-18B7-4BC2-A318-893EDA4A043F}" srcOrd="1" destOrd="0" presId="urn:microsoft.com/office/officeart/2005/8/layout/vProcess5"/>
    <dgm:cxn modelId="{F2B5615B-CDE3-47BB-BAC8-074EB3CF3DD1}" type="presOf" srcId="{AF3CCA5F-A9C8-40AC-BA9A-999FCF8D6842}" destId="{6B88971B-DCEC-43AB-8EC1-5086B52F1A8B}" srcOrd="1" destOrd="0" presId="urn:microsoft.com/office/officeart/2005/8/layout/vProcess5"/>
    <dgm:cxn modelId="{21571768-8A16-4550-AB51-6830F1972403}" srcId="{99861E1C-B6A4-4ACD-9315-736B9E2E6953}" destId="{AF3CCA5F-A9C8-40AC-BA9A-999FCF8D6842}" srcOrd="0" destOrd="0" parTransId="{6F95311F-213D-421B-BA20-3B5782704FAF}" sibTransId="{CA3745CD-C43B-4B6C-8D7C-4863E9981382}"/>
    <dgm:cxn modelId="{B86EAFAC-B12C-4972-84D3-2AEB4107AC55}" type="presOf" srcId="{78C52063-3220-4171-9B45-4F7965223745}" destId="{F1BC9D29-D1B8-49AF-B0A8-600EB2AB0D36}" srcOrd="0" destOrd="0" presId="urn:microsoft.com/office/officeart/2005/8/layout/vProcess5"/>
    <dgm:cxn modelId="{FC9CABA6-7119-42F4-A66C-EF50296A52C4}" type="presOf" srcId="{AF3CCA5F-A9C8-40AC-BA9A-999FCF8D6842}" destId="{D2F5C636-F4FD-420A-999B-E853D4DD59A9}" srcOrd="0" destOrd="0" presId="urn:microsoft.com/office/officeart/2005/8/layout/vProcess5"/>
    <dgm:cxn modelId="{647486C1-0FC8-4B84-811A-095DAC8EEF50}" type="presOf" srcId="{99861E1C-B6A4-4ACD-9315-736B9E2E6953}" destId="{3E03F08C-BDAA-468F-BA47-1A758F6F0ECD}" srcOrd="0" destOrd="0" presId="urn:microsoft.com/office/officeart/2005/8/layout/vProcess5"/>
    <dgm:cxn modelId="{B367B905-543B-4827-88E5-CE987B85E34B}" srcId="{99861E1C-B6A4-4ACD-9315-736B9E2E6953}" destId="{8237F115-C13C-43DE-A1E4-270617D9DC26}" srcOrd="2" destOrd="0" parTransId="{61117A63-D821-4950-B2A4-64A35270789C}" sibTransId="{CC0D91E2-A8E6-4A06-A260-73E972B867D5}"/>
    <dgm:cxn modelId="{69F928B9-B0CA-48B2-86E5-B94C4F262AC9}" type="presOf" srcId="{78C52063-3220-4171-9B45-4F7965223745}" destId="{B4C0FE80-8E2D-4CCF-BD1F-2D412D4B7BAA}" srcOrd="1" destOrd="0" presId="urn:microsoft.com/office/officeart/2005/8/layout/vProcess5"/>
    <dgm:cxn modelId="{5C7C8ACF-AC6B-4603-A501-A073EF80CB43}" type="presOf" srcId="{CA3745CD-C43B-4B6C-8D7C-4863E9981382}" destId="{AD27A30C-6246-4945-956F-9B28A6D09C2C}" srcOrd="0" destOrd="0" presId="urn:microsoft.com/office/officeart/2005/8/layout/vProcess5"/>
    <dgm:cxn modelId="{D6184115-B555-46AD-A1CB-1ED7A34D45C4}" type="presOf" srcId="{51C2F79C-76E0-49D0-A0CA-A9DB1CF9C8E5}" destId="{68ACCB51-1D34-46E1-82A3-DBB651F673F9}" srcOrd="0" destOrd="0" presId="urn:microsoft.com/office/officeart/2005/8/layout/vProcess5"/>
    <dgm:cxn modelId="{AE1E20DD-BE20-4BCF-9F1D-45B007D0F574}" type="presOf" srcId="{8237F115-C13C-43DE-A1E4-270617D9DC26}" destId="{EB3F0B48-E0E0-49A7-A433-2D77D8FD5D68}" srcOrd="0" destOrd="0" presId="urn:microsoft.com/office/officeart/2005/8/layout/vProcess5"/>
    <dgm:cxn modelId="{44A4C455-3394-49E6-933A-FA4E2523AF80}" type="presParOf" srcId="{3E03F08C-BDAA-468F-BA47-1A758F6F0ECD}" destId="{1C4C1562-B35C-4AA0-931F-7F31A603993D}" srcOrd="0" destOrd="0" presId="urn:microsoft.com/office/officeart/2005/8/layout/vProcess5"/>
    <dgm:cxn modelId="{9D98FA6F-72E3-457D-B4AF-2A322D678A88}" type="presParOf" srcId="{3E03F08C-BDAA-468F-BA47-1A758F6F0ECD}" destId="{D2F5C636-F4FD-420A-999B-E853D4DD59A9}" srcOrd="1" destOrd="0" presId="urn:microsoft.com/office/officeart/2005/8/layout/vProcess5"/>
    <dgm:cxn modelId="{E9A6FE4F-AB65-4874-BCBD-1353CDD85AF3}" type="presParOf" srcId="{3E03F08C-BDAA-468F-BA47-1A758F6F0ECD}" destId="{F1BC9D29-D1B8-49AF-B0A8-600EB2AB0D36}" srcOrd="2" destOrd="0" presId="urn:microsoft.com/office/officeart/2005/8/layout/vProcess5"/>
    <dgm:cxn modelId="{DD251498-740B-452F-AA90-C3D711C55378}" type="presParOf" srcId="{3E03F08C-BDAA-468F-BA47-1A758F6F0ECD}" destId="{EB3F0B48-E0E0-49A7-A433-2D77D8FD5D68}" srcOrd="3" destOrd="0" presId="urn:microsoft.com/office/officeart/2005/8/layout/vProcess5"/>
    <dgm:cxn modelId="{90BFDFC2-985B-413D-AC8D-BC6F939C135D}" type="presParOf" srcId="{3E03F08C-BDAA-468F-BA47-1A758F6F0ECD}" destId="{AD27A30C-6246-4945-956F-9B28A6D09C2C}" srcOrd="4" destOrd="0" presId="urn:microsoft.com/office/officeart/2005/8/layout/vProcess5"/>
    <dgm:cxn modelId="{610B365E-D0C8-4094-AE7F-958A623A100D}" type="presParOf" srcId="{3E03F08C-BDAA-468F-BA47-1A758F6F0ECD}" destId="{68ACCB51-1D34-46E1-82A3-DBB651F673F9}" srcOrd="5" destOrd="0" presId="urn:microsoft.com/office/officeart/2005/8/layout/vProcess5"/>
    <dgm:cxn modelId="{8EC277E6-8E4A-4368-9A66-B729C3358F32}" type="presParOf" srcId="{3E03F08C-BDAA-468F-BA47-1A758F6F0ECD}" destId="{6B88971B-DCEC-43AB-8EC1-5086B52F1A8B}" srcOrd="6" destOrd="0" presId="urn:microsoft.com/office/officeart/2005/8/layout/vProcess5"/>
    <dgm:cxn modelId="{094FE6FC-C1EB-4ADA-BC1B-E3331273BAEE}" type="presParOf" srcId="{3E03F08C-BDAA-468F-BA47-1A758F6F0ECD}" destId="{B4C0FE80-8E2D-4CCF-BD1F-2D412D4B7BAA}" srcOrd="7" destOrd="0" presId="urn:microsoft.com/office/officeart/2005/8/layout/vProcess5"/>
    <dgm:cxn modelId="{B8B49D74-272D-4DFE-B4D9-14B20AD2ABBD}" type="presParOf" srcId="{3E03F08C-BDAA-468F-BA47-1A758F6F0ECD}" destId="{F4F17FB0-18B7-4BC2-A318-893EDA4A043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6A1DA04-F980-4CE9-8F95-1F243A08D59E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9A8F921-1E0F-4677-BC1D-90FA69A32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6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A8878D-3E3C-4CD0-9DA6-60CFD16CE150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1" tIns="46657" rIns="93311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1" tIns="46657" rIns="93311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8CAA7B-069A-446E-A9B5-8D3172A7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9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1E0A9-01D2-426B-8C2E-D7F487E33270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516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3BA81-4982-4AE0-BA82-7D7552A78695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4108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980" y="1926809"/>
            <a:ext cx="7772400" cy="461821"/>
          </a:xfrm>
        </p:spPr>
        <p:txBody>
          <a:bodyPr>
            <a:normAutofit/>
          </a:bodyPr>
          <a:lstStyle>
            <a:lvl1pPr algn="l">
              <a:defRPr sz="160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749" y="2315753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4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384039"/>
            <a:ext cx="36576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946"/>
            <a:ext cx="8724122" cy="107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1000"/>
            <a:ext cx="2215662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9113" y="6133169"/>
            <a:ext cx="2312746" cy="2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7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715"/>
            <a:ext cx="8229600" cy="737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69514" y="1107510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6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5"/>
            <a:ext cx="8229600" cy="823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68409" y="1098033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9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915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9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5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68409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3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87365" y="1107510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84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7365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2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7638"/>
            <a:ext cx="5111750" cy="4708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7365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16365"/>
            <a:ext cx="5486400" cy="4293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7365" y="1116987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1051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1192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DA72-4EDE-4049-9ADD-76F7254854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390900" y="65405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3A0E1C45-122F-47D7-879C-9C5FC5F3BCF9}" type="slidenum">
              <a:rPr lang="en-US" sz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1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elene.Tiller@WestarEnergy.com" TargetMode="External"/><Relationship Id="rId2" Type="http://schemas.openxmlformats.org/officeDocument/2006/relationships/hyperlink" Target="mailto:Tanner.Wealand@WestarEnergy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zanne.lane@westarenergy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harris@spp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LEN_35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6958"/>
            <a:ext cx="8229600" cy="1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23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Westar Energy’s 2016</a:t>
            </a:r>
            <a:br>
              <a:rPr lang="en-US" sz="2800" i="1" dirty="0" smtClean="0">
                <a:solidFill>
                  <a:srgbClr val="663300"/>
                </a:solidFill>
              </a:rPr>
            </a:br>
            <a:r>
              <a:rPr lang="en-US" sz="2800" i="1" dirty="0" smtClean="0">
                <a:solidFill>
                  <a:srgbClr val="663300"/>
                </a:solidFill>
              </a:rPr>
              <a:t>Annual Transmission Revenue Requirement Customer Meeting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invGray">
          <a:xfrm>
            <a:off x="2017009" y="4648200"/>
            <a:ext cx="5382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October </a:t>
            </a:r>
            <a:r>
              <a:rPr lang="en-US" dirty="0" smtClean="0">
                <a:solidFill>
                  <a:schemeClr val="bg1"/>
                </a:solidFill>
              </a:rPr>
              <a:t>27, 2015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Westar Energy’s Professional Development Center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Topeka, Kansas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Today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0668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Quick Review of the Formula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The Results:  2016 ATRR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Protocol Review</a:t>
            </a: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Review:  Westar’s TFR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9248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Gross Revenue Requirement (GRR) includes: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Projected Transmission Plant In-Service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Projected Transmission O&amp;M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Projected Transmission Depreciation Expense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Taxes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Return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Net Revenue Requirement adjusts the GRR for: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Revenue Credits received for Point-to-Point Transmission Service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“Rent” received (i.e. pole attachments)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True-Up for prior year’s difference between actual and projected, including interest</a:t>
            </a: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Refresher of the Timing (Example:  2016 Rate Year)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7486527"/>
              </p:ext>
            </p:extLst>
          </p:nvPr>
        </p:nvGraphicFramePr>
        <p:xfrm>
          <a:off x="16002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Results:  ATRR for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924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Westar’s Gross Rev. Requirement 	 $290,235,654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	Revenue Credits			($  22,265,473)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	2014 True-Up				(</a:t>
            </a:r>
            <a:r>
              <a:rPr lang="en-US" sz="2400" u="sng" dirty="0" smtClean="0">
                <a:cs typeface="Times New Roman" charset="0"/>
              </a:rPr>
              <a:t>$    8,461,128)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charset="0"/>
              </a:rPr>
              <a:t>Westar’s Net Rev. Requirement		 </a:t>
            </a:r>
            <a:r>
              <a:rPr lang="en-US" sz="2400" b="1" u="sng" dirty="0" smtClean="0">
                <a:cs typeface="Times New Roman" charset="0"/>
              </a:rPr>
              <a:t>$259,509,053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b="1" u="sng" dirty="0" smtClean="0">
              <a:solidFill>
                <a:srgbClr val="00B0F0"/>
              </a:solidFill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SPP’s BPF Rev. Requirement*		($  61,087,437)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70C0"/>
                </a:solidFill>
                <a:cs typeface="Times New Roman" charset="0"/>
              </a:rPr>
              <a:t>SPP Zonal Rev. Requirement**	 </a:t>
            </a:r>
            <a:r>
              <a:rPr lang="en-US" sz="2400" dirty="0" smtClean="0">
                <a:solidFill>
                  <a:srgbClr val="0070C0"/>
                </a:solidFill>
                <a:cs typeface="Times New Roman" charset="0"/>
              </a:rPr>
              <a:t>	 </a:t>
            </a:r>
            <a:r>
              <a:rPr lang="en-US" sz="2400" b="1" u="sng" dirty="0" smtClean="0">
                <a:solidFill>
                  <a:srgbClr val="0070C0"/>
                </a:solidFill>
                <a:cs typeface="Times New Roman" charset="0"/>
              </a:rPr>
              <a:t>$198,421,616 </a:t>
            </a:r>
            <a:r>
              <a:rPr lang="en-US" sz="2400" dirty="0" smtClean="0">
                <a:cs typeface="Times New Roman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257800"/>
            <a:ext cx="5668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*   Funds collected under Schedule 11</a:t>
            </a:r>
          </a:p>
          <a:p>
            <a:r>
              <a:rPr lang="en-US" sz="1600" dirty="0" smtClean="0"/>
              <a:t>** Resulting rates go into effect with January 2016 business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r>
              <a:rPr lang="en-US" dirty="0" smtClean="0"/>
              <a:t>Formula Protocols: Annual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Today:  October 27, 2015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kern="0" dirty="0"/>
              <a:t>Data requests regarding this </a:t>
            </a:r>
            <a:r>
              <a:rPr lang="en-US" sz="2000" kern="0" dirty="0" smtClean="0"/>
              <a:t>projection </a:t>
            </a:r>
            <a:r>
              <a:rPr lang="en-US" sz="2000" kern="0" dirty="0"/>
              <a:t>calculation may be submitted until </a:t>
            </a:r>
            <a:r>
              <a:rPr lang="en-US" sz="2000" dirty="0" smtClean="0"/>
              <a:t>December 14, 2015.</a:t>
            </a:r>
          </a:p>
          <a:p>
            <a:pPr lvl="1"/>
            <a:r>
              <a:rPr lang="en-US" sz="2000" dirty="0" smtClean="0"/>
              <a:t>Data requests are preferred as soon as possible so we can review and revise the ATRR if necessary</a:t>
            </a:r>
          </a:p>
          <a:p>
            <a:pPr lvl="1"/>
            <a:r>
              <a:rPr lang="en-US" sz="2000" kern="0" dirty="0"/>
              <a:t>Westar will make its best effort to respond within 15 business days of the receipt of such </a:t>
            </a:r>
            <a:r>
              <a:rPr lang="en-US" sz="2000" kern="0" dirty="0" smtClean="0"/>
              <a:t>requests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Send data requests via e-mail to:</a:t>
            </a:r>
          </a:p>
          <a:p>
            <a:pPr lvl="1"/>
            <a:r>
              <a:rPr lang="en-US" dirty="0" smtClean="0"/>
              <a:t>Tanner Wealand at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Tanner.Wealand@WestarEnergy.com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Please cc: </a:t>
            </a:r>
            <a:r>
              <a:rPr lang="en-US" dirty="0" smtClean="0">
                <a:hlinkClick r:id="rId3"/>
              </a:rPr>
              <a:t>Julie.Lux@WestarEnergy.com</a:t>
            </a:r>
            <a:r>
              <a:rPr lang="en-US" dirty="0" smtClean="0"/>
              <a:t>  AND </a:t>
            </a:r>
            <a:r>
              <a:rPr lang="en-US" dirty="0" smtClean="0">
                <a:hlinkClick r:id="rId4"/>
              </a:rPr>
              <a:t>Suzanne.Lane@WestarEnergy.com</a:t>
            </a:r>
            <a:endParaRPr lang="en-US" u="sng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11927"/>
            <a:ext cx="8229600" cy="478407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For the Westar TFR ROE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Docket #EL14-93</a:t>
            </a:r>
          </a:p>
          <a:p>
            <a:pPr lvl="1"/>
            <a:r>
              <a:rPr lang="en-US" dirty="0" smtClean="0"/>
              <a:t>August 20, 2014 – Original Filing</a:t>
            </a:r>
          </a:p>
          <a:p>
            <a:pPr lvl="1"/>
            <a:r>
              <a:rPr lang="en-US" dirty="0" smtClean="0"/>
              <a:t>August 3, 2015 – Settlement Agreement Filed (9.8% base ROE)</a:t>
            </a:r>
          </a:p>
          <a:p>
            <a:pPr lvl="1"/>
            <a:r>
              <a:rPr lang="en-US" dirty="0" smtClean="0"/>
              <a:t>TBD – Order Accepting Settlement</a:t>
            </a:r>
          </a:p>
          <a:p>
            <a:pPr lvl="2"/>
            <a:r>
              <a:rPr lang="en-US" i="1" dirty="0" smtClean="0"/>
              <a:t>TFR will be revised and re-posted after Order is issued</a:t>
            </a:r>
          </a:p>
          <a:p>
            <a:pPr lvl="1"/>
            <a:endParaRPr lang="en-US" dirty="0"/>
          </a:p>
          <a:p>
            <a:r>
              <a:rPr lang="en-US" u="sng" dirty="0" smtClean="0"/>
              <a:t>For the Westar TFR Protocols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Docket #ER14-2852</a:t>
            </a:r>
          </a:p>
          <a:p>
            <a:pPr lvl="1"/>
            <a:r>
              <a:rPr lang="en-US" dirty="0" smtClean="0"/>
              <a:t>July 17, 2014 – Original Filing</a:t>
            </a:r>
          </a:p>
          <a:p>
            <a:pPr lvl="1"/>
            <a:r>
              <a:rPr lang="en-US" dirty="0" smtClean="0"/>
              <a:t>March 19, 2015 – Order on Compliance Filing </a:t>
            </a:r>
          </a:p>
          <a:p>
            <a:pPr lvl="2"/>
            <a:r>
              <a:rPr lang="en-US" i="1" dirty="0" smtClean="0"/>
              <a:t>New protocols became effective March 1, 2015</a:t>
            </a:r>
          </a:p>
          <a:p>
            <a:pPr lvl="2"/>
            <a:r>
              <a:rPr lang="en-US" i="1" dirty="0" smtClean="0"/>
              <a:t>Email Michelle </a:t>
            </a:r>
            <a:r>
              <a:rPr lang="en-US" i="1" dirty="0"/>
              <a:t>Harris </a:t>
            </a:r>
            <a:r>
              <a:rPr lang="en-US" i="1" dirty="0" smtClean="0"/>
              <a:t>at </a:t>
            </a:r>
            <a:r>
              <a:rPr lang="en-US" i="1" dirty="0" smtClean="0">
                <a:hlinkClick r:id="rId2"/>
              </a:rPr>
              <a:t>mharris@spp.org</a:t>
            </a:r>
            <a:r>
              <a:rPr lang="en-US" i="1" dirty="0" smtClean="0"/>
              <a:t> to be added to the SPP Service List</a:t>
            </a:r>
          </a:p>
          <a:p>
            <a:pPr lvl="1"/>
            <a:r>
              <a:rPr lang="en-US" dirty="0" smtClean="0"/>
              <a:t>May 15, 2015 – Compliance Filing</a:t>
            </a:r>
          </a:p>
          <a:p>
            <a:pPr lvl="1"/>
            <a:r>
              <a:rPr lang="en-US" dirty="0" smtClean="0"/>
              <a:t>June 12, 2015 – Answer to Protest</a:t>
            </a:r>
          </a:p>
          <a:p>
            <a:pPr lvl="1"/>
            <a:r>
              <a:rPr lang="en-US" dirty="0" smtClean="0"/>
              <a:t>TBD – Final Order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2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SAVE THE DATE FOR THE 2015 TRUE-UP MEETING:  </a:t>
            </a:r>
            <a:r>
              <a:rPr lang="en-US" sz="4000" b="1" u="sng" dirty="0">
                <a:solidFill>
                  <a:srgbClr val="0070C0"/>
                </a:solidFill>
              </a:rPr>
              <a:t>June 28, 2016</a:t>
            </a:r>
          </a:p>
          <a:p>
            <a:endParaRPr lang="en-US" sz="3200" dirty="0" smtClean="0"/>
          </a:p>
          <a:p>
            <a:r>
              <a:rPr lang="en-US" sz="3200" dirty="0" smtClean="0"/>
              <a:t>Thank you for your participation!</a:t>
            </a:r>
          </a:p>
          <a:p>
            <a:endParaRPr lang="en-US" sz="3200" dirty="0" smtClean="0"/>
          </a:p>
          <a:p>
            <a:r>
              <a:rPr lang="en-US" sz="3200" dirty="0" smtClean="0"/>
              <a:t>Safe travels!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starTheme">
  <a:themeElements>
    <a:clrScheme name="West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9C22"/>
      </a:accent1>
      <a:accent2>
        <a:srgbClr val="4E943A"/>
      </a:accent2>
      <a:accent3>
        <a:srgbClr val="E5060B"/>
      </a:accent3>
      <a:accent4>
        <a:srgbClr val="F4DF2F"/>
      </a:accent4>
      <a:accent5>
        <a:srgbClr val="5388C8"/>
      </a:accent5>
      <a:accent6>
        <a:srgbClr val="82858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Westar Energy</Template>
  <TotalTime>3216</TotalTime>
  <Words>397</Words>
  <Application>Microsoft Office PowerPoint</Application>
  <PresentationFormat>On-screen Show (4:3)</PresentationFormat>
  <Paragraphs>86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Arial Narrow</vt:lpstr>
      <vt:lpstr>Calibri</vt:lpstr>
      <vt:lpstr>Times New Roman</vt:lpstr>
      <vt:lpstr>WestarTheme</vt:lpstr>
      <vt:lpstr>PowerPoint Presentation</vt:lpstr>
      <vt:lpstr>Today</vt:lpstr>
      <vt:lpstr>Quick Review:  Westar’s TFR</vt:lpstr>
      <vt:lpstr>A Refresher of the Timing (Example:  2016 Rate Year)</vt:lpstr>
      <vt:lpstr>The Results:  ATRR for 2016</vt:lpstr>
      <vt:lpstr>Formula Protocols: Annual Update</vt:lpstr>
      <vt:lpstr>FERC Activity</vt:lpstr>
      <vt:lpstr>Questions?</vt:lpstr>
    </vt:vector>
  </TitlesOfParts>
  <Company>Westar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KB20044</dc:creator>
  <cp:lastModifiedBy>Julie Lux</cp:lastModifiedBy>
  <cp:revision>335</cp:revision>
  <cp:lastPrinted>2011-09-27T17:35:52Z</cp:lastPrinted>
  <dcterms:created xsi:type="dcterms:W3CDTF">2011-06-02T15:37:23Z</dcterms:created>
  <dcterms:modified xsi:type="dcterms:W3CDTF">2015-10-26T18:24:44Z</dcterms:modified>
</cp:coreProperties>
</file>