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9"/>
  </p:notesMasterIdLst>
  <p:handoutMasterIdLst>
    <p:handoutMasterId r:id="rId10"/>
  </p:handoutMasterIdLst>
  <p:sldIdLst>
    <p:sldId id="262" r:id="rId2"/>
    <p:sldId id="260" r:id="rId3"/>
    <p:sldId id="271" r:id="rId4"/>
    <p:sldId id="283" r:id="rId5"/>
    <p:sldId id="287" r:id="rId6"/>
    <p:sldId id="285" r:id="rId7"/>
    <p:sldId id="286" r:id="rId8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33CCCC"/>
    <a:srgbClr val="663300"/>
    <a:srgbClr val="FF9933"/>
    <a:srgbClr val="FFCC66"/>
    <a:srgbClr val="66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447" autoAdjust="0"/>
  </p:normalViewPr>
  <p:slideViewPr>
    <p:cSldViewPr>
      <p:cViewPr>
        <p:scale>
          <a:sx n="90" d="100"/>
          <a:sy n="90" d="100"/>
        </p:scale>
        <p:origin x="-14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6A1DA04-F980-4CE9-8F95-1F243A08D59E}" type="datetimeFigureOut">
              <a:rPr lang="en-US" smtClean="0"/>
              <a:pPr/>
              <a:t>6/25/2012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9A8F921-1E0F-4677-BC1D-90FA69A328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1" tIns="46657" rIns="93311" bIns="4665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1" tIns="46657" rIns="93311" bIns="4665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A8878D-3E3C-4CD0-9DA6-60CFD16CE150}" type="datetimeFigureOut">
              <a:rPr lang="en-US"/>
              <a:pPr>
                <a:defRPr/>
              </a:pPr>
              <a:t>6/25/2012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1" tIns="46657" rIns="93311" bIns="4665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1" tIns="46657" rIns="93311" bIns="4665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11" tIns="46657" rIns="93311" bIns="4665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11" tIns="46657" rIns="93311" bIns="4665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8CAA7B-069A-446E-A9B5-8D3172A78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21E0A9-01D2-426B-8C2E-D7F487E33270}" type="slidenum">
              <a:rPr lang="en-US" smtClean="0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33BA81-4982-4AE0-BA82-7D7552A78695}" type="slidenum">
              <a:rPr lang="en-US" smtClean="0"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49" y="76200"/>
            <a:ext cx="2000251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76200"/>
            <a:ext cx="5848351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19200"/>
            <a:ext cx="39243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1" y="1219200"/>
            <a:ext cx="39243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ntent Pa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001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5895" name="Rectangle 7"/>
          <p:cNvSpPr>
            <a:spLocks noChangeArrowheads="1"/>
          </p:cNvSpPr>
          <p:nvPr userDrawn="1"/>
        </p:nvSpPr>
        <p:spPr bwMode="auto">
          <a:xfrm>
            <a:off x="3390900" y="65405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3A0E1C45-122F-47D7-879C-9C5FC5F3BCF9}" type="slidenum">
              <a:rPr lang="en-US" sz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03F8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03F8B"/>
          </a:solidFill>
          <a:latin typeface="Univers ExtraBlack" pitchFamily="64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03F8B"/>
          </a:solidFill>
          <a:latin typeface="Univers ExtraBlack" pitchFamily="64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03F8B"/>
          </a:solidFill>
          <a:latin typeface="Univers ExtraBlack" pitchFamily="64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203F8B"/>
          </a:solidFill>
          <a:latin typeface="Univers ExtraBlack" pitchFamily="64" charset="0"/>
          <a:ea typeface="ＭＳ Ｐゴシック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203F8B"/>
          </a:solidFill>
          <a:latin typeface="Univers ExtraBlack" pitchFamily="64" charset="0"/>
          <a:ea typeface="ＭＳ Ｐゴシック"/>
          <a:cs typeface="ＭＳ Ｐゴシック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203F8B"/>
          </a:solidFill>
          <a:latin typeface="Univers ExtraBlack" pitchFamily="64" charset="0"/>
          <a:ea typeface="ＭＳ Ｐゴシック"/>
          <a:cs typeface="ＭＳ Ｐゴシック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203F8B"/>
          </a:solidFill>
          <a:latin typeface="Univers ExtraBlack" pitchFamily="64" charset="0"/>
          <a:ea typeface="ＭＳ Ｐゴシック"/>
          <a:cs typeface="ＭＳ Ｐゴシック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203F8B"/>
          </a:solidFill>
          <a:latin typeface="Univers ExtraBlack" pitchFamily="6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eslie.wines@westarenergy.com" TargetMode="External"/><Relationship Id="rId2" Type="http://schemas.openxmlformats.org/officeDocument/2006/relationships/hyperlink" Target="mailto:sheila.gropp@westarenergy.co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LEN_354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456958"/>
            <a:ext cx="8229600" cy="131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23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sz="2800" i="1" dirty="0" smtClean="0">
                <a:solidFill>
                  <a:srgbClr val="663300"/>
                </a:solidFill>
              </a:rPr>
              <a:t>Westar Energy’s 2012</a:t>
            </a:r>
            <a:br>
              <a:rPr lang="en-US" sz="2800" i="1" dirty="0" smtClean="0">
                <a:solidFill>
                  <a:srgbClr val="663300"/>
                </a:solidFill>
              </a:rPr>
            </a:br>
            <a:r>
              <a:rPr lang="en-US" sz="2800" i="1" dirty="0" smtClean="0">
                <a:solidFill>
                  <a:srgbClr val="663300"/>
                </a:solidFill>
              </a:rPr>
              <a:t>Annual Transmission Revenue Requirement</a:t>
            </a:r>
          </a:p>
          <a:p>
            <a:pPr lvl="0" algn="ctr" eaLnBrk="0" hangingPunct="0">
              <a:defRPr/>
            </a:pPr>
            <a:r>
              <a:rPr lang="en-US" sz="2800" i="1" dirty="0" smtClean="0">
                <a:solidFill>
                  <a:srgbClr val="663300"/>
                </a:solidFill>
              </a:rPr>
              <a:t>True-Up Meeting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invGray">
          <a:xfrm>
            <a:off x="3810000" y="4648200"/>
            <a:ext cx="1646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June 26,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Today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1371600"/>
            <a:ext cx="79248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cs typeface="Times New Roman" charset="0"/>
              </a:rPr>
              <a:t>Quick Review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32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cs typeface="Times New Roman" charset="0"/>
              </a:rPr>
              <a:t>The Results:  2011 Actual ATRR vs. Projected 2011 ATRR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32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cs typeface="Times New Roman" charset="0"/>
              </a:rPr>
              <a:t>Why is there a Difference Between the Actual and Projected?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32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3200" dirty="0" smtClean="0">
                <a:cs typeface="Times New Roman" charset="0"/>
              </a:rPr>
              <a:t>Protocol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Review:  </a:t>
            </a:r>
            <a:r>
              <a:rPr lang="en-US" dirty="0" smtClean="0"/>
              <a:t>The Formula (True-Up)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371600"/>
            <a:ext cx="7924800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charset="0"/>
              </a:rPr>
              <a:t>Gross Revenue Requirement (GRR) includes: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Actual Transmission </a:t>
            </a:r>
            <a:r>
              <a:rPr lang="en-US" sz="2000" dirty="0" smtClean="0">
                <a:cs typeface="Times New Roman" charset="0"/>
              </a:rPr>
              <a:t>Plant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Actual Transmission </a:t>
            </a:r>
            <a:r>
              <a:rPr lang="en-US" sz="2000" dirty="0" smtClean="0">
                <a:cs typeface="Times New Roman" charset="0"/>
              </a:rPr>
              <a:t>O&amp;M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Actual Transmission </a:t>
            </a:r>
            <a:r>
              <a:rPr lang="en-US" sz="2000" dirty="0" smtClean="0">
                <a:cs typeface="Times New Roman" charset="0"/>
              </a:rPr>
              <a:t>Depreciation Expense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Taxes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Return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charset="0"/>
              </a:rPr>
              <a:t>Net Revenue Requirement adjusts the GRR for: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Revenue Credits received for Point-to-Point Transmission Service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“Rent” received (i.e. pole attachments)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cs typeface="Times New Roman" charset="0"/>
              </a:rPr>
              <a:t>Note:  </a:t>
            </a:r>
            <a:r>
              <a:rPr lang="en-US" sz="2000" dirty="0" err="1" smtClean="0">
                <a:cs typeface="Times New Roman" charset="0"/>
              </a:rPr>
              <a:t>Actuals</a:t>
            </a:r>
            <a:r>
              <a:rPr lang="en-US" sz="2000" dirty="0" smtClean="0">
                <a:cs typeface="Times New Roman" charset="0"/>
              </a:rPr>
              <a:t> used to determine true-up do not include any projections or previous years’ true-up adjustments</a:t>
            </a:r>
            <a:endParaRPr lang="en-US" sz="20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 smtClean="0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r>
              <a:rPr lang="en-US" dirty="0" smtClean="0"/>
              <a:t>The Results:  </a:t>
            </a:r>
            <a:r>
              <a:rPr lang="en-US" dirty="0" smtClean="0"/>
              <a:t>Projected </a:t>
            </a:r>
            <a:r>
              <a:rPr lang="en-US" dirty="0" err="1" smtClean="0"/>
              <a:t>vs</a:t>
            </a:r>
            <a:r>
              <a:rPr lang="en-US" dirty="0" smtClean="0"/>
              <a:t> Actual </a:t>
            </a:r>
            <a:r>
              <a:rPr lang="en-US" dirty="0" smtClean="0"/>
              <a:t>ATRR for 2011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143000"/>
            <a:ext cx="815340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indent="-508000">
              <a:lnSpc>
                <a:spcPct val="90000"/>
              </a:lnSpc>
              <a:defRPr/>
            </a:pPr>
            <a:r>
              <a:rPr lang="en-US" sz="1600" dirty="0" smtClean="0">
                <a:cs typeface="Times New Roman" charset="0"/>
              </a:rPr>
              <a:t>						</a:t>
            </a:r>
            <a:endParaRPr lang="en-US" sz="16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endParaRPr lang="en-US" sz="1600" u="sng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r>
              <a:rPr lang="en-US" sz="1600" dirty="0" smtClean="0">
                <a:cs typeface="Times New Roman" charset="0"/>
              </a:rPr>
              <a:t>						</a:t>
            </a:r>
            <a:r>
              <a:rPr lang="en-US" sz="1600" u="sng" dirty="0" smtClean="0">
                <a:cs typeface="Times New Roman" charset="0"/>
              </a:rPr>
              <a:t>Projected</a:t>
            </a:r>
            <a:r>
              <a:rPr lang="en-US" sz="1600" dirty="0" smtClean="0">
                <a:cs typeface="Times New Roman" charset="0"/>
              </a:rPr>
              <a:t>		</a:t>
            </a:r>
            <a:r>
              <a:rPr lang="en-US" sz="1600" u="sng" dirty="0" smtClean="0">
                <a:cs typeface="Times New Roman" charset="0"/>
              </a:rPr>
              <a:t>Actual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16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r>
              <a:rPr lang="en-US" sz="1600" b="1" dirty="0" smtClean="0">
                <a:cs typeface="Times New Roman" charset="0"/>
              </a:rPr>
              <a:t>Westar’s Zonal Rev. Requirement	  </a:t>
            </a:r>
            <a:r>
              <a:rPr lang="en-US" sz="1600" dirty="0" smtClean="0">
                <a:cs typeface="Times New Roman" charset="0"/>
              </a:rPr>
              <a:t>	 </a:t>
            </a:r>
            <a:r>
              <a:rPr lang="en-US" sz="1600" b="1" dirty="0" smtClean="0">
                <a:cs typeface="Times New Roman" charset="0"/>
              </a:rPr>
              <a:t>$139,500,048	 $128,947,410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16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r>
              <a:rPr lang="en-US" sz="1600" dirty="0" smtClean="0">
                <a:cs typeface="Times New Roman" charset="0"/>
              </a:rPr>
              <a:t>SPP’s BPF Rev. Requirement**		</a:t>
            </a:r>
            <a:r>
              <a:rPr lang="en-US" sz="1600" dirty="0" smtClean="0">
                <a:cs typeface="Times New Roman" charset="0"/>
              </a:rPr>
              <a:t> $  26,193,279</a:t>
            </a:r>
            <a:r>
              <a:rPr lang="en-US" sz="1600" dirty="0" smtClean="0">
                <a:cs typeface="Times New Roman" charset="0"/>
              </a:rPr>
              <a:t>	</a:t>
            </a:r>
            <a:r>
              <a:rPr lang="en-US" sz="1600" dirty="0" smtClean="0">
                <a:cs typeface="Times New Roman" charset="0"/>
              </a:rPr>
              <a:t> $  27,423,062</a:t>
            </a:r>
            <a:endParaRPr lang="en-US" sz="16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endParaRPr lang="en-US" sz="1600" b="1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r>
              <a:rPr lang="en-US" sz="1600" b="1" dirty="0" smtClean="0">
                <a:cs typeface="Times New Roman" charset="0"/>
              </a:rPr>
              <a:t>Westar’s </a:t>
            </a:r>
            <a:r>
              <a:rPr lang="en-US" sz="1600" b="1" dirty="0" smtClean="0">
                <a:cs typeface="Times New Roman" charset="0"/>
              </a:rPr>
              <a:t>Net Rev. </a:t>
            </a:r>
            <a:r>
              <a:rPr lang="en-US" sz="1600" b="1" dirty="0" smtClean="0">
                <a:cs typeface="Times New Roman" charset="0"/>
              </a:rPr>
              <a:t>Requirement</a:t>
            </a:r>
            <a:r>
              <a:rPr lang="en-US" sz="1600" b="1" dirty="0" smtClean="0">
                <a:cs typeface="Times New Roman" charset="0"/>
              </a:rPr>
              <a:t>		 </a:t>
            </a:r>
            <a:r>
              <a:rPr lang="en-US" sz="1600" b="1" u="sng" dirty="0" smtClean="0">
                <a:cs typeface="Times New Roman" charset="0"/>
              </a:rPr>
              <a:t>$</a:t>
            </a:r>
            <a:r>
              <a:rPr lang="en-US" sz="1600" b="1" u="sng" dirty="0" smtClean="0">
                <a:cs typeface="Times New Roman" charset="0"/>
              </a:rPr>
              <a:t>165,693,327*</a:t>
            </a:r>
            <a:r>
              <a:rPr lang="en-US" sz="1600" b="1" dirty="0" smtClean="0">
                <a:cs typeface="Times New Roman" charset="0"/>
              </a:rPr>
              <a:t>	 </a:t>
            </a:r>
            <a:r>
              <a:rPr lang="en-US" sz="1600" b="1" u="sng" dirty="0" smtClean="0">
                <a:cs typeface="Times New Roman" charset="0"/>
              </a:rPr>
              <a:t>$156,370,472</a:t>
            </a:r>
          </a:p>
          <a:p>
            <a:pPr marL="508000" indent="-508000">
              <a:lnSpc>
                <a:spcPct val="90000"/>
              </a:lnSpc>
              <a:defRPr/>
            </a:pPr>
            <a:endParaRPr lang="en-US" sz="1600" b="1" u="sng" dirty="0" smtClean="0">
              <a:solidFill>
                <a:srgbClr val="00B0F0"/>
              </a:solidFill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endParaRPr lang="en-US" sz="16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endParaRPr lang="en-US" sz="1600" b="1" u="sng" dirty="0" smtClean="0">
              <a:solidFill>
                <a:srgbClr val="0070C0"/>
              </a:solidFill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defRPr/>
            </a:pPr>
            <a:r>
              <a:rPr lang="en-US" sz="1600" b="1" dirty="0" smtClean="0">
                <a:solidFill>
                  <a:srgbClr val="00B0F0"/>
                </a:solidFill>
                <a:cs typeface="Times New Roman" charset="0"/>
              </a:rPr>
              <a:t>	True-Up Amount (before interest)***</a:t>
            </a:r>
            <a:r>
              <a:rPr lang="en-US" sz="1600" b="1" dirty="0" smtClean="0">
                <a:solidFill>
                  <a:srgbClr val="00B0F0"/>
                </a:solidFill>
                <a:cs typeface="Times New Roman" charset="0"/>
              </a:rPr>
              <a:t>			</a:t>
            </a:r>
            <a:r>
              <a:rPr lang="en-US" sz="1600" b="1" u="sng" dirty="0" smtClean="0">
                <a:solidFill>
                  <a:srgbClr val="00B0F0"/>
                </a:solidFill>
                <a:cs typeface="Times New Roman" charset="0"/>
              </a:rPr>
              <a:t>($  </a:t>
            </a:r>
            <a:r>
              <a:rPr lang="en-US" sz="1600" b="1" u="sng" dirty="0" smtClean="0">
                <a:solidFill>
                  <a:srgbClr val="00B0F0"/>
                </a:solidFill>
                <a:cs typeface="Times New Roman" charset="0"/>
              </a:rPr>
              <a:t>  9,322,855)</a:t>
            </a:r>
            <a:endParaRPr lang="en-US" sz="1600" b="1" u="sng" dirty="0" smtClean="0">
              <a:solidFill>
                <a:srgbClr val="00B0F0"/>
              </a:solidFill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257800"/>
            <a:ext cx="84290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   2011 Projected Net Revenue Requirement without the 2009 True-Up</a:t>
            </a:r>
          </a:p>
          <a:p>
            <a:r>
              <a:rPr lang="en-US" sz="1600" dirty="0" smtClean="0"/>
              <a:t>**   Funds collected under Schedule 11</a:t>
            </a:r>
          </a:p>
          <a:p>
            <a:r>
              <a:rPr lang="en-US" sz="1600" dirty="0" smtClean="0"/>
              <a:t>***  Credit to be applied to 2013 </a:t>
            </a:r>
            <a:r>
              <a:rPr lang="en-US" sz="1600" dirty="0" smtClean="0"/>
              <a:t>ATRR (plus interest), </a:t>
            </a:r>
            <a:r>
              <a:rPr lang="en-US" sz="1600" dirty="0" smtClean="0"/>
              <a:t>in the rates effective January 1,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r>
              <a:rPr lang="en-US" dirty="0" smtClean="0"/>
              <a:t>Why the Difference?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1371600"/>
            <a:ext cx="7924800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cs typeface="Times New Roman" charset="0"/>
              </a:rPr>
              <a:t>The Key Reason:  </a:t>
            </a:r>
          </a:p>
          <a:p>
            <a:pPr marL="965200" lvl="1" indent="-508000">
              <a:lnSpc>
                <a:spcPct val="90000"/>
              </a:lnSpc>
              <a:defRPr/>
            </a:pPr>
            <a:endParaRPr lang="en-US" sz="2400" dirty="0" smtClean="0">
              <a:cs typeface="Times New Roman" charset="0"/>
            </a:endParaRPr>
          </a:p>
          <a:p>
            <a:pPr marL="965200" lvl="1" indent="-508000">
              <a:lnSpc>
                <a:spcPct val="90000"/>
              </a:lnSpc>
              <a:defRPr/>
            </a:pPr>
            <a:r>
              <a:rPr lang="en-US" sz="2400" b="1" u="sng" dirty="0" smtClean="0">
                <a:solidFill>
                  <a:srgbClr val="0070C0"/>
                </a:solidFill>
                <a:cs typeface="Times New Roman" charset="0"/>
              </a:rPr>
              <a:t>2011 Actual O&amp;M was about $10 million lower than Projected O&amp;M</a:t>
            </a:r>
          </a:p>
          <a:p>
            <a:pPr marL="965200" lvl="1" indent="-508000">
              <a:lnSpc>
                <a:spcPct val="90000"/>
              </a:lnSpc>
              <a:defRPr/>
            </a:pPr>
            <a:endParaRPr lang="en-US" sz="2400" dirty="0" smtClean="0">
              <a:cs typeface="Times New Roman" charset="0"/>
            </a:endParaRP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The TFR calculates a projected O&amp;M based on the percentage increase in Transmission Plant times the actual O&amp;M from the previous actual year</a:t>
            </a:r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965200" lvl="1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This function </a:t>
            </a:r>
            <a:r>
              <a:rPr lang="en-US" sz="2000" dirty="0" smtClean="0"/>
              <a:t>of projecting O&amp;M is part of the FERC-approved TFR</a:t>
            </a:r>
            <a:endParaRPr lang="en-US" sz="2000" dirty="0" smtClean="0">
              <a:cs typeface="Times New Roman" charset="0"/>
            </a:endParaRPr>
          </a:p>
          <a:p>
            <a:pPr marL="508000" indent="-5080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 smtClean="0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1143000"/>
          </a:xfrm>
        </p:spPr>
        <p:txBody>
          <a:bodyPr/>
          <a:lstStyle/>
          <a:p>
            <a:r>
              <a:rPr lang="en-US" dirty="0" smtClean="0"/>
              <a:t>Formula Protocols: Annual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Today:  June 26, 2012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Data requests regarding this true-up calculation may be submitted until September 10, 2012</a:t>
            </a:r>
          </a:p>
          <a:p>
            <a:pPr lvl="1"/>
            <a:r>
              <a:rPr lang="en-US" dirty="0" smtClean="0"/>
              <a:t>Westar will make its best effort to respond within 10 business days of the receipt of such requests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Send comments or data requests via e-mail to:</a:t>
            </a:r>
          </a:p>
          <a:p>
            <a:pPr lvl="1"/>
            <a:r>
              <a:rPr lang="en-US" dirty="0" smtClean="0"/>
              <a:t>Sheila </a:t>
            </a:r>
            <a:r>
              <a:rPr lang="en-US" dirty="0" err="1" smtClean="0"/>
              <a:t>Gropp</a:t>
            </a:r>
            <a:r>
              <a:rPr lang="en-US" dirty="0" smtClean="0"/>
              <a:t> at </a:t>
            </a:r>
            <a:r>
              <a:rPr lang="en-US" dirty="0" smtClean="0">
                <a:hlinkClick r:id="rId2"/>
              </a:rPr>
              <a:t>sheila.gropp@westarenergy.com</a:t>
            </a:r>
            <a:endParaRPr lang="en-US" dirty="0" smtClean="0"/>
          </a:p>
          <a:p>
            <a:pPr lvl="1"/>
            <a:r>
              <a:rPr lang="en-US" dirty="0" smtClean="0"/>
              <a:t>Please cc:  </a:t>
            </a:r>
            <a:r>
              <a:rPr lang="en-US" dirty="0" smtClean="0">
                <a:hlinkClick r:id="rId3"/>
              </a:rPr>
              <a:t>gelene.tiller@westarenergy.com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u="sng" dirty="0" smtClean="0">
                <a:solidFill>
                  <a:srgbClr val="009999"/>
                </a:solidFill>
              </a:rPr>
              <a:t>suzanne.lane@westarenergy.com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dirty="0" smtClean="0"/>
              <a:t>Thank you very much for participating in today’s meeting! 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We are here to assist in any way possible. 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Please let us know if you have any questions.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Safe travels home!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SAVE THE DATE FOR THE 2013 ANNUAL ATRR MEETING:	</a:t>
            </a:r>
            <a:r>
              <a:rPr lang="en-US" sz="2400" b="1" u="sng" dirty="0" smtClean="0">
                <a:solidFill>
                  <a:srgbClr val="7030A0"/>
                </a:solidFill>
              </a:rPr>
              <a:t>October 30, 2012</a:t>
            </a:r>
            <a:endParaRPr lang="en-US" sz="2400" b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star Powerpoint 2008 solid blue background">
  <a:themeElements>
    <a:clrScheme name="Westar Powerpoint 2008 solid blue backgrou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star Powerpoint 2008 solid blue background">
      <a:majorFont>
        <a:latin typeface="Univers ExtraBlack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lnDef>
  </a:objectDefaults>
  <a:extraClrSchemeLst>
    <a:extraClrScheme>
      <a:clrScheme name="Westar Powerpoint 2008 solid blue 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r Powerpoint 2008 solid blue backgrou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r Powerpoint 2008 solid blue backgrou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r Powerpoint 2008 solid blue backgrou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r Powerpoint 2008 solid blue backgrou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star Powerpoint 2008 solid blue backgrou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r Powerpoint 2008 solid blue backgrou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r Powerpoint 2008 solid blue backgrou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r Powerpoint 2008 solid blue backgrou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r Powerpoint 2008 solid blue backgrou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r Powerpoint 2008 solid blue backgrou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star Powerpoint 2008 solid blue backgrou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313</Words>
  <Application>Microsoft Office PowerPoint</Application>
  <PresentationFormat>On-screen Show (4:3)</PresentationFormat>
  <Paragraphs>69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Westar Powerpoint 2008 solid blue background</vt:lpstr>
      <vt:lpstr>Slide 1</vt:lpstr>
      <vt:lpstr>Today</vt:lpstr>
      <vt:lpstr>Quick Review:  The Formula (True-Up)</vt:lpstr>
      <vt:lpstr>The Results:  Projected vs Actual ATRR for 2011</vt:lpstr>
      <vt:lpstr>Why the Difference?</vt:lpstr>
      <vt:lpstr>Formula Protocols: Annual Update</vt:lpstr>
      <vt:lpstr>Summary</vt:lpstr>
    </vt:vector>
  </TitlesOfParts>
  <Company>Westar Energy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KB20044</dc:creator>
  <cp:lastModifiedBy>SL70098</cp:lastModifiedBy>
  <cp:revision>241</cp:revision>
  <cp:lastPrinted>2011-09-27T17:35:52Z</cp:lastPrinted>
  <dcterms:created xsi:type="dcterms:W3CDTF">2011-06-02T15:37:23Z</dcterms:created>
  <dcterms:modified xsi:type="dcterms:W3CDTF">2012-06-26T03:53:22Z</dcterms:modified>
</cp:coreProperties>
</file>