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30"/>
  </p:notesMasterIdLst>
  <p:handoutMasterIdLst>
    <p:handoutMasterId r:id="rId31"/>
  </p:handoutMasterIdLst>
  <p:sldIdLst>
    <p:sldId id="292" r:id="rId2"/>
    <p:sldId id="293" r:id="rId3"/>
    <p:sldId id="262" r:id="rId4"/>
    <p:sldId id="271" r:id="rId5"/>
    <p:sldId id="289" r:id="rId6"/>
    <p:sldId id="313" r:id="rId7"/>
    <p:sldId id="316" r:id="rId8"/>
    <p:sldId id="317" r:id="rId9"/>
    <p:sldId id="318" r:id="rId10"/>
    <p:sldId id="286" r:id="rId11"/>
    <p:sldId id="295" r:id="rId12"/>
    <p:sldId id="294" r:id="rId13"/>
    <p:sldId id="296" r:id="rId14"/>
    <p:sldId id="297" r:id="rId15"/>
    <p:sldId id="311" r:id="rId16"/>
    <p:sldId id="298" r:id="rId17"/>
    <p:sldId id="301" r:id="rId18"/>
    <p:sldId id="315" r:id="rId19"/>
    <p:sldId id="314" r:id="rId20"/>
    <p:sldId id="302" r:id="rId21"/>
    <p:sldId id="303" r:id="rId22"/>
    <p:sldId id="290" r:id="rId23"/>
    <p:sldId id="304" r:id="rId24"/>
    <p:sldId id="305" r:id="rId25"/>
    <p:sldId id="312" r:id="rId26"/>
    <p:sldId id="306" r:id="rId27"/>
    <p:sldId id="308" r:id="rId28"/>
    <p:sldId id="30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33CCCC"/>
    <a:srgbClr val="663300"/>
    <a:srgbClr val="FF9933"/>
    <a:srgbClr val="FFCC66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47" autoAdjust="0"/>
  </p:normalViewPr>
  <p:slideViewPr>
    <p:cSldViewPr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1E1C-B6A4-4ACD-9315-736B9E2E6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CCA5F-A9C8-40AC-BA9A-999FCF8D684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/>
            <a:t>June 2015:  True-up Amount from prior Rate Year (2014) is posted</a:t>
          </a:r>
          <a:endParaRPr lang="en-US" sz="2800" dirty="0"/>
        </a:p>
      </dgm:t>
    </dgm:pt>
    <dgm:pt modelId="{6F95311F-213D-421B-BA20-3B5782704FAF}" type="parTrans" cxnId="{21571768-8A16-4550-AB51-6830F1972403}">
      <dgm:prSet/>
      <dgm:spPr/>
      <dgm:t>
        <a:bodyPr/>
        <a:lstStyle/>
        <a:p>
          <a:endParaRPr lang="en-US"/>
        </a:p>
      </dgm:t>
    </dgm:pt>
    <dgm:pt modelId="{CA3745CD-C43B-4B6C-8D7C-4863E9981382}" type="sibTrans" cxnId="{21571768-8A16-4550-AB51-6830F1972403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F115-C13C-43DE-A1E4-270617D9DC2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/>
            <a:t>Next Rate Year (2016) includes the 2014 True-up and 2016 Projected ATRR</a:t>
          </a:r>
          <a:endParaRPr lang="en-US" sz="2800" dirty="0"/>
        </a:p>
      </dgm:t>
    </dgm:pt>
    <dgm:pt modelId="{61117A63-D821-4950-B2A4-64A35270789C}" type="parTrans" cxnId="{B367B905-543B-4827-88E5-CE987B85E34B}">
      <dgm:prSet/>
      <dgm:spPr/>
      <dgm:t>
        <a:bodyPr/>
        <a:lstStyle/>
        <a:p>
          <a:endParaRPr lang="en-US"/>
        </a:p>
      </dgm:t>
    </dgm:pt>
    <dgm:pt modelId="{CC0D91E2-A8E6-4A06-A260-73E972B867D5}" type="sibTrans" cxnId="{B367B905-543B-4827-88E5-CE987B85E34B}">
      <dgm:prSet/>
      <dgm:spPr/>
      <dgm:t>
        <a:bodyPr/>
        <a:lstStyle/>
        <a:p>
          <a:endParaRPr lang="en-US"/>
        </a:p>
      </dgm:t>
    </dgm:pt>
    <dgm:pt modelId="{78C52063-3220-4171-9B45-4F796522374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/>
            <a:t>October 2015:  Projected ATRR for the next Rate Year (2016) is posted</a:t>
          </a:r>
          <a:endParaRPr lang="en-US" sz="2800" dirty="0"/>
        </a:p>
      </dgm:t>
    </dgm:pt>
    <dgm:pt modelId="{A0410B17-AFCE-4E2B-A961-CFA6E8EA1D52}" type="parTrans" cxnId="{69F35949-4125-4872-A01E-1CC52FE0E879}">
      <dgm:prSet/>
      <dgm:spPr/>
      <dgm:t>
        <a:bodyPr/>
        <a:lstStyle/>
        <a:p>
          <a:endParaRPr lang="en-US"/>
        </a:p>
      </dgm:t>
    </dgm:pt>
    <dgm:pt modelId="{51C2F79C-76E0-49D0-A0CA-A9DB1CF9C8E5}" type="sibTrans" cxnId="{69F35949-4125-4872-A01E-1CC52FE0E879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E03F08C-BDAA-468F-BA47-1A758F6F0ECD}" type="pres">
      <dgm:prSet presAssocID="{99861E1C-B6A4-4ACD-9315-736B9E2E6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C1562-B35C-4AA0-931F-7F31A603993D}" type="pres">
      <dgm:prSet presAssocID="{99861E1C-B6A4-4ACD-9315-736B9E2E6953}" presName="dummyMaxCanvas" presStyleCnt="0">
        <dgm:presLayoutVars/>
      </dgm:prSet>
      <dgm:spPr/>
    </dgm:pt>
    <dgm:pt modelId="{D2F5C636-F4FD-420A-999B-E853D4DD59A9}" type="pres">
      <dgm:prSet presAssocID="{99861E1C-B6A4-4ACD-9315-736B9E2E695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9D29-D1B8-49AF-B0A8-600EB2AB0D36}" type="pres">
      <dgm:prSet presAssocID="{99861E1C-B6A4-4ACD-9315-736B9E2E6953}" presName="ThreeNodes_2" presStyleLbl="node1" presStyleIdx="1" presStyleCnt="3" custScaleX="1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0B48-E0E0-49A7-A433-2D77D8FD5D68}" type="pres">
      <dgm:prSet presAssocID="{99861E1C-B6A4-4ACD-9315-736B9E2E6953}" presName="ThreeNodes_3" presStyleLbl="node1" presStyleIdx="2" presStyleCnt="3" custScaleX="117647" custScaleY="10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A30C-6246-4945-956F-9B28A6D09C2C}" type="pres">
      <dgm:prSet presAssocID="{99861E1C-B6A4-4ACD-9315-736B9E2E69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CB51-1D34-46E1-82A3-DBB651F673F9}" type="pres">
      <dgm:prSet presAssocID="{99861E1C-B6A4-4ACD-9315-736B9E2E69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971B-DCEC-43AB-8EC1-5086B52F1A8B}" type="pres">
      <dgm:prSet presAssocID="{99861E1C-B6A4-4ACD-9315-736B9E2E69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0FE80-8E2D-4CCF-BD1F-2D412D4B7BAA}" type="pres">
      <dgm:prSet presAssocID="{99861E1C-B6A4-4ACD-9315-736B9E2E69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FB0-18B7-4BC2-A318-893EDA4A043F}" type="pres">
      <dgm:prSet presAssocID="{99861E1C-B6A4-4ACD-9315-736B9E2E69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82CDA-6ACC-4309-BEEB-385A70BC96D1}" type="presOf" srcId="{8237F115-C13C-43DE-A1E4-270617D9DC26}" destId="{EB3F0B48-E0E0-49A7-A433-2D77D8FD5D68}" srcOrd="0" destOrd="0" presId="urn:microsoft.com/office/officeart/2005/8/layout/vProcess5"/>
    <dgm:cxn modelId="{51DAB338-8F3F-4471-B80C-275718E7D18F}" type="presOf" srcId="{99861E1C-B6A4-4ACD-9315-736B9E2E6953}" destId="{3E03F08C-BDAA-468F-BA47-1A758F6F0ECD}" srcOrd="0" destOrd="0" presId="urn:microsoft.com/office/officeart/2005/8/layout/vProcess5"/>
    <dgm:cxn modelId="{21571768-8A16-4550-AB51-6830F1972403}" srcId="{99861E1C-B6A4-4ACD-9315-736B9E2E6953}" destId="{AF3CCA5F-A9C8-40AC-BA9A-999FCF8D6842}" srcOrd="0" destOrd="0" parTransId="{6F95311F-213D-421B-BA20-3B5782704FAF}" sibTransId="{CA3745CD-C43B-4B6C-8D7C-4863E9981382}"/>
    <dgm:cxn modelId="{BEC0396D-0E35-40BD-BB92-406820BDF673}" type="presOf" srcId="{51C2F79C-76E0-49D0-A0CA-A9DB1CF9C8E5}" destId="{68ACCB51-1D34-46E1-82A3-DBB651F673F9}" srcOrd="0" destOrd="0" presId="urn:microsoft.com/office/officeart/2005/8/layout/vProcess5"/>
    <dgm:cxn modelId="{C594A3D4-BBE9-4816-9D51-260B2F47295C}" type="presOf" srcId="{78C52063-3220-4171-9B45-4F7965223745}" destId="{B4C0FE80-8E2D-4CCF-BD1F-2D412D4B7BAA}" srcOrd="1" destOrd="0" presId="urn:microsoft.com/office/officeart/2005/8/layout/vProcess5"/>
    <dgm:cxn modelId="{EDBF9579-63E2-4670-8BB4-574624447841}" type="presOf" srcId="{78C52063-3220-4171-9B45-4F7965223745}" destId="{F1BC9D29-D1B8-49AF-B0A8-600EB2AB0D36}" srcOrd="0" destOrd="0" presId="urn:microsoft.com/office/officeart/2005/8/layout/vProcess5"/>
    <dgm:cxn modelId="{69F35949-4125-4872-A01E-1CC52FE0E879}" srcId="{99861E1C-B6A4-4ACD-9315-736B9E2E6953}" destId="{78C52063-3220-4171-9B45-4F7965223745}" srcOrd="1" destOrd="0" parTransId="{A0410B17-AFCE-4E2B-A961-CFA6E8EA1D52}" sibTransId="{51C2F79C-76E0-49D0-A0CA-A9DB1CF9C8E5}"/>
    <dgm:cxn modelId="{35423FBB-6DE9-4ED1-BB12-5495CAD9E84C}" type="presOf" srcId="{AF3CCA5F-A9C8-40AC-BA9A-999FCF8D6842}" destId="{6B88971B-DCEC-43AB-8EC1-5086B52F1A8B}" srcOrd="1" destOrd="0" presId="urn:microsoft.com/office/officeart/2005/8/layout/vProcess5"/>
    <dgm:cxn modelId="{B367B905-543B-4827-88E5-CE987B85E34B}" srcId="{99861E1C-B6A4-4ACD-9315-736B9E2E6953}" destId="{8237F115-C13C-43DE-A1E4-270617D9DC26}" srcOrd="2" destOrd="0" parTransId="{61117A63-D821-4950-B2A4-64A35270789C}" sibTransId="{CC0D91E2-A8E6-4A06-A260-73E972B867D5}"/>
    <dgm:cxn modelId="{50ACC9AE-D02B-4E92-8372-6FA01FE50DE5}" type="presOf" srcId="{CA3745CD-C43B-4B6C-8D7C-4863E9981382}" destId="{AD27A30C-6246-4945-956F-9B28A6D09C2C}" srcOrd="0" destOrd="0" presId="urn:microsoft.com/office/officeart/2005/8/layout/vProcess5"/>
    <dgm:cxn modelId="{FCC4C69F-C750-4D0D-8E52-FE6CE51AF762}" type="presOf" srcId="{AF3CCA5F-A9C8-40AC-BA9A-999FCF8D6842}" destId="{D2F5C636-F4FD-420A-999B-E853D4DD59A9}" srcOrd="0" destOrd="0" presId="urn:microsoft.com/office/officeart/2005/8/layout/vProcess5"/>
    <dgm:cxn modelId="{8AB89BF4-3617-4B1A-B53E-4B605F88195A}" type="presOf" srcId="{8237F115-C13C-43DE-A1E4-270617D9DC26}" destId="{F4F17FB0-18B7-4BC2-A318-893EDA4A043F}" srcOrd="1" destOrd="0" presId="urn:microsoft.com/office/officeart/2005/8/layout/vProcess5"/>
    <dgm:cxn modelId="{96F71C0E-10B4-41BB-8F79-878EC376355D}" type="presParOf" srcId="{3E03F08C-BDAA-468F-BA47-1A758F6F0ECD}" destId="{1C4C1562-B35C-4AA0-931F-7F31A603993D}" srcOrd="0" destOrd="0" presId="urn:microsoft.com/office/officeart/2005/8/layout/vProcess5"/>
    <dgm:cxn modelId="{7CC2CA3A-2263-4116-85EA-63AA042AB662}" type="presParOf" srcId="{3E03F08C-BDAA-468F-BA47-1A758F6F0ECD}" destId="{D2F5C636-F4FD-420A-999B-E853D4DD59A9}" srcOrd="1" destOrd="0" presId="urn:microsoft.com/office/officeart/2005/8/layout/vProcess5"/>
    <dgm:cxn modelId="{E49B7DFE-C826-487D-9739-F503F4B565E3}" type="presParOf" srcId="{3E03F08C-BDAA-468F-BA47-1A758F6F0ECD}" destId="{F1BC9D29-D1B8-49AF-B0A8-600EB2AB0D36}" srcOrd="2" destOrd="0" presId="urn:microsoft.com/office/officeart/2005/8/layout/vProcess5"/>
    <dgm:cxn modelId="{0A4A9791-513B-43AA-B1F6-982AE69F9292}" type="presParOf" srcId="{3E03F08C-BDAA-468F-BA47-1A758F6F0ECD}" destId="{EB3F0B48-E0E0-49A7-A433-2D77D8FD5D68}" srcOrd="3" destOrd="0" presId="urn:microsoft.com/office/officeart/2005/8/layout/vProcess5"/>
    <dgm:cxn modelId="{463096AF-88A3-4514-82B0-F99EA4F61FAB}" type="presParOf" srcId="{3E03F08C-BDAA-468F-BA47-1A758F6F0ECD}" destId="{AD27A30C-6246-4945-956F-9B28A6D09C2C}" srcOrd="4" destOrd="0" presId="urn:microsoft.com/office/officeart/2005/8/layout/vProcess5"/>
    <dgm:cxn modelId="{772464C1-ED91-4A18-A4B0-44D15AE39AB7}" type="presParOf" srcId="{3E03F08C-BDAA-468F-BA47-1A758F6F0ECD}" destId="{68ACCB51-1D34-46E1-82A3-DBB651F673F9}" srcOrd="5" destOrd="0" presId="urn:microsoft.com/office/officeart/2005/8/layout/vProcess5"/>
    <dgm:cxn modelId="{499482E3-317C-4DF2-B29A-09A221AFBD48}" type="presParOf" srcId="{3E03F08C-BDAA-468F-BA47-1A758F6F0ECD}" destId="{6B88971B-DCEC-43AB-8EC1-5086B52F1A8B}" srcOrd="6" destOrd="0" presId="urn:microsoft.com/office/officeart/2005/8/layout/vProcess5"/>
    <dgm:cxn modelId="{5ACD8097-1762-4801-91ED-14FEF1150008}" type="presParOf" srcId="{3E03F08C-BDAA-468F-BA47-1A758F6F0ECD}" destId="{B4C0FE80-8E2D-4CCF-BD1F-2D412D4B7BAA}" srcOrd="7" destOrd="0" presId="urn:microsoft.com/office/officeart/2005/8/layout/vProcess5"/>
    <dgm:cxn modelId="{A4785A00-D460-49C0-A5D0-27F992179EF9}" type="presParOf" srcId="{3E03F08C-BDAA-468F-BA47-1A758F6F0ECD}" destId="{F4F17FB0-18B7-4BC2-A318-893EDA4A04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61E1C-B6A4-4ACD-9315-736B9E2E6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CCA5F-A9C8-40AC-BA9A-999FCF8D684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/>
            <a:t>June 2015:  True-up Amount from prior Rate Year (2014) is posted</a:t>
          </a:r>
          <a:endParaRPr lang="en-US" sz="2800" dirty="0"/>
        </a:p>
      </dgm:t>
    </dgm:pt>
    <dgm:pt modelId="{6F95311F-213D-421B-BA20-3B5782704FAF}" type="parTrans" cxnId="{21571768-8A16-4550-AB51-6830F1972403}">
      <dgm:prSet/>
      <dgm:spPr/>
      <dgm:t>
        <a:bodyPr/>
        <a:lstStyle/>
        <a:p>
          <a:endParaRPr lang="en-US"/>
        </a:p>
      </dgm:t>
    </dgm:pt>
    <dgm:pt modelId="{CA3745CD-C43B-4B6C-8D7C-4863E9981382}" type="sibTrans" cxnId="{21571768-8A16-4550-AB51-6830F1972403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F115-C13C-43DE-A1E4-270617D9DC2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/>
            <a:t>Next Rate Year (2016) includes the 2014 True-up and 2016 Projected ATRR</a:t>
          </a:r>
          <a:endParaRPr lang="en-US" sz="2800" dirty="0"/>
        </a:p>
      </dgm:t>
    </dgm:pt>
    <dgm:pt modelId="{61117A63-D821-4950-B2A4-64A35270789C}" type="parTrans" cxnId="{B367B905-543B-4827-88E5-CE987B85E34B}">
      <dgm:prSet/>
      <dgm:spPr/>
      <dgm:t>
        <a:bodyPr/>
        <a:lstStyle/>
        <a:p>
          <a:endParaRPr lang="en-US"/>
        </a:p>
      </dgm:t>
    </dgm:pt>
    <dgm:pt modelId="{CC0D91E2-A8E6-4A06-A260-73E972B867D5}" type="sibTrans" cxnId="{B367B905-543B-4827-88E5-CE987B85E34B}">
      <dgm:prSet/>
      <dgm:spPr/>
      <dgm:t>
        <a:bodyPr/>
        <a:lstStyle/>
        <a:p>
          <a:endParaRPr lang="en-US"/>
        </a:p>
      </dgm:t>
    </dgm:pt>
    <dgm:pt modelId="{78C52063-3220-4171-9B45-4F796522374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/>
            <a:t>September 2015:  Projected ATRR for the next Rate Year (2016) is posted</a:t>
          </a:r>
          <a:endParaRPr lang="en-US" sz="2800" dirty="0"/>
        </a:p>
      </dgm:t>
    </dgm:pt>
    <dgm:pt modelId="{A0410B17-AFCE-4E2B-A961-CFA6E8EA1D52}" type="parTrans" cxnId="{69F35949-4125-4872-A01E-1CC52FE0E879}">
      <dgm:prSet/>
      <dgm:spPr/>
      <dgm:t>
        <a:bodyPr/>
        <a:lstStyle/>
        <a:p>
          <a:endParaRPr lang="en-US"/>
        </a:p>
      </dgm:t>
    </dgm:pt>
    <dgm:pt modelId="{51C2F79C-76E0-49D0-A0CA-A9DB1CF9C8E5}" type="sibTrans" cxnId="{69F35949-4125-4872-A01E-1CC52FE0E879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E03F08C-BDAA-468F-BA47-1A758F6F0ECD}" type="pres">
      <dgm:prSet presAssocID="{99861E1C-B6A4-4ACD-9315-736B9E2E6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C1562-B35C-4AA0-931F-7F31A603993D}" type="pres">
      <dgm:prSet presAssocID="{99861E1C-B6A4-4ACD-9315-736B9E2E6953}" presName="dummyMaxCanvas" presStyleCnt="0">
        <dgm:presLayoutVars/>
      </dgm:prSet>
      <dgm:spPr/>
    </dgm:pt>
    <dgm:pt modelId="{D2F5C636-F4FD-420A-999B-E853D4DD59A9}" type="pres">
      <dgm:prSet presAssocID="{99861E1C-B6A4-4ACD-9315-736B9E2E695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9D29-D1B8-49AF-B0A8-600EB2AB0D36}" type="pres">
      <dgm:prSet presAssocID="{99861E1C-B6A4-4ACD-9315-736B9E2E6953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0B48-E0E0-49A7-A433-2D77D8FD5D68}" type="pres">
      <dgm:prSet presAssocID="{99861E1C-B6A4-4ACD-9315-736B9E2E6953}" presName="ThreeNodes_3" presStyleLbl="node1" presStyleIdx="2" presStyleCnt="3" custScaleX="117647" custScaleY="10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A30C-6246-4945-956F-9B28A6D09C2C}" type="pres">
      <dgm:prSet presAssocID="{99861E1C-B6A4-4ACD-9315-736B9E2E69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CB51-1D34-46E1-82A3-DBB651F673F9}" type="pres">
      <dgm:prSet presAssocID="{99861E1C-B6A4-4ACD-9315-736B9E2E69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971B-DCEC-43AB-8EC1-5086B52F1A8B}" type="pres">
      <dgm:prSet presAssocID="{99861E1C-B6A4-4ACD-9315-736B9E2E69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0FE80-8E2D-4CCF-BD1F-2D412D4B7BAA}" type="pres">
      <dgm:prSet presAssocID="{99861E1C-B6A4-4ACD-9315-736B9E2E69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FB0-18B7-4BC2-A318-893EDA4A043F}" type="pres">
      <dgm:prSet presAssocID="{99861E1C-B6A4-4ACD-9315-736B9E2E69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78C38-B3AB-409B-9D1E-4DF71119A1CC}" type="presOf" srcId="{CA3745CD-C43B-4B6C-8D7C-4863E9981382}" destId="{AD27A30C-6246-4945-956F-9B28A6D09C2C}" srcOrd="0" destOrd="0" presId="urn:microsoft.com/office/officeart/2005/8/layout/vProcess5"/>
    <dgm:cxn modelId="{5A3FD3E8-E973-4122-A714-079DFC002AB7}" type="presOf" srcId="{8237F115-C13C-43DE-A1E4-270617D9DC26}" destId="{EB3F0B48-E0E0-49A7-A433-2D77D8FD5D68}" srcOrd="0" destOrd="0" presId="urn:microsoft.com/office/officeart/2005/8/layout/vProcess5"/>
    <dgm:cxn modelId="{2D8E6C5E-7CDB-45DA-B06F-A8AC3E63D2F2}" type="presOf" srcId="{99861E1C-B6A4-4ACD-9315-736B9E2E6953}" destId="{3E03F08C-BDAA-468F-BA47-1A758F6F0ECD}" srcOrd="0" destOrd="0" presId="urn:microsoft.com/office/officeart/2005/8/layout/vProcess5"/>
    <dgm:cxn modelId="{69F35949-4125-4872-A01E-1CC52FE0E879}" srcId="{99861E1C-B6A4-4ACD-9315-736B9E2E6953}" destId="{78C52063-3220-4171-9B45-4F7965223745}" srcOrd="1" destOrd="0" parTransId="{A0410B17-AFCE-4E2B-A961-CFA6E8EA1D52}" sibTransId="{51C2F79C-76E0-49D0-A0CA-A9DB1CF9C8E5}"/>
    <dgm:cxn modelId="{5B536A92-2466-46B2-AB25-48E786728E43}" type="presOf" srcId="{AF3CCA5F-A9C8-40AC-BA9A-999FCF8D6842}" destId="{6B88971B-DCEC-43AB-8EC1-5086B52F1A8B}" srcOrd="1" destOrd="0" presId="urn:microsoft.com/office/officeart/2005/8/layout/vProcess5"/>
    <dgm:cxn modelId="{32E26DC7-0FEE-422E-8C26-D048A8D9FA5D}" type="presOf" srcId="{78C52063-3220-4171-9B45-4F7965223745}" destId="{B4C0FE80-8E2D-4CCF-BD1F-2D412D4B7BAA}" srcOrd="1" destOrd="0" presId="urn:microsoft.com/office/officeart/2005/8/layout/vProcess5"/>
    <dgm:cxn modelId="{21571768-8A16-4550-AB51-6830F1972403}" srcId="{99861E1C-B6A4-4ACD-9315-736B9E2E6953}" destId="{AF3CCA5F-A9C8-40AC-BA9A-999FCF8D6842}" srcOrd="0" destOrd="0" parTransId="{6F95311F-213D-421B-BA20-3B5782704FAF}" sibTransId="{CA3745CD-C43B-4B6C-8D7C-4863E9981382}"/>
    <dgm:cxn modelId="{B367B905-543B-4827-88E5-CE987B85E34B}" srcId="{99861E1C-B6A4-4ACD-9315-736B9E2E6953}" destId="{8237F115-C13C-43DE-A1E4-270617D9DC26}" srcOrd="2" destOrd="0" parTransId="{61117A63-D821-4950-B2A4-64A35270789C}" sibTransId="{CC0D91E2-A8E6-4A06-A260-73E972B867D5}"/>
    <dgm:cxn modelId="{5610713B-3A56-4490-85E7-3B72BCAC682B}" type="presOf" srcId="{78C52063-3220-4171-9B45-4F7965223745}" destId="{F1BC9D29-D1B8-49AF-B0A8-600EB2AB0D36}" srcOrd="0" destOrd="0" presId="urn:microsoft.com/office/officeart/2005/8/layout/vProcess5"/>
    <dgm:cxn modelId="{8CFC08BA-5674-467D-A29F-67765CAB0CB8}" type="presOf" srcId="{AF3CCA5F-A9C8-40AC-BA9A-999FCF8D6842}" destId="{D2F5C636-F4FD-420A-999B-E853D4DD59A9}" srcOrd="0" destOrd="0" presId="urn:microsoft.com/office/officeart/2005/8/layout/vProcess5"/>
    <dgm:cxn modelId="{28BE03E8-6B62-494A-AFB5-7F76CBC88A12}" type="presOf" srcId="{51C2F79C-76E0-49D0-A0CA-A9DB1CF9C8E5}" destId="{68ACCB51-1D34-46E1-82A3-DBB651F673F9}" srcOrd="0" destOrd="0" presId="urn:microsoft.com/office/officeart/2005/8/layout/vProcess5"/>
    <dgm:cxn modelId="{D1FFC571-A3AE-481F-8DA1-7E2DF1AB3497}" type="presOf" srcId="{8237F115-C13C-43DE-A1E4-270617D9DC26}" destId="{F4F17FB0-18B7-4BC2-A318-893EDA4A043F}" srcOrd="1" destOrd="0" presId="urn:microsoft.com/office/officeart/2005/8/layout/vProcess5"/>
    <dgm:cxn modelId="{A5747857-EF4E-4DFF-84F9-0C22D04CC70B}" type="presParOf" srcId="{3E03F08C-BDAA-468F-BA47-1A758F6F0ECD}" destId="{1C4C1562-B35C-4AA0-931F-7F31A603993D}" srcOrd="0" destOrd="0" presId="urn:microsoft.com/office/officeart/2005/8/layout/vProcess5"/>
    <dgm:cxn modelId="{67650709-C9D2-418B-BE6F-834EAB13FD29}" type="presParOf" srcId="{3E03F08C-BDAA-468F-BA47-1A758F6F0ECD}" destId="{D2F5C636-F4FD-420A-999B-E853D4DD59A9}" srcOrd="1" destOrd="0" presId="urn:microsoft.com/office/officeart/2005/8/layout/vProcess5"/>
    <dgm:cxn modelId="{B60FEA18-6B5B-4BDA-A651-F9D2D992988B}" type="presParOf" srcId="{3E03F08C-BDAA-468F-BA47-1A758F6F0ECD}" destId="{F1BC9D29-D1B8-49AF-B0A8-600EB2AB0D36}" srcOrd="2" destOrd="0" presId="urn:microsoft.com/office/officeart/2005/8/layout/vProcess5"/>
    <dgm:cxn modelId="{DD22A231-B1A1-439D-82D9-261E2AA30EA4}" type="presParOf" srcId="{3E03F08C-BDAA-468F-BA47-1A758F6F0ECD}" destId="{EB3F0B48-E0E0-49A7-A433-2D77D8FD5D68}" srcOrd="3" destOrd="0" presId="urn:microsoft.com/office/officeart/2005/8/layout/vProcess5"/>
    <dgm:cxn modelId="{AA8F8088-A8EC-4A0A-B582-93EB39615545}" type="presParOf" srcId="{3E03F08C-BDAA-468F-BA47-1A758F6F0ECD}" destId="{AD27A30C-6246-4945-956F-9B28A6D09C2C}" srcOrd="4" destOrd="0" presId="urn:microsoft.com/office/officeart/2005/8/layout/vProcess5"/>
    <dgm:cxn modelId="{DC9D8A32-85F3-4DFE-BE69-8CD44E0091C7}" type="presParOf" srcId="{3E03F08C-BDAA-468F-BA47-1A758F6F0ECD}" destId="{68ACCB51-1D34-46E1-82A3-DBB651F673F9}" srcOrd="5" destOrd="0" presId="urn:microsoft.com/office/officeart/2005/8/layout/vProcess5"/>
    <dgm:cxn modelId="{7164CA55-F1CF-4EE6-9CE9-3DDE08484518}" type="presParOf" srcId="{3E03F08C-BDAA-468F-BA47-1A758F6F0ECD}" destId="{6B88971B-DCEC-43AB-8EC1-5086B52F1A8B}" srcOrd="6" destOrd="0" presId="urn:microsoft.com/office/officeart/2005/8/layout/vProcess5"/>
    <dgm:cxn modelId="{65C1EAE0-717B-4E0D-9590-26781509D71B}" type="presParOf" srcId="{3E03F08C-BDAA-468F-BA47-1A758F6F0ECD}" destId="{B4C0FE80-8E2D-4CCF-BD1F-2D412D4B7BAA}" srcOrd="7" destOrd="0" presId="urn:microsoft.com/office/officeart/2005/8/layout/vProcess5"/>
    <dgm:cxn modelId="{E39B366C-276C-4C75-B292-AA4927FAA86B}" type="presParOf" srcId="{3E03F08C-BDAA-468F-BA47-1A758F6F0ECD}" destId="{F4F17FB0-18B7-4BC2-A318-893EDA4A04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5C636-F4FD-420A-999B-E853D4DD59A9}">
      <dsp:nvSpPr>
        <dsp:cNvPr id="0" name=""/>
        <dsp:cNvSpPr/>
      </dsp:nvSpPr>
      <dsp:spPr>
        <a:xfrm>
          <a:off x="-457198" y="-19050"/>
          <a:ext cx="6095996" cy="12192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June 2015:  True-up Amount from prior Rate Year (2014) is posted</a:t>
          </a:r>
          <a:endParaRPr lang="en-US" sz="2800" kern="1200" dirty="0"/>
        </a:p>
      </dsp:txBody>
      <dsp:txXfrm>
        <a:off x="-421489" y="16659"/>
        <a:ext cx="4560822" cy="1147782"/>
      </dsp:txXfrm>
    </dsp:sp>
    <dsp:sp modelId="{F1BC9D29-D1B8-49AF-B0A8-600EB2AB0D36}">
      <dsp:nvSpPr>
        <dsp:cNvPr id="0" name=""/>
        <dsp:cNvSpPr/>
      </dsp:nvSpPr>
      <dsp:spPr>
        <a:xfrm>
          <a:off x="76196" y="1403349"/>
          <a:ext cx="5943606" cy="1219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October 2015:  Projected ATRR for the next Rate Year (2016) is posted</a:t>
          </a:r>
          <a:endParaRPr lang="en-US" sz="2800" kern="1200" dirty="0"/>
        </a:p>
      </dsp:txBody>
      <dsp:txXfrm>
        <a:off x="111905" y="1439058"/>
        <a:ext cx="4438730" cy="1147782"/>
      </dsp:txXfrm>
    </dsp:sp>
    <dsp:sp modelId="{EB3F0B48-E0E0-49A7-A433-2D77D8FD5D68}">
      <dsp:nvSpPr>
        <dsp:cNvPr id="0" name=""/>
        <dsp:cNvSpPr/>
      </dsp:nvSpPr>
      <dsp:spPr>
        <a:xfrm>
          <a:off x="457201" y="2787649"/>
          <a:ext cx="6095996" cy="1295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Next Rate Year (2016) includes the 2014 True-up and 2016 Projected ATRR</a:t>
          </a:r>
          <a:endParaRPr lang="en-US" sz="2800" kern="1200" dirty="0"/>
        </a:p>
      </dsp:txBody>
      <dsp:txXfrm>
        <a:off x="495142" y="2825590"/>
        <a:ext cx="4549903" cy="1219518"/>
      </dsp:txXfrm>
    </dsp:sp>
    <dsp:sp modelId="{AD27A30C-6246-4945-956F-9B28A6D09C2C}">
      <dsp:nvSpPr>
        <dsp:cNvPr id="0" name=""/>
        <dsp:cNvSpPr/>
      </dsp:nvSpPr>
      <dsp:spPr>
        <a:xfrm>
          <a:off x="4389120" y="90551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05510"/>
        <a:ext cx="435864" cy="596341"/>
      </dsp:txXfrm>
    </dsp:sp>
    <dsp:sp modelId="{68ACCB51-1D34-46E1-82A3-DBB651F673F9}">
      <dsp:nvSpPr>
        <dsp:cNvPr id="0" name=""/>
        <dsp:cNvSpPr/>
      </dsp:nvSpPr>
      <dsp:spPr>
        <a:xfrm>
          <a:off x="4846320" y="231978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1978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5C636-F4FD-420A-999B-E853D4DD59A9}">
      <dsp:nvSpPr>
        <dsp:cNvPr id="0" name=""/>
        <dsp:cNvSpPr/>
      </dsp:nvSpPr>
      <dsp:spPr>
        <a:xfrm>
          <a:off x="-474343" y="-19050"/>
          <a:ext cx="6324596" cy="12192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June 2015:  True-up Amount from prior Rate Year (2014) is posted</a:t>
          </a:r>
          <a:endParaRPr lang="en-US" sz="2800" kern="1200" dirty="0"/>
        </a:p>
      </dsp:txBody>
      <dsp:txXfrm>
        <a:off x="-438634" y="16659"/>
        <a:ext cx="4789422" cy="1147782"/>
      </dsp:txXfrm>
    </dsp:sp>
    <dsp:sp modelId="{F1BC9D29-D1B8-49AF-B0A8-600EB2AB0D36}">
      <dsp:nvSpPr>
        <dsp:cNvPr id="0" name=""/>
        <dsp:cNvSpPr/>
      </dsp:nvSpPr>
      <dsp:spPr>
        <a:xfrm>
          <a:off x="1" y="1403349"/>
          <a:ext cx="6324596" cy="1219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September 2015:  Projected ATRR for the next Rate Year (2016) is posted</a:t>
          </a:r>
          <a:endParaRPr lang="en-US" sz="2800" kern="1200" dirty="0"/>
        </a:p>
      </dsp:txBody>
      <dsp:txXfrm>
        <a:off x="35710" y="1439058"/>
        <a:ext cx="4762797" cy="1147782"/>
      </dsp:txXfrm>
    </dsp:sp>
    <dsp:sp modelId="{EB3F0B48-E0E0-49A7-A433-2D77D8FD5D68}">
      <dsp:nvSpPr>
        <dsp:cNvPr id="0" name=""/>
        <dsp:cNvSpPr/>
      </dsp:nvSpPr>
      <dsp:spPr>
        <a:xfrm>
          <a:off x="474346" y="2787649"/>
          <a:ext cx="6324596" cy="1295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Next Rate Year (2016) includes the 2014 True-up and 2016 Projected ATRR</a:t>
          </a:r>
          <a:endParaRPr lang="en-US" sz="2800" kern="1200" dirty="0"/>
        </a:p>
      </dsp:txBody>
      <dsp:txXfrm>
        <a:off x="512287" y="2825590"/>
        <a:ext cx="4758333" cy="1219518"/>
      </dsp:txXfrm>
    </dsp:sp>
    <dsp:sp modelId="{AD27A30C-6246-4945-956F-9B28A6D09C2C}">
      <dsp:nvSpPr>
        <dsp:cNvPr id="0" name=""/>
        <dsp:cNvSpPr/>
      </dsp:nvSpPr>
      <dsp:spPr>
        <a:xfrm>
          <a:off x="4583430" y="90551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61738" y="905510"/>
        <a:ext cx="435864" cy="596341"/>
      </dsp:txXfrm>
    </dsp:sp>
    <dsp:sp modelId="{68ACCB51-1D34-46E1-82A3-DBB651F673F9}">
      <dsp:nvSpPr>
        <dsp:cNvPr id="0" name=""/>
        <dsp:cNvSpPr/>
      </dsp:nvSpPr>
      <dsp:spPr>
        <a:xfrm>
          <a:off x="5057775" y="231978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6083" y="231978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6A1DA04-F980-4CE9-8F95-1F243A08D59E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9A8F921-1E0F-4677-BC1D-90FA69A3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8878D-3E3C-4CD0-9DA6-60CFD16CE150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2" rIns="93162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CAA7B-069A-446E-A9B5-8D3172A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6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E0A9-01D2-426B-8C2E-D7F487E3327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5764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980" y="1926809"/>
            <a:ext cx="7772400" cy="461821"/>
          </a:xfrm>
        </p:spPr>
        <p:txBody>
          <a:bodyPr>
            <a:normAutofit/>
          </a:bodyPr>
          <a:lstStyle>
            <a:lvl1pPr algn="l">
              <a:defRPr sz="160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749" y="2315753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384039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946"/>
            <a:ext cx="8724122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15662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113" y="6133169"/>
            <a:ext cx="2312746" cy="2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715"/>
            <a:ext cx="8229600" cy="737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9514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5"/>
            <a:ext cx="8229600" cy="823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8409" y="1098033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9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915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9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68409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7365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8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7638"/>
            <a:ext cx="5111750" cy="4708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16365"/>
            <a:ext cx="5486400" cy="42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1051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119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90900" y="65405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A0E1C45-122F-47D7-879C-9C5FC5F3BCF9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poasis.spp.org/documents/SWPP/MemberRelatedPostings/MemberRelatedPostings.asp" TargetMode="External"/><Relationship Id="rId2" Type="http://schemas.openxmlformats.org/officeDocument/2006/relationships/hyperlink" Target="http://www.oatioasis.com/WR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elene.tiller@westarenergy.com" TargetMode="External"/><Relationship Id="rId2" Type="http://schemas.openxmlformats.org/officeDocument/2006/relationships/hyperlink" Target="mailto:melissa.deutsch@westarenerg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elene.tiller@westarenergy.com" TargetMode="External"/><Relationship Id="rId2" Type="http://schemas.openxmlformats.org/officeDocument/2006/relationships/hyperlink" Target="mailto:donna.lehman@westarenergy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Transmission Formula Rate Annual True-Up</a:t>
            </a:r>
            <a:br>
              <a:rPr lang="en-US" sz="2800" dirty="0" smtClean="0"/>
            </a:br>
            <a:r>
              <a:rPr lang="en-US" sz="2800" dirty="0" smtClean="0"/>
              <a:t>Customer Meeting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June 23, 2015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3533775" cy="12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4400" dirty="0" smtClean="0"/>
              <a:t>Questions?</a:t>
            </a:r>
          </a:p>
          <a:p>
            <a:endParaRPr lang="en-US" sz="2400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_35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</a:t>
            </a:r>
          </a:p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True-Up Meeting for Rate Year 2014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June 23,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23395"/>
          </a:xfrm>
        </p:spPr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For the Westar TFR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u="sng" dirty="0" smtClean="0">
                <a:hlinkClick r:id="rId2"/>
              </a:rPr>
              <a:t>http://www.oatioasis.com/WR/index.html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All related documents are in the folders on the left side of the screen.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u="sng" dirty="0" smtClean="0"/>
              <a:t>For the Prairie Wind TFR</a:t>
            </a:r>
            <a:r>
              <a:rPr lang="en-US" sz="2000" dirty="0" smtClean="0"/>
              <a:t>: 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u="sng" dirty="0" smtClean="0">
                <a:hlinkClick r:id="rId3"/>
              </a:rPr>
              <a:t>http://sppoasis.spp.org/documents/SWPP/MemberRelatedPostings/MemberRelatedPostings.asp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Click “Prairie Wind Information” to find all related documents.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7924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Westar Energy Transmission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2014 Actual ATRR vs. Projected 2014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304800"/>
            <a:ext cx="7543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Review:  The Westar Transmission Formula (True-Up)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Plant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 and revenue received from Network customers outside the Westar pricing zone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“Rent” received (i.e. pole attachments)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Refresher of the Timing (Example:  2016 Rate Year)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770912"/>
              </p:ext>
            </p:extLst>
          </p:nvPr>
        </p:nvGraphicFramePr>
        <p:xfrm>
          <a:off x="1600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457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Results:  Projected vs Actual ATRR for 2014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   2014 Projected Net Revenue Requirement without the 2013 True-Up</a:t>
            </a:r>
          </a:p>
          <a:p>
            <a:r>
              <a:rPr lang="en-US" sz="1600" dirty="0" smtClean="0"/>
              <a:t>**  Amount to be applied to 2016 ATRR (plus interest), in the rates effective January 1, 2016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7800"/>
              </p:ext>
            </p:extLst>
          </p:nvPr>
        </p:nvGraphicFramePr>
        <p:xfrm>
          <a:off x="609600" y="1371600"/>
          <a:ext cx="7162800" cy="325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02"/>
                <a:gridCol w="1769633"/>
                <a:gridCol w="1685365"/>
              </a:tblGrid>
              <a:tr h="4512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Projected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Actual</a:t>
                      </a:r>
                      <a:endParaRPr lang="en-US" u="sng" dirty="0"/>
                    </a:p>
                  </a:txBody>
                  <a:tcPr/>
                </a:tc>
              </a:tr>
              <a:tr h="6155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Westar’s Gross Rev. 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$242,277,748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$242,689,973</a:t>
                      </a:r>
                      <a:endParaRPr lang="en-US" sz="1600" dirty="0"/>
                    </a:p>
                  </a:txBody>
                  <a:tcPr/>
                </a:tc>
              </a:tr>
              <a:tr h="6214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Revenue Credits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($  14,133,041)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($22,265,473)</a:t>
                      </a:r>
                      <a:endParaRPr lang="en-US" sz="1600" u="sng" dirty="0"/>
                    </a:p>
                  </a:txBody>
                  <a:tcPr/>
                </a:tc>
              </a:tr>
              <a:tr h="6273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Westar’s Net Rev. 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cs typeface="Times New Roman" charset="0"/>
                        </a:rPr>
                        <a:t>$228,144,707 *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$220,424,499</a:t>
                      </a:r>
                      <a:endParaRPr lang="en-US" sz="1600" b="1" u="sng" dirty="0"/>
                    </a:p>
                  </a:txBody>
                  <a:tcPr/>
                </a:tc>
              </a:tr>
              <a:tr h="9381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        True-Up Amount **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(before interest)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 ($7,720,208)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Updated Westar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143000"/>
            <a:ext cx="8153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Protocols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effective March 1,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All </a:t>
            </a:r>
            <a:r>
              <a:rPr lang="en-US" sz="2400" kern="0" dirty="0">
                <a:latin typeface="+mn-lt"/>
                <a:ea typeface="+mn-ea"/>
                <a:cs typeface="+mn-cs"/>
              </a:rPr>
              <a:t>TFR notifications will be provided to the SPP “Service List” exploder.  </a:t>
            </a:r>
            <a:r>
              <a:rPr lang="en-US" sz="2400" i="1" kern="0" dirty="0">
                <a:latin typeface="+mn-lt"/>
                <a:ea typeface="+mn-ea"/>
                <a:cs typeface="+mn-cs"/>
              </a:rPr>
              <a:t>Please 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sign </a:t>
            </a:r>
            <a:r>
              <a:rPr lang="en-US" sz="2400" i="1" kern="0" dirty="0">
                <a:latin typeface="+mn-lt"/>
                <a:ea typeface="+mn-ea"/>
                <a:cs typeface="+mn-cs"/>
              </a:rPr>
              <a:t>up if you want to continue receiving notifications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i="1" kern="0" dirty="0" smtClean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Data </a:t>
            </a:r>
            <a:r>
              <a:rPr lang="en-US" sz="2400" kern="0" dirty="0" smtClean="0">
                <a:latin typeface="+mn-lt"/>
                <a:ea typeface="+mn-ea"/>
                <a:cs typeface="+mn-cs"/>
              </a:rPr>
              <a:t>Request Period (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still being discussed, 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could possibly 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change)</a:t>
            </a:r>
            <a:endParaRPr lang="en-US" sz="2400" kern="0" dirty="0" smtClean="0"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75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calendar days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after the Annual True-Up Meeting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60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calendar days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after the Annual Projection Publication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Date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Westar </a:t>
            </a:r>
            <a:r>
              <a:rPr lang="en-US" sz="2400" kern="0" dirty="0" smtClean="0">
                <a:latin typeface="+mn-lt"/>
                <a:ea typeface="+mn-ea"/>
                <a:cs typeface="+mn-cs"/>
              </a:rPr>
              <a:t>has </a:t>
            </a:r>
            <a:r>
              <a:rPr lang="en-US" sz="2400" kern="0" dirty="0" smtClean="0">
                <a:latin typeface="+mn-lt"/>
                <a:ea typeface="+mn-ea"/>
                <a:cs typeface="+mn-cs"/>
              </a:rPr>
              <a:t>15 calendar </a:t>
            </a:r>
            <a:r>
              <a:rPr lang="en-US" sz="2400" kern="0" dirty="0" smtClean="0">
                <a:latin typeface="+mn-lt"/>
                <a:ea typeface="+mn-ea"/>
                <a:cs typeface="+mn-cs"/>
              </a:rPr>
              <a:t>days to respond to DRs</a:t>
            </a:r>
            <a:endParaRPr lang="en-US" sz="2400" kern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Updated Westar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143000"/>
            <a:ext cx="7924800" cy="495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Challenge Procedures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noProof="0" dirty="0" smtClean="0">
                <a:latin typeface="+mn-lt"/>
                <a:ea typeface="+mn-ea"/>
                <a:cs typeface="+mn-cs"/>
              </a:rPr>
              <a:t>Can make an Informal Challenge to Westar by January 31</a:t>
            </a:r>
            <a:r>
              <a:rPr lang="en-US" sz="2400" kern="0" baseline="30000" noProof="0" dirty="0" smtClean="0">
                <a:latin typeface="+mn-lt"/>
                <a:ea typeface="+mn-ea"/>
                <a:cs typeface="+mn-cs"/>
              </a:rPr>
              <a:t>st</a:t>
            </a:r>
            <a:r>
              <a:rPr lang="en-US" sz="2400" kern="0" noProof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Westar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make every effort to respond in 20 days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baseline="0" noProof="0" dirty="0" smtClean="0">
                <a:latin typeface="+mn-lt"/>
                <a:ea typeface="+mn-ea"/>
                <a:cs typeface="+mn-cs"/>
              </a:rPr>
              <a:t>Can</a:t>
            </a:r>
            <a:r>
              <a:rPr lang="en-US" sz="2400" kern="0" noProof="0" dirty="0" smtClean="0">
                <a:latin typeface="+mn-lt"/>
                <a:ea typeface="+mn-ea"/>
                <a:cs typeface="+mn-cs"/>
              </a:rPr>
              <a:t> make a Formal Challenge at FERC until March 31</a:t>
            </a:r>
            <a:r>
              <a:rPr lang="en-US" sz="2400" kern="0" baseline="30000" noProof="0" dirty="0" smtClean="0">
                <a:latin typeface="+mn-lt"/>
                <a:ea typeface="+mn-ea"/>
                <a:cs typeface="+mn-cs"/>
              </a:rPr>
              <a:t>st</a:t>
            </a:r>
            <a:r>
              <a:rPr lang="en-US" sz="2400" kern="0" noProof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  <a:cs typeface="+mn-cs"/>
              </a:rPr>
              <a:t>Westar will submit to FERC an informational filing of its Annual Projection, including its Annual True-Up, by March 15th each year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Review of Westar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001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  June 23, 2015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requests regarding this true-up calculation may be submitted until September 8, 2015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Westar will make its best effort to respond within 15 business days of the receipt of such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or data requests via e-mail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Donna Lehman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donna.lehman@westarenergy.com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cc: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gelene.tiller@westarenergy.com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suzanne.lane@westarenergy.com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Welcome and Introductions	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Transmission Project Status Report	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Westar TFR True-Up Discussion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Prairie Wind TFR True-Up Discussion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very much for participating in today’s meeting!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here to assist in any way possible.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let us know if you have any questions.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 THE DATE FOR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WESTAR ATRR MEETING: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27, 2015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EN_35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Prairie Wind Transmission’s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</a:t>
            </a:r>
          </a:p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True-Up Meeting for Rate Year 2014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23,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dirty="0" smtClean="0"/>
              <a:t>345 kV Project: Wichita-Thistle-Woodward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7010400" y="1295400"/>
            <a:ext cx="1905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Prairie Wind Transmission’s Project</a:t>
            </a:r>
          </a:p>
          <a:p>
            <a:endParaRPr lang="en-US" sz="2000" dirty="0" smtClean="0"/>
          </a:p>
          <a:p>
            <a:r>
              <a:rPr lang="en-US" sz="2000" dirty="0" smtClean="0"/>
              <a:t>Westar’s Wichita Sub </a:t>
            </a:r>
            <a:r>
              <a:rPr lang="en-US" sz="2000" dirty="0"/>
              <a:t>to </a:t>
            </a:r>
            <a:r>
              <a:rPr lang="en-US" sz="2000" dirty="0" smtClean="0"/>
              <a:t>ITC’s Thistle Sub to OGE’s Woodward Sub</a:t>
            </a:r>
          </a:p>
          <a:p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7086600" y="47244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In-Service June 2014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599"/>
            <a:ext cx="6553200" cy="53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5334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Prairie Wind Transmission (PWT)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2014 Actual ATRR vs. Projected 2014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304800"/>
            <a:ext cx="7696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Review:  The PWT Transmission Formula (True-Up)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Plant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CWIP is included as an adjustment to Rate Base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True-up adjustment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810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45720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 Refresher of the Timing (Example:  2016 Rate Year)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070808"/>
              </p:ext>
            </p:extLst>
          </p:nvPr>
        </p:nvGraphicFramePr>
        <p:xfrm>
          <a:off x="1371600" y="1524000"/>
          <a:ext cx="6324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457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Results:  Projected vs Actual ATRR for 2014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663279"/>
            <a:ext cx="8153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	</a:t>
            </a:r>
            <a:endParaRPr lang="en-US" sz="1600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	  </a:t>
            </a:r>
            <a:r>
              <a:rPr lang="en-US" sz="1600" dirty="0" smtClean="0">
                <a:cs typeface="Times New Roman" charset="0"/>
              </a:rPr>
              <a:t>	 </a:t>
            </a:r>
            <a:r>
              <a:rPr lang="en-US" sz="1600" b="1" dirty="0" smtClean="0">
                <a:cs typeface="Times New Roman" charset="0"/>
              </a:rPr>
              <a:t>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 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b="1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		 	</a:t>
            </a:r>
            <a:endParaRPr lang="en-US" sz="1600" b="1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70C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00B0F0"/>
                </a:solidFill>
                <a:cs typeface="Times New Roman" charset="0"/>
              </a:rPr>
              <a:t>				</a:t>
            </a: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41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*  Amount to be applied to 2016 ATRR (plus interest), in the rates effective January 1,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96128"/>
              </p:ext>
            </p:extLst>
          </p:nvPr>
        </p:nvGraphicFramePr>
        <p:xfrm>
          <a:off x="533400" y="1600200"/>
          <a:ext cx="7315201" cy="305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631"/>
                <a:gridCol w="1807285"/>
                <a:gridCol w="1807285"/>
              </a:tblGrid>
              <a:tr h="413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cs typeface="Times New Roman" charset="0"/>
                        </a:rPr>
                        <a:t>Projected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cs typeface="Times New Roman" charset="0"/>
                        </a:rPr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PWT’s Gross Rev. Requirement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 $20,412,567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 $21,063,835</a:t>
                      </a:r>
                      <a:endParaRPr lang="en-US" sz="1600" b="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Revenue Credits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($ 1,933,250)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($  1,702,325)</a:t>
                      </a:r>
                      <a:endParaRPr lang="en-US" sz="160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cs typeface="Times New Roman" charset="0"/>
                        </a:rPr>
                        <a:t>True-Up Adjustment</a:t>
                      </a:r>
                      <a:endParaRPr lang="en-US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cs typeface="Times New Roman" charset="0"/>
                        </a:rPr>
                        <a:t>($ 2,314,426)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cs typeface="Times New Roman" charset="0"/>
                        </a:rPr>
                        <a:t>($  2,314,426)</a:t>
                      </a:r>
                      <a:endParaRPr lang="en-US" sz="1600" u="sng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Prior Period Adjustment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    213,312)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PWT’s Net Rev. Requirement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cs typeface="Times New Roman" charset="0"/>
                        </a:rPr>
                        <a:t> </a:t>
                      </a:r>
                      <a:r>
                        <a:rPr lang="en-US" sz="1600" b="1" u="sng" dirty="0" smtClean="0">
                          <a:cs typeface="Times New Roman" charset="0"/>
                        </a:rPr>
                        <a:t>$15,951,579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cs typeface="Times New Roman" charset="0"/>
                        </a:rPr>
                        <a:t> </a:t>
                      </a:r>
                      <a:r>
                        <a:rPr lang="en-US" sz="1600" b="1" u="sng" dirty="0" smtClean="0">
                          <a:cs typeface="Times New Roman" charset="0"/>
                        </a:rPr>
                        <a:t>$17,047,084</a:t>
                      </a:r>
                      <a:endParaRPr lang="en-US" sz="160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     True-Up Amount*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     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(before interest)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$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1,095,505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Review of PWT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001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  June 23, 2015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requests regarding this true-up calculation may be submitted until September 27, 2015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Westar will make its best effort to respond within 15 business days of the receipt of such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or data requests via e-mail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Donna Lehman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donna.lehman@westarenergy.com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cc: 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gelene.tiller@westarenergy.com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0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suzanne.lane@westarenergy.com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very much for participating in today’s meeting!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here to assist in any way possible.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let us know if you have any questions.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 travels home!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 THE DATE FOR THE 2016 ANNUAL PRAIRIE WIND ATRR MEETING: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22, 2015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EN_35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 2015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Mid-Year Transmission Project Status Report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610600" cy="678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345 kV Project: Summit–Elm Creek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7239000" y="1431985"/>
            <a:ext cx="162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Westar’s Summit Sub </a:t>
            </a:r>
            <a:r>
              <a:rPr lang="en-US" sz="2000" dirty="0"/>
              <a:t>to </a:t>
            </a:r>
            <a:r>
              <a:rPr lang="en-US" sz="2000" dirty="0" smtClean="0"/>
              <a:t>ITC’s Elm Creek Sub 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7315200" y="3429000"/>
            <a:ext cx="162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Currently scheduled to be completed  by the end of 2016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6681565" cy="502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345 kV Project: Geary Co. Substation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6914561" y="1322913"/>
            <a:ext cx="200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 new 345-115 kV substation and new 115 kV line to Chapman Junction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6914561" y="3429000"/>
            <a:ext cx="20262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Sub is currently scheduled to be completed  by the summer of 2017; line by summer of 2018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54779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230 kV Project: JEC to East Manhattan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6914561" y="1670556"/>
            <a:ext cx="200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Rebuild of the existing 230 kV line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6914561" y="3429000"/>
            <a:ext cx="20262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Currently scheduled to be completed  by the summer of 2017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447800"/>
            <a:ext cx="6023107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391051"/>
            <a:ext cx="8616361" cy="931862"/>
          </a:xfrm>
        </p:spPr>
        <p:txBody>
          <a:bodyPr/>
          <a:lstStyle/>
          <a:p>
            <a:r>
              <a:rPr lang="en-US" dirty="0" smtClean="0"/>
              <a:t>161 kV (to 345 kV) Project: Stranger Creek to </a:t>
            </a:r>
            <a:r>
              <a:rPr lang="en-US" dirty="0" err="1" smtClean="0"/>
              <a:t>Iatan</a:t>
            </a:r>
            <a:r>
              <a:rPr lang="en-US" dirty="0" smtClean="0"/>
              <a:t> (KCPL)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6914561" y="1322913"/>
            <a:ext cx="200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Rebuild of the existing 161 kV line and converting it to 345 kV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6914561" y="3429000"/>
            <a:ext cx="20262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Currently scheduled to be completed  by the end of 2018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3614"/>
            <a:ext cx="6248400" cy="46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138 kV Project: New Lines out of Viola Sub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6914561" y="1322913"/>
            <a:ext cx="200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Viola-Clearwater-Gill is currently scheduled to be completed by summer of 2019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6914561" y="3810000"/>
            <a:ext cx="20262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Viola-Sumner County </a:t>
            </a:r>
            <a:r>
              <a:rPr lang="en-US" sz="2000" dirty="0" smtClean="0"/>
              <a:t>is currently scheduled to be completed  by summer of 2020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22913"/>
            <a:ext cx="6070600" cy="44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rTheme">
  <a:themeElements>
    <a:clrScheme name="West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9C22"/>
      </a:accent1>
      <a:accent2>
        <a:srgbClr val="4E943A"/>
      </a:accent2>
      <a:accent3>
        <a:srgbClr val="E5060B"/>
      </a:accent3>
      <a:accent4>
        <a:srgbClr val="F4DF2F"/>
      </a:accent4>
      <a:accent5>
        <a:srgbClr val="5388C8"/>
      </a:accent5>
      <a:accent6>
        <a:srgbClr val="8285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Westar Energy</Template>
  <TotalTime>5075</TotalTime>
  <Words>1052</Words>
  <Application>Microsoft Office PowerPoint</Application>
  <PresentationFormat>On-screen Show (4:3)</PresentationFormat>
  <Paragraphs>229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Times New Roman</vt:lpstr>
      <vt:lpstr>Wingdings</vt:lpstr>
      <vt:lpstr>WestarTheme</vt:lpstr>
      <vt:lpstr>Transmission Formula Rate Annual True-Up Customer Meeting</vt:lpstr>
      <vt:lpstr>Today’s Agenda</vt:lpstr>
      <vt:lpstr>PowerPoint Presentation</vt:lpstr>
      <vt:lpstr>PowerPoint Presentation</vt:lpstr>
      <vt:lpstr>345 kV Project: Summit–Elm Creek</vt:lpstr>
      <vt:lpstr>345 kV Project: Geary Co. Substation</vt:lpstr>
      <vt:lpstr>230 kV Project: JEC to East Manhattan</vt:lpstr>
      <vt:lpstr>161 kV (to 345 kV) Project: Stranger Creek to Iatan (KCPL)</vt:lpstr>
      <vt:lpstr>138 kV Project: New Lines out of Viola Sub</vt:lpstr>
      <vt:lpstr>PowerPoint Presentation</vt:lpstr>
      <vt:lpstr>PowerPoint Presentation</vt:lpstr>
      <vt:lpstr>Useful Resources</vt:lpstr>
      <vt:lpstr>PowerPoint Presentation</vt:lpstr>
      <vt:lpstr>PowerPoint Presentation</vt:lpstr>
      <vt:lpstr>A Refresher of the Timing (Example:  2016 Rate Year)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345 kV Project: Wichita-Thistle-Woodward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Westar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KB20044</dc:creator>
  <cp:lastModifiedBy>Donna Lehman</cp:lastModifiedBy>
  <cp:revision>539</cp:revision>
  <cp:lastPrinted>2015-06-22T16:39:21Z</cp:lastPrinted>
  <dcterms:created xsi:type="dcterms:W3CDTF">2011-06-02T15:37:23Z</dcterms:created>
  <dcterms:modified xsi:type="dcterms:W3CDTF">2015-06-22T16:42:32Z</dcterms:modified>
</cp:coreProperties>
</file>