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3" r:id="rId1"/>
  </p:sldMasterIdLst>
  <p:notesMasterIdLst>
    <p:notesMasterId r:id="rId6"/>
  </p:notesMasterIdLst>
  <p:sldIdLst>
    <p:sldId id="498" r:id="rId2"/>
    <p:sldId id="499" r:id="rId3"/>
    <p:sldId id="500" r:id="rId4"/>
    <p:sldId id="501" r:id="rId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43" autoAdjust="0"/>
    <p:restoredTop sz="94702" autoAdjust="0"/>
  </p:normalViewPr>
  <p:slideViewPr>
    <p:cSldViewPr>
      <p:cViewPr varScale="1">
        <p:scale>
          <a:sx n="123" d="100"/>
          <a:sy n="123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091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defTabSz="922338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 smtClean="0"/>
            </a:lvl1pPr>
          </a:lstStyle>
          <a:p>
            <a:pPr>
              <a:defRPr/>
            </a:pPr>
            <a:fld id="{026E1DA4-F627-47D4-A2B7-B04DE6962E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890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Wasatch Mountain Range to the East; Traverse Mountain Range to the South; Oquirrh Mountain Range to the West; I-80 extending to North Temple to the east</a:t>
            </a:r>
          </a:p>
          <a:p>
            <a:r>
              <a:rPr lang="en-US" dirty="0" smtClean="0"/>
              <a:t>Park City and Tooele are not covered in this study. Also, the area north of  I-80 extending to North Temple is covered in the North Salt Lake study.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19E2-E652-4597-886C-3C149A359CC3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(69) 138-12.5kV transformers totaling 2043.6 MVA; (53) 46-12.47kV transformers totaling 1,073.5 MVA; (6) 46-7.2kV transformers totaling 109 MVA;</a:t>
            </a:r>
            <a:r>
              <a:rPr lang="en-US" baseline="0" dirty="0" smtClean="0"/>
              <a:t> </a:t>
            </a:r>
            <a:r>
              <a:rPr lang="en-US" dirty="0" smtClean="0"/>
              <a:t>(8) 46-4.16kV transformers totaling 52.4 MVA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519E2-E652-4597-886C-3C149A359CC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34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R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5943600"/>
            <a:ext cx="37306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1828800"/>
            <a:ext cx="7721600" cy="11430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114675"/>
            <a:ext cx="6400800" cy="62865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8318"/>
      </p:ext>
    </p:extLst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34401"/>
      </p:ext>
    </p:extLst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381000"/>
            <a:ext cx="20764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769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712294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D0EB2-7FC0-4AF0-AE9C-865CFC1EC266}" type="datetimeFigureOut">
              <a:rPr lang="en-US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DA683455-C923-4FA9-AEC2-93E1ECC47091}" type="slidenum">
              <a:rPr lang="en-US" sz="1800" smtClean="0">
                <a:solidFill>
                  <a:srgbClr val="000000"/>
                </a:solidFill>
                <a:latin typeface="Times New Roman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8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6320999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EB51681-85A0-4AB9-B3A6-3EF81CD80AE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9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034555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89542"/>
      </p:ext>
    </p:extLst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84786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857810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80983"/>
      </p:ext>
    </p:extLst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228738"/>
      </p:ext>
    </p:extLst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8992"/>
      </p:ext>
    </p:extLst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7D0EB2-7FC0-4AF0-AE9C-865CFC1EC266}" type="datetimeFigureOut">
              <a:rPr lang="en-US" smtClean="0">
                <a:solidFill>
                  <a:srgbClr val="000000"/>
                </a:solidFill>
              </a:rPr>
              <a:pPr/>
              <a:t>4/21/2015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54065"/>
      </p:ext>
    </p:extLst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143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007D0EB2-7FC0-4AF0-AE9C-865CFC1EC266}" type="datetimeFigureOut">
              <a:rPr lang="en-US">
                <a:solidFill>
                  <a:srgbClr val="000000"/>
                </a:solidFill>
                <a:latin typeface="Times New Roman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4/21/2015</a:t>
            </a:fld>
            <a:endParaRPr lang="en-US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08000" y="914400"/>
            <a:ext cx="802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08000" y="342900"/>
            <a:ext cx="0" cy="582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 rot="16200000">
            <a:off x="7923213" y="4660900"/>
            <a:ext cx="1720850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10064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srgbClr val="336666"/>
                </a:solidFill>
                <a:latin typeface="Arial" charset="0"/>
              </a:rPr>
              <a:t>© </a:t>
            </a:r>
            <a:r>
              <a:rPr lang="en-US" sz="600" b="1" dirty="0">
                <a:solidFill>
                  <a:srgbClr val="000000"/>
                </a:solidFill>
                <a:latin typeface="Arial" charset="0"/>
              </a:rPr>
              <a:t>2000 PACIFICORP | PAGE </a:t>
            </a:r>
            <a:fld id="{A8DCFC81-05A8-489A-803E-B962FA1FB63D}" type="slidenum">
              <a:rPr lang="en-US" sz="600" b="1">
                <a:solidFill>
                  <a:srgbClr val="000000"/>
                </a:solidFill>
                <a:latin typeface="Arial" charset="0"/>
              </a:rPr>
              <a:pPr defTabSz="100647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" name="Picture 19" descr="RMP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81600" y="5943600"/>
            <a:ext cx="3730625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368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83" r:id="rId13"/>
  </p:sldLayoutIdLst>
  <p:transition>
    <p:wipe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Webdings" pitchFamily="18" charset="2"/>
        <a:buChar char="4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4114800" cy="2667000"/>
          </a:xfrm>
        </p:spPr>
        <p:txBody>
          <a:bodyPr>
            <a:normAutofit/>
          </a:bodyPr>
          <a:lstStyle/>
          <a:p>
            <a:r>
              <a:rPr lang="en-US" sz="2000" dirty="0"/>
              <a:t>Main Transmission Sources</a:t>
            </a:r>
          </a:p>
          <a:p>
            <a:pPr lvl="1"/>
            <a:r>
              <a:rPr lang="en-US" sz="1600" dirty="0"/>
              <a:t>345-138 kV </a:t>
            </a:r>
            <a:r>
              <a:rPr lang="en-US" sz="1600" dirty="0" smtClean="0"/>
              <a:t>Transformers. Terminal</a:t>
            </a:r>
            <a:r>
              <a:rPr lang="en-US" sz="1600" dirty="0"/>
              <a:t>, </a:t>
            </a:r>
            <a:r>
              <a:rPr lang="en-US" sz="1600" dirty="0" smtClean="0"/>
              <a:t>Mid Valley</a:t>
            </a:r>
            <a:r>
              <a:rPr lang="en-US" sz="1600" dirty="0"/>
              <a:t>, </a:t>
            </a:r>
            <a:r>
              <a:rPr lang="en-US" sz="1600" dirty="0" smtClean="0"/>
              <a:t>90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South and Oquirrh</a:t>
            </a:r>
            <a:endParaRPr lang="en-US" sz="1600" dirty="0"/>
          </a:p>
          <a:p>
            <a:r>
              <a:rPr lang="en-US" sz="2000" dirty="0" smtClean="0"/>
              <a:t>Generation: </a:t>
            </a:r>
            <a:r>
              <a:rPr lang="en-US" sz="1600" dirty="0" smtClean="0"/>
              <a:t>Gadsby (~350 MW - 6 units</a:t>
            </a:r>
            <a:r>
              <a:rPr lang="en-US" sz="1600" dirty="0" smtClean="0"/>
              <a:t>); Other area generation contributions of approximately 562 MW.</a:t>
            </a:r>
          </a:p>
          <a:p>
            <a:r>
              <a:rPr lang="en-US" sz="1600" dirty="0" smtClean="0"/>
              <a:t>Total </a:t>
            </a:r>
            <a:r>
              <a:rPr lang="en-US" sz="1600" dirty="0" smtClean="0"/>
              <a:t>connected is about 915 MW.</a:t>
            </a:r>
          </a:p>
          <a:p>
            <a:pPr lvl="1">
              <a:buNone/>
            </a:pPr>
            <a:endParaRPr lang="en-US" sz="1600" dirty="0"/>
          </a:p>
        </p:txBody>
      </p:sp>
      <p:pic>
        <p:nvPicPr>
          <p:cNvPr id="3076" name="Picture 4" descr="Drawing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990600"/>
            <a:ext cx="4029832" cy="4893123"/>
          </a:xfrm>
          <a:noFill/>
          <a:ln/>
        </p:spPr>
      </p:pic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5181600" y="16002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6934200" y="2514600"/>
            <a:ext cx="6096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 flipH="1">
            <a:off x="7086600" y="4038600"/>
            <a:ext cx="3810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5029200" y="48768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4648200" y="1295400"/>
            <a:ext cx="9144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Terminal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7467600" y="2362200"/>
            <a:ext cx="11430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Midvalley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7239000" y="3733800"/>
            <a:ext cx="10668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90</a:t>
            </a:r>
            <a:r>
              <a:rPr lang="en-US" sz="1400" b="1" baseline="30000" dirty="0"/>
              <a:t>th</a:t>
            </a:r>
            <a:r>
              <a:rPr lang="en-US" sz="1400" b="1" dirty="0"/>
              <a:t> South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572000" y="4572000"/>
            <a:ext cx="838200" cy="304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Oquirrh</a:t>
            </a:r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>
            <a:off x="7010400" y="1295400"/>
            <a:ext cx="914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5105400" y="3124200"/>
            <a:ext cx="609600" cy="152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7467600" y="990600"/>
            <a:ext cx="11430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Gadsby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4572000" y="2819400"/>
            <a:ext cx="144780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/>
              <a:t>West Valley Gen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781800" y="990600"/>
            <a:ext cx="0" cy="487680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6781800" y="3200400"/>
            <a:ext cx="18288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4572000" y="3962400"/>
            <a:ext cx="2209800" cy="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 bwMode="auto">
          <a:xfrm>
            <a:off x="6858000" y="2819400"/>
            <a:ext cx="45719" cy="4571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5562600"/>
            <a:ext cx="460485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800" b="1" dirty="0"/>
              <a:t>Scott Murdock/Jeremy </a:t>
            </a:r>
            <a:r>
              <a:rPr lang="en-US" sz="1800" b="1" dirty="0" smtClean="0"/>
              <a:t>Viula/Stein </a:t>
            </a:r>
            <a:r>
              <a:rPr lang="en-US" sz="1800" b="1" dirty="0"/>
              <a:t>Sandberg</a:t>
            </a:r>
          </a:p>
        </p:txBody>
      </p:sp>
      <p:graphicFrame>
        <p:nvGraphicFramePr>
          <p:cNvPr id="34" name="Table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484917"/>
              </p:ext>
            </p:extLst>
          </p:nvPr>
        </p:nvGraphicFramePr>
        <p:xfrm>
          <a:off x="685800" y="3276600"/>
          <a:ext cx="3733800" cy="2819400"/>
        </p:xfrm>
        <a:graphic>
          <a:graphicData uri="http://schemas.openxmlformats.org/drawingml/2006/table">
            <a:tbl>
              <a:tblPr/>
              <a:tblGrid>
                <a:gridCol w="1098176"/>
                <a:gridCol w="658906"/>
                <a:gridCol w="658906"/>
                <a:gridCol w="658906"/>
                <a:gridCol w="658906"/>
              </a:tblGrid>
              <a:tr h="9775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Times New Roman"/>
                        </a:rPr>
                        <a:t>Area</a:t>
                      </a:r>
                      <a:endParaRPr lang="en-US" sz="14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Times New Roman"/>
                        </a:rPr>
                        <a:t>2012*</a:t>
                      </a:r>
                      <a:r>
                        <a:rPr lang="en-US" sz="1400" b="1" i="0" u="none" strike="noStrike" baseline="0" dirty="0" smtClean="0"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smtClean="0">
                          <a:latin typeface="Times New Roman"/>
                        </a:rPr>
                        <a:t>Load 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(MW)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2013* Load (MW)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Times New Roman"/>
                        </a:rPr>
                        <a:t>2018 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Load (MW)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latin typeface="Times New Roman"/>
                        </a:rPr>
                        <a:t>2018 </a:t>
                      </a:r>
                      <a:r>
                        <a:rPr lang="en-US" sz="1400" b="1" i="0" u="none" strike="noStrike" dirty="0">
                          <a:latin typeface="Times New Roman"/>
                        </a:rPr>
                        <a:t>Growth Rate (%)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Times New Roman"/>
                        </a:rPr>
                        <a:t>Northeast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Times New Roman"/>
                        </a:rPr>
                        <a:t>590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670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Times New Roman"/>
                        </a:rPr>
                        <a:t>Northwest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Times New Roman"/>
                        </a:rPr>
                        <a:t>451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477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.9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Times New Roman"/>
                        </a:rPr>
                        <a:t>Southeast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Times New Roman"/>
                        </a:rPr>
                        <a:t>648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665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740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8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Times New Roman"/>
                        </a:rPr>
                        <a:t>Southwest 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latin typeface="Times New Roman"/>
                        </a:rPr>
                        <a:t>750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775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841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03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atin typeface="Times New Roman"/>
                        </a:rPr>
                        <a:t>Total</a:t>
                      </a: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latin typeface="Times New Roman"/>
                        </a:rPr>
                        <a:t>2439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2534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2751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1.4%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521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smtClean="0">
                          <a:latin typeface="Times New Roman"/>
                        </a:rPr>
                        <a:t>*Actual</a:t>
                      </a:r>
                      <a:r>
                        <a:rPr lang="en-US" sz="900" b="1" i="0" u="none" strike="noStrike" baseline="0" dirty="0" smtClean="0">
                          <a:latin typeface="Times New Roman"/>
                        </a:rPr>
                        <a:t> loading for </a:t>
                      </a:r>
                      <a:r>
                        <a:rPr lang="en-US" sz="900" b="1" i="0" u="none" strike="noStrike" dirty="0" smtClean="0">
                          <a:latin typeface="Times New Roman"/>
                        </a:rPr>
                        <a:t>2012 and 2013. 2018 is projected from 2013.</a:t>
                      </a:r>
                      <a:endParaRPr lang="en-US" sz="9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8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" name="Title 3"/>
          <p:cNvSpPr txBox="1">
            <a:spLocks/>
          </p:cNvSpPr>
          <p:nvPr/>
        </p:nvSpPr>
        <p:spPr bwMode="auto">
          <a:xfrm>
            <a:off x="533400" y="158750"/>
            <a:ext cx="7315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 smtClean="0"/>
              <a:t>SALT LAKE VALLEY STUDY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30119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Duration Curve Salt Lake Valley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39140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33600" y="1600200"/>
            <a:ext cx="2971800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800" u="sng" dirty="0" smtClean="0"/>
              <a:t>Transformer Capacity </a:t>
            </a:r>
          </a:p>
          <a:p>
            <a:r>
              <a:rPr lang="en-US" sz="1800" dirty="0" smtClean="0"/>
              <a:t>345-138 kV  4567 MVA (8)</a:t>
            </a:r>
          </a:p>
          <a:p>
            <a:r>
              <a:rPr lang="en-US" sz="1800" dirty="0" smtClean="0"/>
              <a:t>138-46 kV    1918 MVA (13)</a:t>
            </a:r>
          </a:p>
          <a:p>
            <a:r>
              <a:rPr lang="en-US" sz="1800" dirty="0" smtClean="0"/>
              <a:t>Distribution 3300 MVA (136)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429000" y="4191000"/>
            <a:ext cx="41148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800" dirty="0"/>
              <a:t>2018 projected Summer peak load is </a:t>
            </a:r>
            <a:r>
              <a:rPr lang="en-US" sz="1800" b="1" dirty="0"/>
              <a:t>2,751 </a:t>
            </a:r>
            <a:r>
              <a:rPr lang="en-US" sz="1800" dirty="0"/>
              <a:t>MW based on a projected growth of 1.4%</a:t>
            </a:r>
          </a:p>
          <a:p>
            <a:r>
              <a:rPr lang="en-US" sz="1800" dirty="0"/>
              <a:t>The overall load factor is 61%  </a:t>
            </a:r>
          </a:p>
        </p:txBody>
      </p:sp>
    </p:spTree>
    <p:extLst>
      <p:ext uri="{BB962C8B-B14F-4D97-AF65-F5344CB8AC3E}">
        <p14:creationId xmlns:p14="http://schemas.microsoft.com/office/powerpoint/2010/main" val="25023667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153400" cy="476250"/>
          </a:xfrm>
        </p:spPr>
        <p:txBody>
          <a:bodyPr/>
          <a:lstStyle/>
          <a:p>
            <a:r>
              <a:rPr lang="en-US" dirty="0" smtClean="0"/>
              <a:t>N-0 System </a:t>
            </a:r>
            <a:r>
              <a:rPr lang="en-US" dirty="0"/>
              <a:t>Problems &amp; Future </a:t>
            </a:r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8153400" cy="3962400"/>
          </a:xfrm>
        </p:spPr>
        <p:txBody>
          <a:bodyPr/>
          <a:lstStyle/>
          <a:p>
            <a:r>
              <a:rPr lang="en-US" dirty="0" smtClean="0"/>
              <a:t>Increase Capacity at Camp Williams</a:t>
            </a:r>
          </a:p>
          <a:p>
            <a:r>
              <a:rPr lang="en-US" dirty="0" smtClean="0"/>
              <a:t>Remove a 2 MVA 138-12.5 transformer</a:t>
            </a:r>
          </a:p>
          <a:p>
            <a:r>
              <a:rPr lang="en-US" dirty="0" smtClean="0"/>
              <a:t>Replace it with a 30 MVA unit</a:t>
            </a:r>
          </a:p>
          <a:p>
            <a:r>
              <a:rPr lang="en-US" dirty="0" smtClean="0"/>
              <a:t>Benefit</a:t>
            </a:r>
            <a:r>
              <a:rPr lang="en-US" dirty="0" smtClean="0"/>
              <a:t>: Offloads</a:t>
            </a:r>
            <a:r>
              <a:rPr lang="en-US" dirty="0" smtClean="0"/>
              <a:t>: Porter Rockwell, South Mountain,   Dumas and Bangerter</a:t>
            </a:r>
            <a:endParaRPr lang="en-US" dirty="0"/>
          </a:p>
          <a:p>
            <a:pPr marL="1828800" lvl="4" indent="0">
              <a:buNone/>
            </a:pPr>
            <a:endParaRPr lang="en-US" sz="2400" dirty="0"/>
          </a:p>
          <a:p>
            <a:pPr marL="1828800" lvl="4" indent="0">
              <a:buNone/>
            </a:pPr>
            <a:endParaRPr lang="en-US" sz="2400" dirty="0"/>
          </a:p>
        </p:txBody>
      </p:sp>
      <p:sp>
        <p:nvSpPr>
          <p:cNvPr id="4" name="Text Placeholder 8"/>
          <p:cNvSpPr txBox="1">
            <a:spLocks/>
          </p:cNvSpPr>
          <p:nvPr/>
        </p:nvSpPr>
        <p:spPr bwMode="auto">
          <a:xfrm>
            <a:off x="635000" y="990600"/>
            <a:ext cx="8001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Webdings" pitchFamily="18" charset="2"/>
              <a:buChar char="4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US" sz="4800" kern="0" dirty="0" smtClean="0"/>
              <a:t>Recommended Improvement(s)</a:t>
            </a:r>
          </a:p>
        </p:txBody>
      </p:sp>
    </p:spTree>
    <p:extLst>
      <p:ext uri="{BB962C8B-B14F-4D97-AF65-F5344CB8AC3E}">
        <p14:creationId xmlns:p14="http://schemas.microsoft.com/office/powerpoint/2010/main" val="2517476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153400" cy="3886200"/>
          </a:xfrm>
        </p:spPr>
        <p:txBody>
          <a:bodyPr/>
          <a:lstStyle/>
          <a:p>
            <a:r>
              <a:rPr lang="en-US" sz="3200" dirty="0"/>
              <a:t>Two </a:t>
            </a:r>
            <a:r>
              <a:rPr lang="en-US" sz="3200" dirty="0" smtClean="0"/>
              <a:t>noteworthy outages:</a:t>
            </a:r>
          </a:p>
          <a:p>
            <a:r>
              <a:rPr lang="en-US" dirty="0" smtClean="0"/>
              <a:t>1) Loss of a 138-46 kV transformer at 90</a:t>
            </a:r>
            <a:r>
              <a:rPr lang="en-US" baseline="30000" dirty="0" smtClean="0"/>
              <a:t>th</a:t>
            </a:r>
            <a:r>
              <a:rPr lang="en-US" dirty="0" smtClean="0"/>
              <a:t> South.</a:t>
            </a:r>
          </a:p>
          <a:p>
            <a:r>
              <a:rPr lang="en-US" dirty="0" smtClean="0"/>
              <a:t>2) Loss of #5 138-46 kV transformer at McClelland. </a:t>
            </a:r>
          </a:p>
          <a:p>
            <a:pPr marL="0" indent="0">
              <a:buNone/>
            </a:pPr>
            <a:r>
              <a:rPr lang="en-US" dirty="0" smtClean="0"/>
              <a:t>  Both can be handled with switching contingencies.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09600" y="381000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SALT LAKE VALLEY N-1 ISSUES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74654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6FAF"/>
      </a:dk2>
      <a:lt2>
        <a:srgbClr val="FFD200"/>
      </a:lt2>
      <a:accent1>
        <a:srgbClr val="008178"/>
      </a:accent1>
      <a:accent2>
        <a:srgbClr val="D40048"/>
      </a:accent2>
      <a:accent3>
        <a:srgbClr val="FFFFFF"/>
      </a:accent3>
      <a:accent4>
        <a:srgbClr val="000000"/>
      </a:accent4>
      <a:accent5>
        <a:srgbClr val="AAC1BE"/>
      </a:accent5>
      <a:accent6>
        <a:srgbClr val="C00040"/>
      </a:accent6>
      <a:hlink>
        <a:srgbClr val="E1E500"/>
      </a:hlink>
      <a:folHlink>
        <a:srgbClr val="270053"/>
      </a:folHlink>
    </a:clrScheme>
    <a:fontScheme name="Blank Presentation.po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296BE1"/>
        </a:dk2>
        <a:lt2>
          <a:srgbClr val="FFD200"/>
        </a:lt2>
        <a:accent1>
          <a:srgbClr val="008178"/>
        </a:accent1>
        <a:accent2>
          <a:srgbClr val="D40048"/>
        </a:accent2>
        <a:accent3>
          <a:srgbClr val="FFFFFF"/>
        </a:accent3>
        <a:accent4>
          <a:srgbClr val="000000"/>
        </a:accent4>
        <a:accent5>
          <a:srgbClr val="AAC1BE"/>
        </a:accent5>
        <a:accent6>
          <a:srgbClr val="C00040"/>
        </a:accent6>
        <a:hlink>
          <a:srgbClr val="E1E500"/>
        </a:hlink>
        <a:folHlink>
          <a:srgbClr val="27005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9928</TotalTime>
  <Words>353</Words>
  <Application>Microsoft Office PowerPoint</Application>
  <PresentationFormat>On-screen Show (4:3)</PresentationFormat>
  <Paragraphs>66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2_Blank Presentation</vt:lpstr>
      <vt:lpstr>PowerPoint Presentation</vt:lpstr>
      <vt:lpstr>Load Duration Curve Salt Lake Valley</vt:lpstr>
      <vt:lpstr>N-0 System Problems &amp; Future Requirements</vt:lpstr>
      <vt:lpstr>PowerPoint Presentation</vt:lpstr>
    </vt:vector>
  </TitlesOfParts>
  <Company>Pacificorp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PacifiCorp</dc:creator>
  <cp:lastModifiedBy>Murdock, Scott</cp:lastModifiedBy>
  <cp:revision>256</cp:revision>
  <cp:lastPrinted>1999-09-24T17:26:52Z</cp:lastPrinted>
  <dcterms:created xsi:type="dcterms:W3CDTF">1999-06-25T16:13:50Z</dcterms:created>
  <dcterms:modified xsi:type="dcterms:W3CDTF">2015-04-21T18:01:34Z</dcterms:modified>
</cp:coreProperties>
</file>