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 id="2147483674" r:id="rId2"/>
  </p:sldMasterIdLst>
  <p:notesMasterIdLst>
    <p:notesMasterId r:id="rId8"/>
  </p:notesMasterIdLst>
  <p:handoutMasterIdLst>
    <p:handoutMasterId r:id="rId9"/>
  </p:handoutMasterIdLst>
  <p:sldIdLst>
    <p:sldId id="548" r:id="rId3"/>
    <p:sldId id="700" r:id="rId4"/>
    <p:sldId id="701" r:id="rId5"/>
    <p:sldId id="702" r:id="rId6"/>
    <p:sldId id="703" r:id="rId7"/>
  </p:sldIdLst>
  <p:sldSz cx="9144000" cy="6858000" type="screen4x3"/>
  <p:notesSz cx="7010400" cy="9296400"/>
  <p:defaultTextStyle>
    <a:defPPr>
      <a:defRPr lang="en-US"/>
    </a:defPPr>
    <a:lvl1pPr algn="ctr" rtl="0" eaLnBrk="0" fontAlgn="base" hangingPunct="0">
      <a:lnSpc>
        <a:spcPct val="90000"/>
      </a:lnSpc>
      <a:spcBef>
        <a:spcPct val="20000"/>
      </a:spcBef>
      <a:spcAft>
        <a:spcPct val="0"/>
      </a:spcAft>
      <a:buClr>
        <a:srgbClr val="33385D"/>
      </a:buClr>
      <a:buSzPct val="75000"/>
      <a:buFont typeface="Wingdings" pitchFamily="2" charset="2"/>
      <a:defRPr sz="2400" kern="1200">
        <a:solidFill>
          <a:srgbClr val="33385D"/>
        </a:solidFill>
        <a:latin typeface="Times New Roman" pitchFamily="18" charset="0"/>
        <a:ea typeface="+mn-ea"/>
        <a:cs typeface="+mn-cs"/>
      </a:defRPr>
    </a:lvl1pPr>
    <a:lvl2pPr marL="457200" algn="ctr" rtl="0" eaLnBrk="0" fontAlgn="base" hangingPunct="0">
      <a:lnSpc>
        <a:spcPct val="90000"/>
      </a:lnSpc>
      <a:spcBef>
        <a:spcPct val="20000"/>
      </a:spcBef>
      <a:spcAft>
        <a:spcPct val="0"/>
      </a:spcAft>
      <a:buClr>
        <a:srgbClr val="33385D"/>
      </a:buClr>
      <a:buSzPct val="75000"/>
      <a:buFont typeface="Wingdings" pitchFamily="2" charset="2"/>
      <a:defRPr sz="2400" kern="1200">
        <a:solidFill>
          <a:srgbClr val="33385D"/>
        </a:solidFill>
        <a:latin typeface="Times New Roman" pitchFamily="18" charset="0"/>
        <a:ea typeface="+mn-ea"/>
        <a:cs typeface="+mn-cs"/>
      </a:defRPr>
    </a:lvl2pPr>
    <a:lvl3pPr marL="914400" algn="ctr" rtl="0" eaLnBrk="0" fontAlgn="base" hangingPunct="0">
      <a:lnSpc>
        <a:spcPct val="90000"/>
      </a:lnSpc>
      <a:spcBef>
        <a:spcPct val="20000"/>
      </a:spcBef>
      <a:spcAft>
        <a:spcPct val="0"/>
      </a:spcAft>
      <a:buClr>
        <a:srgbClr val="33385D"/>
      </a:buClr>
      <a:buSzPct val="75000"/>
      <a:buFont typeface="Wingdings" pitchFamily="2" charset="2"/>
      <a:defRPr sz="2400" kern="1200">
        <a:solidFill>
          <a:srgbClr val="33385D"/>
        </a:solidFill>
        <a:latin typeface="Times New Roman" pitchFamily="18" charset="0"/>
        <a:ea typeface="+mn-ea"/>
        <a:cs typeface="+mn-cs"/>
      </a:defRPr>
    </a:lvl3pPr>
    <a:lvl4pPr marL="1371600" algn="ctr" rtl="0" eaLnBrk="0" fontAlgn="base" hangingPunct="0">
      <a:lnSpc>
        <a:spcPct val="90000"/>
      </a:lnSpc>
      <a:spcBef>
        <a:spcPct val="20000"/>
      </a:spcBef>
      <a:spcAft>
        <a:spcPct val="0"/>
      </a:spcAft>
      <a:buClr>
        <a:srgbClr val="33385D"/>
      </a:buClr>
      <a:buSzPct val="75000"/>
      <a:buFont typeface="Wingdings" pitchFamily="2" charset="2"/>
      <a:defRPr sz="2400" kern="1200">
        <a:solidFill>
          <a:srgbClr val="33385D"/>
        </a:solidFill>
        <a:latin typeface="Times New Roman" pitchFamily="18" charset="0"/>
        <a:ea typeface="+mn-ea"/>
        <a:cs typeface="+mn-cs"/>
      </a:defRPr>
    </a:lvl4pPr>
    <a:lvl5pPr marL="1828800" algn="ctr" rtl="0" eaLnBrk="0" fontAlgn="base" hangingPunct="0">
      <a:lnSpc>
        <a:spcPct val="90000"/>
      </a:lnSpc>
      <a:spcBef>
        <a:spcPct val="20000"/>
      </a:spcBef>
      <a:spcAft>
        <a:spcPct val="0"/>
      </a:spcAft>
      <a:buClr>
        <a:srgbClr val="33385D"/>
      </a:buClr>
      <a:buSzPct val="75000"/>
      <a:buFont typeface="Wingdings" pitchFamily="2" charset="2"/>
      <a:defRPr sz="2400" kern="1200">
        <a:solidFill>
          <a:srgbClr val="33385D"/>
        </a:solidFill>
        <a:latin typeface="Times New Roman" pitchFamily="18" charset="0"/>
        <a:ea typeface="+mn-ea"/>
        <a:cs typeface="+mn-cs"/>
      </a:defRPr>
    </a:lvl5pPr>
    <a:lvl6pPr marL="2286000" algn="l" defTabSz="914400" rtl="0" eaLnBrk="1" latinLnBrk="0" hangingPunct="1">
      <a:defRPr sz="2400" kern="1200">
        <a:solidFill>
          <a:srgbClr val="33385D"/>
        </a:solidFill>
        <a:latin typeface="Times New Roman" pitchFamily="18" charset="0"/>
        <a:ea typeface="+mn-ea"/>
        <a:cs typeface="+mn-cs"/>
      </a:defRPr>
    </a:lvl6pPr>
    <a:lvl7pPr marL="2743200" algn="l" defTabSz="914400" rtl="0" eaLnBrk="1" latinLnBrk="0" hangingPunct="1">
      <a:defRPr sz="2400" kern="1200">
        <a:solidFill>
          <a:srgbClr val="33385D"/>
        </a:solidFill>
        <a:latin typeface="Times New Roman" pitchFamily="18" charset="0"/>
        <a:ea typeface="+mn-ea"/>
        <a:cs typeface="+mn-cs"/>
      </a:defRPr>
    </a:lvl7pPr>
    <a:lvl8pPr marL="3200400" algn="l" defTabSz="914400" rtl="0" eaLnBrk="1" latinLnBrk="0" hangingPunct="1">
      <a:defRPr sz="2400" kern="1200">
        <a:solidFill>
          <a:srgbClr val="33385D"/>
        </a:solidFill>
        <a:latin typeface="Times New Roman" pitchFamily="18" charset="0"/>
        <a:ea typeface="+mn-ea"/>
        <a:cs typeface="+mn-cs"/>
      </a:defRPr>
    </a:lvl8pPr>
    <a:lvl9pPr marL="3657600" algn="l" defTabSz="914400" rtl="0" eaLnBrk="1" latinLnBrk="0" hangingPunct="1">
      <a:defRPr sz="2400" kern="1200">
        <a:solidFill>
          <a:srgbClr val="33385D"/>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Klein" initials="" lastIdx="1" clrIdx="0"/>
  <p:cmAuthor id="1" name="Jeff Larsen" initials="" lastIdx="1" clrIdx="1"/>
  <p:cmAuthor id="2" name="Ted Weston" initials="" lastIdx="0" clrIdx="2"/>
  <p:cmAuthor id="3" name="p98098" initials="RAV"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ECFF"/>
    <a:srgbClr val="FF3300"/>
    <a:srgbClr val="39A770"/>
    <a:srgbClr val="000066"/>
    <a:srgbClr val="C1E4FF"/>
    <a:srgbClr val="969696"/>
    <a:srgbClr val="85C78B"/>
    <a:srgbClr val="00CC99"/>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5490" autoAdjust="0"/>
  </p:normalViewPr>
  <p:slideViewPr>
    <p:cSldViewPr>
      <p:cViewPr varScale="1">
        <p:scale>
          <a:sx n="51" d="100"/>
          <a:sy n="51" d="100"/>
        </p:scale>
        <p:origin x="1152" y="48"/>
      </p:cViewPr>
      <p:guideLst>
        <p:guide orient="horz" pos="288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2346" y="-582"/>
      </p:cViewPr>
      <p:guideLst>
        <p:guide orient="horz" pos="2928"/>
        <p:guide pos="2209"/>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F9768F-2178-409B-95A6-01B3CBDF8776}" type="doc">
      <dgm:prSet loTypeId="urn:microsoft.com/office/officeart/2005/8/layout/hProcess9" loCatId="process" qsTypeId="urn:microsoft.com/office/officeart/2005/8/quickstyle/simple1" qsCatId="simple" csTypeId="urn:microsoft.com/office/officeart/2005/8/colors/accent2_2" csCatId="accent2" phldr="1"/>
      <dgm:spPr/>
    </dgm:pt>
    <dgm:pt modelId="{6449A668-E1D1-42BC-B90D-CA7DF5820CE5}">
      <dgm:prSet/>
      <dgm:spPr/>
      <dgm:t>
        <a:bodyPr/>
        <a:lstStyle/>
        <a:p>
          <a:pPr algn="l"/>
          <a:r>
            <a:rPr lang="en-US" dirty="0" smtClean="0"/>
            <a:t>Transition agreement</a:t>
          </a:r>
        </a:p>
        <a:p>
          <a:pPr algn="l"/>
          <a:r>
            <a:rPr lang="en-US" dirty="0" smtClean="0"/>
            <a:t>Stakeholder Processes:</a:t>
          </a:r>
        </a:p>
        <a:p>
          <a:pPr algn="l"/>
          <a:r>
            <a:rPr lang="en-US" dirty="0" smtClean="0"/>
            <a:t>  - Greenhouse Gas Rules</a:t>
          </a:r>
        </a:p>
        <a:p>
          <a:pPr algn="l"/>
          <a:r>
            <a:rPr lang="en-US" dirty="0" smtClean="0"/>
            <a:t>  - Transmission Charges</a:t>
          </a:r>
        </a:p>
        <a:p>
          <a:pPr algn="l"/>
          <a:r>
            <a:rPr lang="en-US" dirty="0" smtClean="0"/>
            <a:t>  - Full Network Model and Settlements</a:t>
          </a:r>
        </a:p>
        <a:p>
          <a:pPr algn="l"/>
          <a:r>
            <a:rPr lang="en-US" dirty="0" smtClean="0"/>
            <a:t>  - Resource Adequacy Rules</a:t>
          </a:r>
        </a:p>
        <a:p>
          <a:pPr algn="l"/>
          <a:r>
            <a:rPr lang="en-US" dirty="0" smtClean="0"/>
            <a:t>  - FERC Filings to address tariff changes</a:t>
          </a:r>
        </a:p>
        <a:p>
          <a:pPr algn="l"/>
          <a:r>
            <a:rPr lang="en-US" dirty="0" smtClean="0"/>
            <a:t>  - Governance</a:t>
          </a:r>
        </a:p>
      </dgm:t>
    </dgm:pt>
    <dgm:pt modelId="{185A26B4-CABD-464A-86D3-A9B646737B12}" type="parTrans" cxnId="{20EACAF5-E98C-4AA1-8980-25F4714B6B7C}">
      <dgm:prSet/>
      <dgm:spPr/>
      <dgm:t>
        <a:bodyPr/>
        <a:lstStyle/>
        <a:p>
          <a:endParaRPr lang="en-US"/>
        </a:p>
      </dgm:t>
    </dgm:pt>
    <dgm:pt modelId="{A3EBD7F5-8B82-4F58-A1CB-8987BBBF29F4}" type="sibTrans" cxnId="{20EACAF5-E98C-4AA1-8980-25F4714B6B7C}">
      <dgm:prSet/>
      <dgm:spPr/>
      <dgm:t>
        <a:bodyPr/>
        <a:lstStyle/>
        <a:p>
          <a:endParaRPr lang="en-US"/>
        </a:p>
      </dgm:t>
    </dgm:pt>
    <dgm:pt modelId="{A02E258A-9707-4BA7-833B-1EB8B2406270}">
      <dgm:prSet/>
      <dgm:spPr/>
      <dgm:t>
        <a:bodyPr/>
        <a:lstStyle/>
        <a:p>
          <a:pPr algn="l"/>
          <a:endParaRPr lang="en-US" dirty="0" smtClean="0"/>
        </a:p>
        <a:p>
          <a:pPr algn="l"/>
          <a:r>
            <a:rPr lang="en-US" dirty="0" smtClean="0"/>
            <a:t>Implementation design, development, testing, market simulation, and readiness assessment</a:t>
          </a:r>
          <a:endParaRPr lang="en-US" dirty="0"/>
        </a:p>
      </dgm:t>
    </dgm:pt>
    <dgm:pt modelId="{FD08AE6C-EE58-4B21-9D3B-AE95E39F4760}" type="parTrans" cxnId="{EC97FF88-1F4D-4E79-B73F-02501930B2A1}">
      <dgm:prSet/>
      <dgm:spPr/>
      <dgm:t>
        <a:bodyPr/>
        <a:lstStyle/>
        <a:p>
          <a:endParaRPr lang="en-US"/>
        </a:p>
      </dgm:t>
    </dgm:pt>
    <dgm:pt modelId="{5032DAD7-9019-4A33-9DF3-C841052E84D3}" type="sibTrans" cxnId="{EC97FF88-1F4D-4E79-B73F-02501930B2A1}">
      <dgm:prSet/>
      <dgm:spPr/>
      <dgm:t>
        <a:bodyPr/>
        <a:lstStyle/>
        <a:p>
          <a:endParaRPr lang="en-US"/>
        </a:p>
      </dgm:t>
    </dgm:pt>
    <dgm:pt modelId="{2C585F63-102C-4D54-9837-A8E9A7EE08BE}">
      <dgm:prSet custT="1"/>
      <dgm:spPr/>
      <dgm:t>
        <a:bodyPr/>
        <a:lstStyle/>
        <a:p>
          <a:r>
            <a:rPr lang="en-US" sz="1200" dirty="0" smtClean="0"/>
            <a:t>Regional market implementation</a:t>
          </a:r>
          <a:endParaRPr lang="en-US" sz="1200" dirty="0"/>
        </a:p>
      </dgm:t>
    </dgm:pt>
    <dgm:pt modelId="{9EC599F2-34E2-4781-853A-E829D4F2B8BF}" type="parTrans" cxnId="{1B83A4B0-D11F-48F1-A2EA-CD569840A824}">
      <dgm:prSet/>
      <dgm:spPr/>
      <dgm:t>
        <a:bodyPr/>
        <a:lstStyle/>
        <a:p>
          <a:endParaRPr lang="en-US"/>
        </a:p>
      </dgm:t>
    </dgm:pt>
    <dgm:pt modelId="{F353B226-7EFD-4D21-9CB7-55059978C483}" type="sibTrans" cxnId="{1B83A4B0-D11F-48F1-A2EA-CD569840A824}">
      <dgm:prSet/>
      <dgm:spPr/>
      <dgm:t>
        <a:bodyPr/>
        <a:lstStyle/>
        <a:p>
          <a:endParaRPr lang="en-US"/>
        </a:p>
      </dgm:t>
    </dgm:pt>
    <dgm:pt modelId="{C05436C3-A6A2-47F8-BD89-3D8BD5917A09}">
      <dgm:prSet/>
      <dgm:spPr/>
      <dgm:t>
        <a:bodyPr/>
        <a:lstStyle/>
        <a:p>
          <a:pPr algn="l"/>
          <a:r>
            <a:rPr lang="en-US" dirty="0" smtClean="0"/>
            <a:t>Engage on issues with state regulators &amp; regional market participants</a:t>
          </a:r>
        </a:p>
        <a:p>
          <a:pPr algn="l"/>
          <a:endParaRPr lang="en-US" dirty="0" smtClean="0"/>
        </a:p>
        <a:p>
          <a:pPr algn="l"/>
          <a:r>
            <a:rPr lang="en-US" dirty="0" smtClean="0"/>
            <a:t>Seek regulatory approvals</a:t>
          </a:r>
        </a:p>
      </dgm:t>
    </dgm:pt>
    <dgm:pt modelId="{B927A5AF-BB31-41F3-8447-B9096449F7F3}" type="parTrans" cxnId="{83963A4B-3635-4CD3-B20A-372B6A1AD723}">
      <dgm:prSet/>
      <dgm:spPr/>
      <dgm:t>
        <a:bodyPr/>
        <a:lstStyle/>
        <a:p>
          <a:endParaRPr lang="en-US"/>
        </a:p>
      </dgm:t>
    </dgm:pt>
    <dgm:pt modelId="{E3EA7A00-B117-4CDD-8277-E75F4F5F5958}" type="sibTrans" cxnId="{83963A4B-3635-4CD3-B20A-372B6A1AD723}">
      <dgm:prSet/>
      <dgm:spPr/>
      <dgm:t>
        <a:bodyPr/>
        <a:lstStyle/>
        <a:p>
          <a:endParaRPr lang="en-US"/>
        </a:p>
      </dgm:t>
    </dgm:pt>
    <dgm:pt modelId="{C2537249-0A30-412C-B476-A4EA3AEC5B5E}" type="pres">
      <dgm:prSet presAssocID="{04F9768F-2178-409B-95A6-01B3CBDF8776}" presName="CompostProcess" presStyleCnt="0">
        <dgm:presLayoutVars>
          <dgm:dir/>
          <dgm:resizeHandles val="exact"/>
        </dgm:presLayoutVars>
      </dgm:prSet>
      <dgm:spPr/>
    </dgm:pt>
    <dgm:pt modelId="{D889D28B-3F8B-4BD3-8D5B-9DA733093749}" type="pres">
      <dgm:prSet presAssocID="{04F9768F-2178-409B-95A6-01B3CBDF8776}" presName="arrow" presStyleLbl="bgShp" presStyleIdx="0" presStyleCnt="1" custLinFactNeighborX="710" custLinFactNeighborY="-6287"/>
      <dgm:spPr/>
    </dgm:pt>
    <dgm:pt modelId="{B9A2F29A-5672-4D3A-9267-5A61F2031CEB}" type="pres">
      <dgm:prSet presAssocID="{04F9768F-2178-409B-95A6-01B3CBDF8776}" presName="linearProcess" presStyleCnt="0"/>
      <dgm:spPr/>
    </dgm:pt>
    <dgm:pt modelId="{86FCA58E-13E7-4E37-AF41-F35E7166A905}" type="pres">
      <dgm:prSet presAssocID="{6449A668-E1D1-42BC-B90D-CA7DF5820CE5}" presName="textNode" presStyleLbl="node1" presStyleIdx="0" presStyleCnt="4">
        <dgm:presLayoutVars>
          <dgm:bulletEnabled val="1"/>
        </dgm:presLayoutVars>
      </dgm:prSet>
      <dgm:spPr/>
      <dgm:t>
        <a:bodyPr/>
        <a:lstStyle/>
        <a:p>
          <a:endParaRPr lang="en-US"/>
        </a:p>
      </dgm:t>
    </dgm:pt>
    <dgm:pt modelId="{D6905721-45B0-4CDF-8186-2096096D938E}" type="pres">
      <dgm:prSet presAssocID="{A3EBD7F5-8B82-4F58-A1CB-8987BBBF29F4}" presName="sibTrans" presStyleCnt="0"/>
      <dgm:spPr/>
    </dgm:pt>
    <dgm:pt modelId="{F5CB6F2A-4747-43A1-8CFB-1A40A7348648}" type="pres">
      <dgm:prSet presAssocID="{C05436C3-A6A2-47F8-BD89-3D8BD5917A09}" presName="textNode" presStyleLbl="node1" presStyleIdx="1" presStyleCnt="4" custScaleX="54514">
        <dgm:presLayoutVars>
          <dgm:bulletEnabled val="1"/>
        </dgm:presLayoutVars>
      </dgm:prSet>
      <dgm:spPr/>
      <dgm:t>
        <a:bodyPr/>
        <a:lstStyle/>
        <a:p>
          <a:endParaRPr lang="en-US"/>
        </a:p>
      </dgm:t>
    </dgm:pt>
    <dgm:pt modelId="{4921E379-D967-46E1-8997-AE58F2FC7E06}" type="pres">
      <dgm:prSet presAssocID="{E3EA7A00-B117-4CDD-8277-E75F4F5F5958}" presName="sibTrans" presStyleCnt="0"/>
      <dgm:spPr/>
    </dgm:pt>
    <dgm:pt modelId="{D460F029-FAE6-43A4-9099-7DC42A34DFE3}" type="pres">
      <dgm:prSet presAssocID="{A02E258A-9707-4BA7-833B-1EB8B2406270}" presName="textNode" presStyleLbl="node1" presStyleIdx="2" presStyleCnt="4" custScaleX="62610">
        <dgm:presLayoutVars>
          <dgm:bulletEnabled val="1"/>
        </dgm:presLayoutVars>
      </dgm:prSet>
      <dgm:spPr/>
      <dgm:t>
        <a:bodyPr/>
        <a:lstStyle/>
        <a:p>
          <a:endParaRPr lang="en-US"/>
        </a:p>
      </dgm:t>
    </dgm:pt>
    <dgm:pt modelId="{F0AA3994-4048-4256-B62A-EE079EFE54E2}" type="pres">
      <dgm:prSet presAssocID="{5032DAD7-9019-4A33-9DF3-C841052E84D3}" presName="sibTrans" presStyleCnt="0"/>
      <dgm:spPr/>
    </dgm:pt>
    <dgm:pt modelId="{9FFFFDEC-30AD-4966-85F2-4B0C1C5677CC}" type="pres">
      <dgm:prSet presAssocID="{2C585F63-102C-4D54-9837-A8E9A7EE08BE}" presName="textNode" presStyleLbl="node1" presStyleIdx="3" presStyleCnt="4" custScaleX="73529">
        <dgm:presLayoutVars>
          <dgm:bulletEnabled val="1"/>
        </dgm:presLayoutVars>
      </dgm:prSet>
      <dgm:spPr/>
      <dgm:t>
        <a:bodyPr/>
        <a:lstStyle/>
        <a:p>
          <a:endParaRPr lang="en-US"/>
        </a:p>
      </dgm:t>
    </dgm:pt>
  </dgm:ptLst>
  <dgm:cxnLst>
    <dgm:cxn modelId="{941A7E2A-DD69-483A-AA03-65699141E1F8}" type="presOf" srcId="{A02E258A-9707-4BA7-833B-1EB8B2406270}" destId="{D460F029-FAE6-43A4-9099-7DC42A34DFE3}" srcOrd="0" destOrd="0" presId="urn:microsoft.com/office/officeart/2005/8/layout/hProcess9"/>
    <dgm:cxn modelId="{83963A4B-3635-4CD3-B20A-372B6A1AD723}" srcId="{04F9768F-2178-409B-95A6-01B3CBDF8776}" destId="{C05436C3-A6A2-47F8-BD89-3D8BD5917A09}" srcOrd="1" destOrd="0" parTransId="{B927A5AF-BB31-41F3-8447-B9096449F7F3}" sibTransId="{E3EA7A00-B117-4CDD-8277-E75F4F5F5958}"/>
    <dgm:cxn modelId="{3B58C531-7A26-4AE3-8F28-143378ACBE89}" type="presOf" srcId="{C05436C3-A6A2-47F8-BD89-3D8BD5917A09}" destId="{F5CB6F2A-4747-43A1-8CFB-1A40A7348648}" srcOrd="0" destOrd="0" presId="urn:microsoft.com/office/officeart/2005/8/layout/hProcess9"/>
    <dgm:cxn modelId="{1B83A4B0-D11F-48F1-A2EA-CD569840A824}" srcId="{04F9768F-2178-409B-95A6-01B3CBDF8776}" destId="{2C585F63-102C-4D54-9837-A8E9A7EE08BE}" srcOrd="3" destOrd="0" parTransId="{9EC599F2-34E2-4781-853A-E829D4F2B8BF}" sibTransId="{F353B226-7EFD-4D21-9CB7-55059978C483}"/>
    <dgm:cxn modelId="{20EACAF5-E98C-4AA1-8980-25F4714B6B7C}" srcId="{04F9768F-2178-409B-95A6-01B3CBDF8776}" destId="{6449A668-E1D1-42BC-B90D-CA7DF5820CE5}" srcOrd="0" destOrd="0" parTransId="{185A26B4-CABD-464A-86D3-A9B646737B12}" sibTransId="{A3EBD7F5-8B82-4F58-A1CB-8987BBBF29F4}"/>
    <dgm:cxn modelId="{8C57556A-3D09-48AD-BCEC-68E8B82FC9C2}" type="presOf" srcId="{2C585F63-102C-4D54-9837-A8E9A7EE08BE}" destId="{9FFFFDEC-30AD-4966-85F2-4B0C1C5677CC}" srcOrd="0" destOrd="0" presId="urn:microsoft.com/office/officeart/2005/8/layout/hProcess9"/>
    <dgm:cxn modelId="{EC97FF88-1F4D-4E79-B73F-02501930B2A1}" srcId="{04F9768F-2178-409B-95A6-01B3CBDF8776}" destId="{A02E258A-9707-4BA7-833B-1EB8B2406270}" srcOrd="2" destOrd="0" parTransId="{FD08AE6C-EE58-4B21-9D3B-AE95E39F4760}" sibTransId="{5032DAD7-9019-4A33-9DF3-C841052E84D3}"/>
    <dgm:cxn modelId="{4D38ACE6-48A0-4AD3-8F51-330FD43E1572}" type="presOf" srcId="{04F9768F-2178-409B-95A6-01B3CBDF8776}" destId="{C2537249-0A30-412C-B476-A4EA3AEC5B5E}" srcOrd="0" destOrd="0" presId="urn:microsoft.com/office/officeart/2005/8/layout/hProcess9"/>
    <dgm:cxn modelId="{85E68840-275A-46A4-85D2-713A7FC218C0}" type="presOf" srcId="{6449A668-E1D1-42BC-B90D-CA7DF5820CE5}" destId="{86FCA58E-13E7-4E37-AF41-F35E7166A905}" srcOrd="0" destOrd="0" presId="urn:microsoft.com/office/officeart/2005/8/layout/hProcess9"/>
    <dgm:cxn modelId="{76B1F342-64C4-4CBF-B248-7A5ED6C8D6B5}" type="presParOf" srcId="{C2537249-0A30-412C-B476-A4EA3AEC5B5E}" destId="{D889D28B-3F8B-4BD3-8D5B-9DA733093749}" srcOrd="0" destOrd="0" presId="urn:microsoft.com/office/officeart/2005/8/layout/hProcess9"/>
    <dgm:cxn modelId="{A8A7D627-61E2-4DF5-B0EE-7EC4CE144163}" type="presParOf" srcId="{C2537249-0A30-412C-B476-A4EA3AEC5B5E}" destId="{B9A2F29A-5672-4D3A-9267-5A61F2031CEB}" srcOrd="1" destOrd="0" presId="urn:microsoft.com/office/officeart/2005/8/layout/hProcess9"/>
    <dgm:cxn modelId="{89393FE7-6F12-4EFB-B562-9CD3821C9716}" type="presParOf" srcId="{B9A2F29A-5672-4D3A-9267-5A61F2031CEB}" destId="{86FCA58E-13E7-4E37-AF41-F35E7166A905}" srcOrd="0" destOrd="0" presId="urn:microsoft.com/office/officeart/2005/8/layout/hProcess9"/>
    <dgm:cxn modelId="{7636FC82-1AB0-49EA-8D3B-BCBCFDACBAE4}" type="presParOf" srcId="{B9A2F29A-5672-4D3A-9267-5A61F2031CEB}" destId="{D6905721-45B0-4CDF-8186-2096096D938E}" srcOrd="1" destOrd="0" presId="urn:microsoft.com/office/officeart/2005/8/layout/hProcess9"/>
    <dgm:cxn modelId="{D6FAEBAC-8B8D-4409-A32C-AFF66BC57A80}" type="presParOf" srcId="{B9A2F29A-5672-4D3A-9267-5A61F2031CEB}" destId="{F5CB6F2A-4747-43A1-8CFB-1A40A7348648}" srcOrd="2" destOrd="0" presId="urn:microsoft.com/office/officeart/2005/8/layout/hProcess9"/>
    <dgm:cxn modelId="{17BC63E6-256D-4A67-8E03-9C6FE87879B1}" type="presParOf" srcId="{B9A2F29A-5672-4D3A-9267-5A61F2031CEB}" destId="{4921E379-D967-46E1-8997-AE58F2FC7E06}" srcOrd="3" destOrd="0" presId="urn:microsoft.com/office/officeart/2005/8/layout/hProcess9"/>
    <dgm:cxn modelId="{0CFE3250-9F43-4A74-8A07-38799E9F31F2}" type="presParOf" srcId="{B9A2F29A-5672-4D3A-9267-5A61F2031CEB}" destId="{D460F029-FAE6-43A4-9099-7DC42A34DFE3}" srcOrd="4" destOrd="0" presId="urn:microsoft.com/office/officeart/2005/8/layout/hProcess9"/>
    <dgm:cxn modelId="{D30057A2-A48C-4F2D-8D35-743B0E8D6011}" type="presParOf" srcId="{B9A2F29A-5672-4D3A-9267-5A61F2031CEB}" destId="{F0AA3994-4048-4256-B62A-EE079EFE54E2}" srcOrd="5" destOrd="0" presId="urn:microsoft.com/office/officeart/2005/8/layout/hProcess9"/>
    <dgm:cxn modelId="{A3F47AB8-1931-470C-8C97-F15339217D3B}" type="presParOf" srcId="{B9A2F29A-5672-4D3A-9267-5A61F2031CEB}" destId="{9FFFFDEC-30AD-4966-85F2-4B0C1C5677C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9D28B-3F8B-4BD3-8D5B-9DA733093749}">
      <dsp:nvSpPr>
        <dsp:cNvPr id="0" name=""/>
        <dsp:cNvSpPr/>
      </dsp:nvSpPr>
      <dsp:spPr>
        <a:xfrm>
          <a:off x="671064" y="0"/>
          <a:ext cx="7038988" cy="487453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FCA58E-13E7-4E37-AF41-F35E7166A905}">
      <dsp:nvSpPr>
        <dsp:cNvPr id="0" name=""/>
        <dsp:cNvSpPr/>
      </dsp:nvSpPr>
      <dsp:spPr>
        <a:xfrm>
          <a:off x="63716" y="1462361"/>
          <a:ext cx="2665499" cy="19498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Transition agreement</a:t>
          </a:r>
        </a:p>
        <a:p>
          <a:pPr lvl="0" algn="l" defTabSz="488950">
            <a:lnSpc>
              <a:spcPct val="90000"/>
            </a:lnSpc>
            <a:spcBef>
              <a:spcPct val="0"/>
            </a:spcBef>
            <a:spcAft>
              <a:spcPct val="35000"/>
            </a:spcAft>
          </a:pPr>
          <a:r>
            <a:rPr lang="en-US" sz="1100" kern="1200" dirty="0" smtClean="0"/>
            <a:t>Stakeholder Processes:</a:t>
          </a:r>
        </a:p>
        <a:p>
          <a:pPr lvl="0" algn="l" defTabSz="488950">
            <a:lnSpc>
              <a:spcPct val="90000"/>
            </a:lnSpc>
            <a:spcBef>
              <a:spcPct val="0"/>
            </a:spcBef>
            <a:spcAft>
              <a:spcPct val="35000"/>
            </a:spcAft>
          </a:pPr>
          <a:r>
            <a:rPr lang="en-US" sz="1100" kern="1200" dirty="0" smtClean="0"/>
            <a:t>  - Greenhouse Gas Rules</a:t>
          </a:r>
        </a:p>
        <a:p>
          <a:pPr lvl="0" algn="l" defTabSz="488950">
            <a:lnSpc>
              <a:spcPct val="90000"/>
            </a:lnSpc>
            <a:spcBef>
              <a:spcPct val="0"/>
            </a:spcBef>
            <a:spcAft>
              <a:spcPct val="35000"/>
            </a:spcAft>
          </a:pPr>
          <a:r>
            <a:rPr lang="en-US" sz="1100" kern="1200" dirty="0" smtClean="0"/>
            <a:t>  - Transmission Charges</a:t>
          </a:r>
        </a:p>
        <a:p>
          <a:pPr lvl="0" algn="l" defTabSz="488950">
            <a:lnSpc>
              <a:spcPct val="90000"/>
            </a:lnSpc>
            <a:spcBef>
              <a:spcPct val="0"/>
            </a:spcBef>
            <a:spcAft>
              <a:spcPct val="35000"/>
            </a:spcAft>
          </a:pPr>
          <a:r>
            <a:rPr lang="en-US" sz="1100" kern="1200" dirty="0" smtClean="0"/>
            <a:t>  - Full Network Model and Settlements</a:t>
          </a:r>
        </a:p>
        <a:p>
          <a:pPr lvl="0" algn="l" defTabSz="488950">
            <a:lnSpc>
              <a:spcPct val="90000"/>
            </a:lnSpc>
            <a:spcBef>
              <a:spcPct val="0"/>
            </a:spcBef>
            <a:spcAft>
              <a:spcPct val="35000"/>
            </a:spcAft>
          </a:pPr>
          <a:r>
            <a:rPr lang="en-US" sz="1100" kern="1200" dirty="0" smtClean="0"/>
            <a:t>  - Resource Adequacy Rules</a:t>
          </a:r>
        </a:p>
        <a:p>
          <a:pPr lvl="0" algn="l" defTabSz="488950">
            <a:lnSpc>
              <a:spcPct val="90000"/>
            </a:lnSpc>
            <a:spcBef>
              <a:spcPct val="0"/>
            </a:spcBef>
            <a:spcAft>
              <a:spcPct val="35000"/>
            </a:spcAft>
          </a:pPr>
          <a:r>
            <a:rPr lang="en-US" sz="1100" kern="1200" dirty="0" smtClean="0"/>
            <a:t>  - FERC Filings to address tariff changes</a:t>
          </a:r>
        </a:p>
        <a:p>
          <a:pPr lvl="0" algn="l" defTabSz="488950">
            <a:lnSpc>
              <a:spcPct val="90000"/>
            </a:lnSpc>
            <a:spcBef>
              <a:spcPct val="0"/>
            </a:spcBef>
            <a:spcAft>
              <a:spcPct val="35000"/>
            </a:spcAft>
          </a:pPr>
          <a:r>
            <a:rPr lang="en-US" sz="1100" kern="1200" dirty="0" smtClean="0"/>
            <a:t>  - Governance</a:t>
          </a:r>
        </a:p>
      </dsp:txBody>
      <dsp:txXfrm>
        <a:off x="158898" y="1557543"/>
        <a:ext cx="2475135" cy="1759451"/>
      </dsp:txXfrm>
    </dsp:sp>
    <dsp:sp modelId="{F5CB6F2A-4747-43A1-8CFB-1A40A7348648}">
      <dsp:nvSpPr>
        <dsp:cNvPr id="0" name=""/>
        <dsp:cNvSpPr/>
      </dsp:nvSpPr>
      <dsp:spPr>
        <a:xfrm>
          <a:off x="2864674" y="1462361"/>
          <a:ext cx="1453070" cy="19498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t>Engage on issues with state regulators &amp; regional market participants</a:t>
          </a:r>
        </a:p>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r>
            <a:rPr lang="en-US" sz="1100" kern="1200" dirty="0" smtClean="0"/>
            <a:t>Seek regulatory approvals</a:t>
          </a:r>
        </a:p>
      </dsp:txBody>
      <dsp:txXfrm>
        <a:off x="2935607" y="1533294"/>
        <a:ext cx="1311204" cy="1807949"/>
      </dsp:txXfrm>
    </dsp:sp>
    <dsp:sp modelId="{D460F029-FAE6-43A4-9099-7DC42A34DFE3}">
      <dsp:nvSpPr>
        <dsp:cNvPr id="0" name=""/>
        <dsp:cNvSpPr/>
      </dsp:nvSpPr>
      <dsp:spPr>
        <a:xfrm>
          <a:off x="4453203" y="1462361"/>
          <a:ext cx="1668869" cy="19498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r>
            <a:rPr lang="en-US" sz="1100" kern="1200" dirty="0" smtClean="0"/>
            <a:t>Implementation design, development, testing, market simulation, and readiness assessment</a:t>
          </a:r>
          <a:endParaRPr lang="en-US" sz="1100" kern="1200" dirty="0"/>
        </a:p>
      </dsp:txBody>
      <dsp:txXfrm>
        <a:off x="4534670" y="1543828"/>
        <a:ext cx="1505935" cy="1786881"/>
      </dsp:txXfrm>
    </dsp:sp>
    <dsp:sp modelId="{9FFFFDEC-30AD-4966-85F2-4B0C1C5677CC}">
      <dsp:nvSpPr>
        <dsp:cNvPr id="0" name=""/>
        <dsp:cNvSpPr/>
      </dsp:nvSpPr>
      <dsp:spPr>
        <a:xfrm>
          <a:off x="6257531" y="1462361"/>
          <a:ext cx="1959915" cy="19498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Regional market implementation</a:t>
          </a:r>
          <a:endParaRPr lang="en-US" sz="1200" kern="1200" dirty="0"/>
        </a:p>
      </dsp:txBody>
      <dsp:txXfrm>
        <a:off x="6352713" y="1557543"/>
        <a:ext cx="1769551" cy="175945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852" tIns="45926" rIns="91852" bIns="45926" numCol="1" anchor="t" anchorCtr="0" compatLnSpc="1">
            <a:prstTxWarp prst="textNoShape">
              <a:avLst/>
            </a:prstTxWarp>
          </a:bodyPr>
          <a:lstStyle>
            <a:lvl1pPr algn="l" defTabSz="917575">
              <a:lnSpc>
                <a:spcPct val="100000"/>
              </a:lnSpc>
              <a:spcBef>
                <a:spcPct val="0"/>
              </a:spcBef>
              <a:buClrTx/>
              <a:buSzTx/>
              <a:buFontTx/>
              <a:buNone/>
              <a:defRPr sz="1200">
                <a:solidFill>
                  <a:schemeClr val="tx1"/>
                </a:solidFill>
              </a:defRPr>
            </a:lvl1pPr>
          </a:lstStyle>
          <a:p>
            <a:endParaRPr lang="en-US" dirty="0"/>
          </a:p>
        </p:txBody>
      </p:sp>
      <p:sp>
        <p:nvSpPr>
          <p:cNvPr id="229379"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852" tIns="45926" rIns="91852" bIns="45926" numCol="1" anchor="t" anchorCtr="0" compatLnSpc="1">
            <a:prstTxWarp prst="textNoShape">
              <a:avLst/>
            </a:prstTxWarp>
          </a:bodyPr>
          <a:lstStyle>
            <a:lvl1pPr algn="r" defTabSz="917575">
              <a:lnSpc>
                <a:spcPct val="100000"/>
              </a:lnSpc>
              <a:spcBef>
                <a:spcPct val="0"/>
              </a:spcBef>
              <a:buClrTx/>
              <a:buSzTx/>
              <a:buFontTx/>
              <a:buNone/>
              <a:defRPr sz="1200">
                <a:solidFill>
                  <a:schemeClr val="tx1"/>
                </a:solidFill>
              </a:defRPr>
            </a:lvl1pPr>
          </a:lstStyle>
          <a:p>
            <a:endParaRPr lang="en-US" dirty="0"/>
          </a:p>
        </p:txBody>
      </p:sp>
      <p:sp>
        <p:nvSpPr>
          <p:cNvPr id="229380"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852" tIns="45926" rIns="91852" bIns="45926" numCol="1" anchor="b" anchorCtr="0" compatLnSpc="1">
            <a:prstTxWarp prst="textNoShape">
              <a:avLst/>
            </a:prstTxWarp>
          </a:bodyPr>
          <a:lstStyle>
            <a:lvl1pPr algn="l" defTabSz="917575">
              <a:lnSpc>
                <a:spcPct val="100000"/>
              </a:lnSpc>
              <a:spcBef>
                <a:spcPct val="0"/>
              </a:spcBef>
              <a:buClrTx/>
              <a:buSzTx/>
              <a:buFontTx/>
              <a:buNone/>
              <a:defRPr sz="1200">
                <a:solidFill>
                  <a:schemeClr val="tx1"/>
                </a:solidFill>
              </a:defRPr>
            </a:lvl1pPr>
          </a:lstStyle>
          <a:p>
            <a:endParaRPr lang="en-US" dirty="0"/>
          </a:p>
        </p:txBody>
      </p:sp>
      <p:sp>
        <p:nvSpPr>
          <p:cNvPr id="229381"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852" tIns="45926" rIns="91852" bIns="45926" numCol="1" anchor="b" anchorCtr="0" compatLnSpc="1">
            <a:prstTxWarp prst="textNoShape">
              <a:avLst/>
            </a:prstTxWarp>
          </a:bodyPr>
          <a:lstStyle>
            <a:lvl1pPr algn="r" defTabSz="917575">
              <a:lnSpc>
                <a:spcPct val="100000"/>
              </a:lnSpc>
              <a:spcBef>
                <a:spcPct val="0"/>
              </a:spcBef>
              <a:buClrTx/>
              <a:buSzTx/>
              <a:buFontTx/>
              <a:buNone/>
              <a:defRPr sz="1200">
                <a:solidFill>
                  <a:schemeClr val="tx1"/>
                </a:solidFill>
              </a:defRPr>
            </a:lvl1pPr>
          </a:lstStyle>
          <a:p>
            <a:fld id="{CBC2CF1C-9172-43B6-824B-800ACA24C5C3}" type="slidenum">
              <a:rPr lang="en-US"/>
              <a:pPr/>
              <a:t>‹#›</a:t>
            </a:fld>
            <a:endParaRPr lang="en-US" dirty="0"/>
          </a:p>
        </p:txBody>
      </p:sp>
    </p:spTree>
    <p:extLst>
      <p:ext uri="{BB962C8B-B14F-4D97-AF65-F5344CB8AC3E}">
        <p14:creationId xmlns:p14="http://schemas.microsoft.com/office/powerpoint/2010/main" val="171157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215" tIns="46607" rIns="93215" bIns="46607" numCol="1" anchor="t" anchorCtr="0" compatLnSpc="1">
            <a:prstTxWarp prst="textNoShape">
              <a:avLst/>
            </a:prstTxWarp>
          </a:bodyPr>
          <a:lstStyle>
            <a:lvl1pPr algn="l" defTabSz="931863">
              <a:lnSpc>
                <a:spcPct val="100000"/>
              </a:lnSpc>
              <a:spcBef>
                <a:spcPct val="0"/>
              </a:spcBef>
              <a:buClrTx/>
              <a:buSzTx/>
              <a:buFontTx/>
              <a:buNone/>
              <a:defRPr sz="1200">
                <a:solidFill>
                  <a:schemeClr val="tx1"/>
                </a:solidFill>
              </a:defRPr>
            </a:lvl1pPr>
          </a:lstStyle>
          <a:p>
            <a:endParaRPr lang="en-US" dirty="0"/>
          </a:p>
        </p:txBody>
      </p:sp>
      <p:sp>
        <p:nvSpPr>
          <p:cNvPr id="4099" name="Rectangle 1027"/>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3215" tIns="46607" rIns="93215" bIns="46607" numCol="1" anchor="t" anchorCtr="0" compatLnSpc="1">
            <a:prstTxWarp prst="textNoShape">
              <a:avLst/>
            </a:prstTxWarp>
          </a:bodyPr>
          <a:lstStyle>
            <a:lvl1pPr algn="r" defTabSz="931863">
              <a:lnSpc>
                <a:spcPct val="100000"/>
              </a:lnSpc>
              <a:spcBef>
                <a:spcPct val="0"/>
              </a:spcBef>
              <a:buClrTx/>
              <a:buSzTx/>
              <a:buFontTx/>
              <a:buNone/>
              <a:defRPr sz="1200">
                <a:solidFill>
                  <a:schemeClr val="tx1"/>
                </a:solidFill>
              </a:defRPr>
            </a:lvl1pPr>
          </a:lstStyle>
          <a:p>
            <a:endParaRPr lang="en-US" dirty="0"/>
          </a:p>
        </p:txBody>
      </p:sp>
      <p:sp>
        <p:nvSpPr>
          <p:cNvPr id="4100" name="Rectangle 1028"/>
          <p:cNvSpPr>
            <a:spLocks noGrp="1" noRot="1" noChangeAspect="1" noChangeArrowheads="1" noTextEdit="1"/>
          </p:cNvSpPr>
          <p:nvPr>
            <p:ph type="sldImg" idx="2"/>
          </p:nvPr>
        </p:nvSpPr>
        <p:spPr bwMode="auto">
          <a:xfrm>
            <a:off x="1187450" y="696913"/>
            <a:ext cx="4646613" cy="3484562"/>
          </a:xfrm>
          <a:prstGeom prst="rect">
            <a:avLst/>
          </a:prstGeom>
          <a:noFill/>
          <a:ln w="9525">
            <a:solidFill>
              <a:srgbClr val="000000"/>
            </a:solidFill>
            <a:miter lim="800000"/>
            <a:headEnd/>
            <a:tailEnd/>
          </a:ln>
          <a:effectLst/>
        </p:spPr>
      </p:sp>
      <p:sp>
        <p:nvSpPr>
          <p:cNvPr id="4101" name="Rectangle 1029"/>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215" tIns="46607" rIns="93215" bIns="46607"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4102" name="Rectangle 1030"/>
          <p:cNvSpPr>
            <a:spLocks noGrp="1" noChangeArrowheads="1"/>
          </p:cNvSpPr>
          <p:nvPr>
            <p:ph type="ftr" sz="quarter" idx="4"/>
          </p:nvPr>
        </p:nvSpPr>
        <p:spPr bwMode="auto">
          <a:xfrm>
            <a:off x="0" y="8831263"/>
            <a:ext cx="3036888" cy="465137"/>
          </a:xfrm>
          <a:prstGeom prst="rect">
            <a:avLst/>
          </a:prstGeom>
          <a:noFill/>
          <a:ln w="9525">
            <a:noFill/>
            <a:miter lim="800000"/>
            <a:headEnd/>
            <a:tailEnd/>
          </a:ln>
          <a:effectLst/>
        </p:spPr>
        <p:txBody>
          <a:bodyPr vert="horz" wrap="square" lIns="93215" tIns="46607" rIns="93215" bIns="46607" numCol="1" anchor="b" anchorCtr="0" compatLnSpc="1">
            <a:prstTxWarp prst="textNoShape">
              <a:avLst/>
            </a:prstTxWarp>
          </a:bodyPr>
          <a:lstStyle>
            <a:lvl1pPr algn="l" defTabSz="931863">
              <a:lnSpc>
                <a:spcPct val="100000"/>
              </a:lnSpc>
              <a:spcBef>
                <a:spcPct val="0"/>
              </a:spcBef>
              <a:buClrTx/>
              <a:buSzTx/>
              <a:buFontTx/>
              <a:buNone/>
              <a:defRPr sz="1200">
                <a:solidFill>
                  <a:schemeClr val="tx1"/>
                </a:solidFill>
              </a:defRPr>
            </a:lvl1pPr>
          </a:lstStyle>
          <a:p>
            <a:endParaRPr lang="en-US" dirty="0"/>
          </a:p>
        </p:txBody>
      </p:sp>
      <p:sp>
        <p:nvSpPr>
          <p:cNvPr id="4103" name="Rectangle 1031"/>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3215" tIns="46607" rIns="93215" bIns="46607" numCol="1" anchor="b" anchorCtr="0" compatLnSpc="1">
            <a:prstTxWarp prst="textNoShape">
              <a:avLst/>
            </a:prstTxWarp>
          </a:bodyPr>
          <a:lstStyle>
            <a:lvl1pPr algn="r" defTabSz="931863">
              <a:lnSpc>
                <a:spcPct val="100000"/>
              </a:lnSpc>
              <a:spcBef>
                <a:spcPct val="0"/>
              </a:spcBef>
              <a:buClrTx/>
              <a:buSzTx/>
              <a:buFontTx/>
              <a:buNone/>
              <a:defRPr sz="1200">
                <a:solidFill>
                  <a:schemeClr val="tx1"/>
                </a:solidFill>
              </a:defRPr>
            </a:lvl1pPr>
          </a:lstStyle>
          <a:p>
            <a:fld id="{95EF44D9-C073-4D1C-8DA0-09FB41758FE1}" type="slidenum">
              <a:rPr lang="en-US"/>
              <a:pPr/>
              <a:t>‹#›</a:t>
            </a:fld>
            <a:endParaRPr lang="en-US" dirty="0"/>
          </a:p>
        </p:txBody>
      </p:sp>
    </p:spTree>
    <p:extLst>
      <p:ext uri="{BB962C8B-B14F-4D97-AF65-F5344CB8AC3E}">
        <p14:creationId xmlns:p14="http://schemas.microsoft.com/office/powerpoint/2010/main" val="3327560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EF44D9-C073-4D1C-8DA0-09FB41758FE1}" type="slidenum">
              <a:rPr lang="en-US" smtClean="0"/>
              <a:pPr/>
              <a:t>1</a:t>
            </a:fld>
            <a:endParaRPr lang="en-US" dirty="0"/>
          </a:p>
        </p:txBody>
      </p:sp>
    </p:spTree>
    <p:extLst>
      <p:ext uri="{BB962C8B-B14F-4D97-AF65-F5344CB8AC3E}">
        <p14:creationId xmlns:p14="http://schemas.microsoft.com/office/powerpoint/2010/main" val="43391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sz="1800" dirty="0"/>
              <a:t>Obligations that aren’t under EIM</a:t>
            </a:r>
          </a:p>
          <a:p>
            <a:pPr marL="457133" fontAlgn="t">
              <a:buSzPts val="1400"/>
            </a:pPr>
            <a:r>
              <a:rPr lang="en-US" altLang="en-US" sz="1800" dirty="0"/>
              <a:t>Transmission to ISO operational control</a:t>
            </a:r>
          </a:p>
          <a:p>
            <a:pPr marL="457133" lvl="1"/>
            <a:r>
              <a:rPr lang="en-US" altLang="en-US" sz="1800" dirty="0"/>
              <a:t>Transmission Planning</a:t>
            </a:r>
          </a:p>
          <a:p>
            <a:pPr marL="457133" lvl="1"/>
            <a:r>
              <a:rPr lang="en-US" altLang="en-US" sz="1800" dirty="0"/>
              <a:t>Interconnection process</a:t>
            </a:r>
            <a:endParaRPr lang="en-US" altLang="en-US" sz="1400" dirty="0"/>
          </a:p>
          <a:p>
            <a:endParaRPr lang="en-US" dirty="0"/>
          </a:p>
        </p:txBody>
      </p:sp>
      <p:sp>
        <p:nvSpPr>
          <p:cNvPr id="4" name="Slide Number Placeholder 3"/>
          <p:cNvSpPr>
            <a:spLocks noGrp="1"/>
          </p:cNvSpPr>
          <p:nvPr>
            <p:ph type="sldNum" sz="quarter" idx="10"/>
          </p:nvPr>
        </p:nvSpPr>
        <p:spPr/>
        <p:txBody>
          <a:bodyPr/>
          <a:lstStyle/>
          <a:p>
            <a:pPr>
              <a:defRPr/>
            </a:pPr>
            <a:fld id="{DFB1206D-C777-4FBA-BCD6-1DC7172BDAAE}" type="slidenum">
              <a:rPr lang="en-US" smtClean="0"/>
              <a:pPr>
                <a:defRPr/>
              </a:pPr>
              <a:t>2</a:t>
            </a:fld>
            <a:endParaRPr lang="en-US"/>
          </a:p>
        </p:txBody>
      </p:sp>
    </p:spTree>
    <p:extLst>
      <p:ext uri="{BB962C8B-B14F-4D97-AF65-F5344CB8AC3E}">
        <p14:creationId xmlns:p14="http://schemas.microsoft.com/office/powerpoint/2010/main" val="3038324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FB1206D-C777-4FBA-BCD6-1DC7172BDAAE}" type="slidenum">
              <a:rPr lang="en-US" smtClean="0"/>
              <a:pPr>
                <a:defRPr/>
              </a:pPr>
              <a:t>3</a:t>
            </a:fld>
            <a:endParaRPr lang="en-US"/>
          </a:p>
        </p:txBody>
      </p:sp>
    </p:spTree>
    <p:extLst>
      <p:ext uri="{BB962C8B-B14F-4D97-AF65-F5344CB8AC3E}">
        <p14:creationId xmlns:p14="http://schemas.microsoft.com/office/powerpoint/2010/main" val="893807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solidFill>
                  <a:srgbClr val="FF0000"/>
                </a:solidFill>
              </a:rPr>
              <a:t>Other processes, such as governance and state regulatory approvals, will also be addressed.</a:t>
            </a:r>
          </a:p>
          <a:p>
            <a:endParaRPr lang="en-US" dirty="0" smtClean="0">
              <a:solidFill>
                <a:srgbClr val="FF0000"/>
              </a:solidFill>
            </a:endParaRPr>
          </a:p>
          <a:p>
            <a:r>
              <a:rPr lang="en-US" b="1" dirty="0" smtClean="0"/>
              <a:t>Green House Gas Treatment in IFM:</a:t>
            </a:r>
            <a:endParaRPr lang="en-US" b="1" dirty="0"/>
          </a:p>
          <a:p>
            <a:r>
              <a:rPr lang="en-US" dirty="0"/>
              <a:t>This initiative will determine how costs for generation to comply with California’s greenhouse gas regulations will be treated in the integrated forward market (IFM). Generation is only subject to these regulations, and the associated costs for required “allowances” that it must purchase for greenhouse gas emissions, to the extent it is located within California or serves California load. The Energy Imbalance Market currently has a methodology to reimburse generation outside California for the portion of their output that is exported to the CAISO balancing area. This methodology may need to be modified,  or a different methodology adopted, once all of </a:t>
            </a:r>
            <a:r>
              <a:rPr lang="en-US" dirty="0" err="1"/>
              <a:t>PacificCorp’s</a:t>
            </a:r>
            <a:r>
              <a:rPr lang="en-US" dirty="0"/>
              <a:t> load and generation is clearing in the integrated forward market and is part of the CAISO balancing area.  </a:t>
            </a:r>
          </a:p>
          <a:p>
            <a:endParaRPr lang="en-US" dirty="0" smtClean="0"/>
          </a:p>
          <a:p>
            <a:r>
              <a:rPr lang="en-US" b="1" dirty="0" smtClean="0"/>
              <a:t>Transmission Access Charge:</a:t>
            </a:r>
          </a:p>
          <a:p>
            <a:pPr defTabSz="914266">
              <a:defRPr/>
            </a:pPr>
            <a:r>
              <a:rPr lang="en-US" dirty="0"/>
              <a:t>The inclusion of PAC as a participating transmission owner in the ISO will substantially expand the geographic extent of the ISO balancing authority area. It is therefore appropriate for the ISO to consider whether its current regional transmission access charge (TAC) structure should remain as it is presently designed, or should be revised. In an upcoming TAC stakeholder initiative, the ISO will explore different options for revising the TAC structure, as well as the option of not changing it, to determine how best to align cost allocation with benefits and fairly consider the interests of all affected parties. </a:t>
            </a:r>
          </a:p>
          <a:p>
            <a:pPr defTabSz="914266">
              <a:defRPr/>
            </a:pPr>
            <a:endParaRPr lang="en-US" dirty="0"/>
          </a:p>
          <a:p>
            <a:pPr defTabSz="914266">
              <a:defRPr/>
            </a:pPr>
            <a:r>
              <a:rPr lang="en-US" b="1" dirty="0"/>
              <a:t>Full Network Model:</a:t>
            </a:r>
          </a:p>
          <a:p>
            <a:pPr defTabSz="914266">
              <a:defRPr/>
            </a:pPr>
            <a:r>
              <a:rPr lang="en-US" dirty="0"/>
              <a:t>This initiative will resolve various policy issues needed to model imports and exports at their actual source and sink to improve accuracy of settlements and enforce physical flow constraints. The full network model enhancements implemented last year made two significant changes: (1) the full network model now models generation and load located throughout the WECC, and (2) the market now enforces physical flow constraints over interties in addition to contract path scheduling constraints. However, for various reasons, the full network model implemented last year does not model imports and exports to and from  the CAISO at their actual source or sink. Instead, it still models them as injections or withdrawals at the intertie scheduling points. Because of the nature of the PacifiCorp balancing area, the energy imbalance market </a:t>
            </a:r>
            <a:r>
              <a:rPr lang="en-US" u="sng" dirty="0"/>
              <a:t>does</a:t>
            </a:r>
            <a:r>
              <a:rPr lang="en-US" dirty="0"/>
              <a:t> model imports and exports to and from the PacifiCorp balancing area at their source or sink. It will be important for all interties to be modeled the same way once PacifiCorp joins the CAISO. </a:t>
            </a:r>
          </a:p>
          <a:p>
            <a:pPr defTabSz="914266">
              <a:defRPr/>
            </a:pPr>
            <a:endParaRPr lang="en-US" dirty="0"/>
          </a:p>
          <a:p>
            <a:pPr defTabSz="914266">
              <a:defRPr/>
            </a:pPr>
            <a:r>
              <a:rPr lang="en-US" b="1" dirty="0"/>
              <a:t>RA Rules:</a:t>
            </a:r>
          </a:p>
          <a:p>
            <a:pPr defTabSz="914266">
              <a:defRPr/>
            </a:pPr>
            <a:r>
              <a:rPr lang="en-US" dirty="0"/>
              <a:t>Resource Adequacy (RA) is a mandatory planning and procurement process to ensure adequate resources to serve all customers in real time. The program requires that Load Serving Entities (LSEs) meet a Planning Reserve Margin for their obligations. The program provides deliverability criteria that each LSE must meet, as well as system and local capacity requirements. Rules are provided for "counting" resources towards meeting resource adequacy obligations. The resources that are counted for RA purposes must make themselves available to the California ISO for the capacity for which they were counted. The ISO's tariff provisions are intended to complement the State of California's efforts to implement resource adequacy programs.  Since PacifiCorp states do not have RA programs, the ISO will need to evaluate the RA rules and program.</a:t>
            </a:r>
          </a:p>
          <a:p>
            <a:pPr defTabSz="914266">
              <a:defRPr/>
            </a:pPr>
            <a:endParaRPr lang="en-US" dirty="0"/>
          </a:p>
          <a:p>
            <a:pPr defTabSz="914266">
              <a:defRPr/>
            </a:pPr>
            <a:r>
              <a:rPr lang="en-US" b="1" dirty="0"/>
              <a:t>Transitional Items:</a:t>
            </a:r>
          </a:p>
          <a:p>
            <a:pPr defTabSz="914266">
              <a:defRPr/>
            </a:pPr>
            <a:r>
              <a:rPr lang="en-US" dirty="0"/>
              <a:t>Transmission </a:t>
            </a:r>
            <a:r>
              <a:rPr lang="fr-FR" dirty="0" err="1"/>
              <a:t>Interconnection</a:t>
            </a:r>
            <a:r>
              <a:rPr lang="fr-FR" dirty="0"/>
              <a:t> </a:t>
            </a:r>
            <a:r>
              <a:rPr lang="fr-FR" dirty="0" err="1"/>
              <a:t>Process</a:t>
            </a:r>
            <a:r>
              <a:rPr lang="fr-FR" dirty="0"/>
              <a:t> (serial queue vs. cluster queue</a:t>
            </a:r>
            <a:r>
              <a:rPr lang="en-US" dirty="0"/>
              <a:t>)</a:t>
            </a:r>
          </a:p>
          <a:p>
            <a:pPr defTabSz="914266">
              <a:defRPr/>
            </a:pPr>
            <a:r>
              <a:rPr lang="en-US" dirty="0"/>
              <a:t>Whose load forecast to use for areas external to CA</a:t>
            </a:r>
          </a:p>
          <a:p>
            <a:pPr defTabSz="914266">
              <a:defRPr/>
            </a:pPr>
            <a:r>
              <a:rPr lang="en-US" dirty="0"/>
              <a:t>Transition of ISO Operational control of transmission lines</a:t>
            </a:r>
          </a:p>
          <a:p>
            <a:endParaRPr lang="en-US" dirty="0"/>
          </a:p>
        </p:txBody>
      </p:sp>
      <p:sp>
        <p:nvSpPr>
          <p:cNvPr id="4" name="Slide Number Placeholder 3"/>
          <p:cNvSpPr>
            <a:spLocks noGrp="1"/>
          </p:cNvSpPr>
          <p:nvPr>
            <p:ph type="sldNum" sz="quarter" idx="10"/>
          </p:nvPr>
        </p:nvSpPr>
        <p:spPr/>
        <p:txBody>
          <a:bodyPr/>
          <a:lstStyle/>
          <a:p>
            <a:pPr>
              <a:defRPr/>
            </a:pPr>
            <a:fld id="{DFB1206D-C777-4FBA-BCD6-1DC7172BDAAE}" type="slidenum">
              <a:rPr lang="en-US" smtClean="0"/>
              <a:pPr>
                <a:defRPr/>
              </a:pPr>
              <a:t>4</a:t>
            </a:fld>
            <a:endParaRPr lang="en-US"/>
          </a:p>
        </p:txBody>
      </p:sp>
    </p:spTree>
    <p:extLst>
      <p:ext uri="{BB962C8B-B14F-4D97-AF65-F5344CB8AC3E}">
        <p14:creationId xmlns:p14="http://schemas.microsoft.com/office/powerpoint/2010/main" val="3006362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5800" y="2514600"/>
            <a:ext cx="7772400" cy="1143000"/>
          </a:xfrm>
        </p:spPr>
        <p:txBody>
          <a:bodyPr/>
          <a:lstStyle>
            <a:lvl1pPr algn="ctr">
              <a:defRPr/>
            </a:lvl1pPr>
          </a:lstStyle>
          <a:p>
            <a:r>
              <a:rPr lang="en-US"/>
              <a:t>Click to edit Master title style</a:t>
            </a:r>
          </a:p>
        </p:txBody>
      </p:sp>
      <p:sp>
        <p:nvSpPr>
          <p:cNvPr id="40963"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solidFill>
                  <a:srgbClr val="33385D"/>
                </a:solidFill>
              </a:defRPr>
            </a:lvl1pPr>
          </a:lstStyle>
          <a:p>
            <a:r>
              <a:rPr lang="en-US"/>
              <a:t>Click to edit Master subtitle style</a:t>
            </a:r>
          </a:p>
        </p:txBody>
      </p:sp>
      <p:sp>
        <p:nvSpPr>
          <p:cNvPr id="40964" name="Rectangle 4"/>
          <p:cNvSpPr>
            <a:spLocks noChangeArrowheads="1"/>
          </p:cNvSpPr>
          <p:nvPr/>
        </p:nvSpPr>
        <p:spPr bwMode="auto">
          <a:xfrm>
            <a:off x="342900" y="3733800"/>
            <a:ext cx="8458200" cy="76200"/>
          </a:xfrm>
          <a:prstGeom prst="rect">
            <a:avLst/>
          </a:prstGeom>
          <a:gradFill rotWithShape="0">
            <a:gsLst>
              <a:gs pos="0">
                <a:srgbClr val="A8CCA2"/>
              </a:gs>
              <a:gs pos="100000">
                <a:srgbClr val="49496D"/>
              </a:gs>
            </a:gsLst>
            <a:lin ang="5400000" scaled="1"/>
          </a:gradFill>
          <a:ln w="9525">
            <a:noFill/>
            <a:miter lim="800000"/>
            <a:headEnd/>
            <a:tailEnd/>
          </a:ln>
          <a:effectLst/>
        </p:spPr>
        <p:txBody>
          <a:bodyPr wrap="none" anchor="ctr"/>
          <a:lstStyle/>
          <a:p>
            <a:endParaRPr lang="en-US" dirty="0"/>
          </a:p>
        </p:txBody>
      </p:sp>
      <p:sp>
        <p:nvSpPr>
          <p:cNvPr id="40968" name="Text Box 8"/>
          <p:cNvSpPr txBox="1">
            <a:spLocks noChangeArrowheads="1"/>
          </p:cNvSpPr>
          <p:nvPr userDrawn="1"/>
        </p:nvSpPr>
        <p:spPr bwMode="auto">
          <a:xfrm>
            <a:off x="7848600" y="6400800"/>
            <a:ext cx="990600" cy="336550"/>
          </a:xfrm>
          <a:prstGeom prst="rect">
            <a:avLst/>
          </a:prstGeom>
          <a:noFill/>
          <a:ln w="9525">
            <a:noFill/>
            <a:miter lim="800000"/>
            <a:headEnd/>
            <a:tailEnd/>
          </a:ln>
          <a:effectLst/>
        </p:spPr>
        <p:txBody>
          <a:bodyPr>
            <a:spAutoFit/>
          </a:bodyPr>
          <a:lstStyle/>
          <a:p>
            <a:pPr algn="r">
              <a:lnSpc>
                <a:spcPct val="100000"/>
              </a:lnSpc>
              <a:spcBef>
                <a:spcPct val="50000"/>
              </a:spcBef>
              <a:buClrTx/>
              <a:buSzTx/>
              <a:buFontTx/>
              <a:buNone/>
            </a:pPr>
            <a:endParaRPr lang="en-US" sz="1600" dirty="0">
              <a:solidFill>
                <a:schemeClr val="tx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28600"/>
            <a:ext cx="2114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91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0668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6576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0668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6576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066800"/>
            <a:ext cx="8458200" cy="5029200"/>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5800" y="2514600"/>
            <a:ext cx="7772400" cy="1143000"/>
          </a:xfrm>
        </p:spPr>
        <p:txBody>
          <a:bodyPr/>
          <a:lstStyle>
            <a:lvl1pPr algn="ctr">
              <a:defRPr/>
            </a:lvl1pPr>
          </a:lstStyle>
          <a:p>
            <a:r>
              <a:rPr lang="en-US"/>
              <a:t>Click to edit Master title style</a:t>
            </a:r>
          </a:p>
        </p:txBody>
      </p:sp>
      <p:sp>
        <p:nvSpPr>
          <p:cNvPr id="40963"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solidFill>
                  <a:srgbClr val="33385D"/>
                </a:solidFill>
              </a:defRPr>
            </a:lvl1pPr>
          </a:lstStyle>
          <a:p>
            <a:r>
              <a:rPr lang="en-US"/>
              <a:t>Click to edit Master subtitle style</a:t>
            </a:r>
          </a:p>
        </p:txBody>
      </p:sp>
      <p:sp>
        <p:nvSpPr>
          <p:cNvPr id="40964" name="Rectangle 4"/>
          <p:cNvSpPr>
            <a:spLocks noChangeArrowheads="1"/>
          </p:cNvSpPr>
          <p:nvPr/>
        </p:nvSpPr>
        <p:spPr bwMode="auto">
          <a:xfrm>
            <a:off x="342900" y="3733800"/>
            <a:ext cx="8458200" cy="76200"/>
          </a:xfrm>
          <a:prstGeom prst="rect">
            <a:avLst/>
          </a:prstGeom>
          <a:gradFill rotWithShape="0">
            <a:gsLst>
              <a:gs pos="0">
                <a:srgbClr val="A8CCA2"/>
              </a:gs>
              <a:gs pos="100000">
                <a:srgbClr val="49496D"/>
              </a:gs>
            </a:gsLst>
            <a:lin ang="5400000" scaled="1"/>
          </a:gradFill>
          <a:ln w="9525">
            <a:noFill/>
            <a:miter lim="800000"/>
            <a:headEnd/>
            <a:tailEnd/>
          </a:ln>
          <a:effectLst/>
        </p:spPr>
        <p:txBody>
          <a:bodyPr wrap="none" anchor="ctr"/>
          <a:lstStyle/>
          <a:p>
            <a:endParaRPr lang="en-US" dirty="0"/>
          </a:p>
        </p:txBody>
      </p:sp>
      <p:sp>
        <p:nvSpPr>
          <p:cNvPr id="40968" name="Text Box 8"/>
          <p:cNvSpPr txBox="1">
            <a:spLocks noChangeArrowheads="1"/>
          </p:cNvSpPr>
          <p:nvPr userDrawn="1"/>
        </p:nvSpPr>
        <p:spPr bwMode="auto">
          <a:xfrm>
            <a:off x="7848600" y="6400800"/>
            <a:ext cx="990600" cy="336550"/>
          </a:xfrm>
          <a:prstGeom prst="rect">
            <a:avLst/>
          </a:prstGeom>
          <a:noFill/>
          <a:ln w="9525">
            <a:noFill/>
            <a:miter lim="800000"/>
            <a:headEnd/>
            <a:tailEnd/>
          </a:ln>
          <a:effectLst/>
        </p:spPr>
        <p:txBody>
          <a:bodyPr>
            <a:spAutoFit/>
          </a:bodyPr>
          <a:lstStyle/>
          <a:p>
            <a:pPr algn="r">
              <a:lnSpc>
                <a:spcPct val="100000"/>
              </a:lnSpc>
              <a:spcBef>
                <a:spcPct val="50000"/>
              </a:spcBef>
              <a:buClrTx/>
              <a:buSzTx/>
              <a:buFontTx/>
              <a:buNone/>
            </a:pPr>
            <a:endParaRPr lang="en-US" sz="1600" dirty="0">
              <a:solidFill>
                <a:schemeClr val="tx1"/>
              </a:solidFill>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0668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28600"/>
            <a:ext cx="2114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91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0668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6576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066800"/>
            <a:ext cx="4152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0668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657600"/>
            <a:ext cx="41529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4201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066800"/>
            <a:ext cx="8458200" cy="5029200"/>
          </a:xfr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0668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2.jpe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19100" y="228600"/>
            <a:ext cx="84201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9941" name="Rectangle 5"/>
          <p:cNvSpPr>
            <a:spLocks noChangeArrowheads="1"/>
          </p:cNvSpPr>
          <p:nvPr/>
        </p:nvSpPr>
        <p:spPr bwMode="auto">
          <a:xfrm>
            <a:off x="381000" y="855663"/>
            <a:ext cx="8458200" cy="76200"/>
          </a:xfrm>
          <a:prstGeom prst="rect">
            <a:avLst/>
          </a:prstGeom>
          <a:solidFill>
            <a:srgbClr val="006699"/>
          </a:solidFill>
          <a:ln w="9525">
            <a:noFill/>
            <a:miter lim="800000"/>
            <a:headEnd/>
            <a:tailEnd/>
          </a:ln>
          <a:effectLst/>
        </p:spPr>
        <p:txBody>
          <a:bodyPr wrap="none" anchor="ctr"/>
          <a:lstStyle/>
          <a:p>
            <a:endParaRPr lang="en-US" dirty="0"/>
          </a:p>
        </p:txBody>
      </p:sp>
      <p:sp>
        <p:nvSpPr>
          <p:cNvPr id="39942" name="Rectangle 6"/>
          <p:cNvSpPr>
            <a:spLocks noGrp="1" noChangeArrowheads="1"/>
          </p:cNvSpPr>
          <p:nvPr>
            <p:ph type="body" idx="1"/>
          </p:nvPr>
        </p:nvSpPr>
        <p:spPr bwMode="auto">
          <a:xfrm>
            <a:off x="381000" y="1066800"/>
            <a:ext cx="8458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9952" name="Text Box 16"/>
          <p:cNvSpPr txBox="1">
            <a:spLocks noChangeArrowheads="1"/>
          </p:cNvSpPr>
          <p:nvPr/>
        </p:nvSpPr>
        <p:spPr bwMode="auto">
          <a:xfrm>
            <a:off x="7848600" y="6400800"/>
            <a:ext cx="990600" cy="336550"/>
          </a:xfrm>
          <a:prstGeom prst="rect">
            <a:avLst/>
          </a:prstGeom>
          <a:noFill/>
          <a:ln w="9525">
            <a:noFill/>
            <a:miter lim="800000"/>
            <a:headEnd/>
            <a:tailEnd/>
          </a:ln>
          <a:effectLst/>
        </p:spPr>
        <p:txBody>
          <a:bodyPr>
            <a:spAutoFit/>
          </a:bodyPr>
          <a:lstStyle/>
          <a:p>
            <a:pPr algn="r">
              <a:lnSpc>
                <a:spcPct val="100000"/>
              </a:lnSpc>
              <a:spcBef>
                <a:spcPct val="50000"/>
              </a:spcBef>
              <a:buClrTx/>
              <a:buSzTx/>
              <a:buFontTx/>
              <a:buNone/>
            </a:pPr>
            <a:fld id="{E20C9222-2958-4926-AF27-591FEE60818C}" type="slidenum">
              <a:rPr lang="en-US" sz="1600">
                <a:solidFill>
                  <a:schemeClr val="tx1"/>
                </a:solidFill>
              </a:rPr>
              <a:pPr algn="r">
                <a:lnSpc>
                  <a:spcPct val="100000"/>
                </a:lnSpc>
                <a:spcBef>
                  <a:spcPct val="50000"/>
                </a:spcBef>
                <a:buClrTx/>
                <a:buSzTx/>
                <a:buFontTx/>
                <a:buNone/>
              </a:pPr>
              <a:t>‹#›</a:t>
            </a:fld>
            <a:endParaRPr lang="en-US" sz="1600" dirty="0">
              <a:solidFill>
                <a:schemeClr val="tx1"/>
              </a:solidFill>
            </a:endParaRPr>
          </a:p>
        </p:txBody>
      </p:sp>
      <p:pic>
        <p:nvPicPr>
          <p:cNvPr id="1026"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83921" y="6251795"/>
            <a:ext cx="1817817" cy="476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timing>
    <p:tnLst>
      <p:par>
        <p:cTn id="1" dur="indefinite" restart="never" nodeType="tmRoot"/>
      </p:par>
    </p:tnLst>
  </p:timing>
  <p:txStyles>
    <p:titleStyle>
      <a:lvl1pPr algn="l" rtl="0" eaLnBrk="0" fontAlgn="base" hangingPunct="0">
        <a:spcBef>
          <a:spcPct val="0"/>
        </a:spcBef>
        <a:spcAft>
          <a:spcPct val="0"/>
        </a:spcAft>
        <a:defRPr sz="2400" b="1" i="1">
          <a:solidFill>
            <a:srgbClr val="33385D"/>
          </a:solidFill>
          <a:latin typeface="+mj-lt"/>
          <a:ea typeface="+mj-ea"/>
          <a:cs typeface="+mj-cs"/>
        </a:defRPr>
      </a:lvl1pPr>
      <a:lvl2pPr algn="l" rtl="0" eaLnBrk="0" fontAlgn="base" hangingPunct="0">
        <a:spcBef>
          <a:spcPct val="0"/>
        </a:spcBef>
        <a:spcAft>
          <a:spcPct val="0"/>
        </a:spcAft>
        <a:defRPr sz="2400" b="1" i="1">
          <a:solidFill>
            <a:srgbClr val="33385D"/>
          </a:solidFill>
          <a:latin typeface="Times New Roman" pitchFamily="18" charset="0"/>
        </a:defRPr>
      </a:lvl2pPr>
      <a:lvl3pPr algn="l" rtl="0" eaLnBrk="0" fontAlgn="base" hangingPunct="0">
        <a:spcBef>
          <a:spcPct val="0"/>
        </a:spcBef>
        <a:spcAft>
          <a:spcPct val="0"/>
        </a:spcAft>
        <a:defRPr sz="2400" b="1" i="1">
          <a:solidFill>
            <a:srgbClr val="33385D"/>
          </a:solidFill>
          <a:latin typeface="Times New Roman" pitchFamily="18" charset="0"/>
        </a:defRPr>
      </a:lvl3pPr>
      <a:lvl4pPr algn="l" rtl="0" eaLnBrk="0" fontAlgn="base" hangingPunct="0">
        <a:spcBef>
          <a:spcPct val="0"/>
        </a:spcBef>
        <a:spcAft>
          <a:spcPct val="0"/>
        </a:spcAft>
        <a:defRPr sz="2400" b="1" i="1">
          <a:solidFill>
            <a:srgbClr val="33385D"/>
          </a:solidFill>
          <a:latin typeface="Times New Roman" pitchFamily="18" charset="0"/>
        </a:defRPr>
      </a:lvl4pPr>
      <a:lvl5pPr algn="l" rtl="0" eaLnBrk="0" fontAlgn="base" hangingPunct="0">
        <a:spcBef>
          <a:spcPct val="0"/>
        </a:spcBef>
        <a:spcAft>
          <a:spcPct val="0"/>
        </a:spcAft>
        <a:defRPr sz="2400" b="1" i="1">
          <a:solidFill>
            <a:srgbClr val="33385D"/>
          </a:solidFill>
          <a:latin typeface="Times New Roman" pitchFamily="18" charset="0"/>
        </a:defRPr>
      </a:lvl5pPr>
      <a:lvl6pPr marL="457200" algn="l" rtl="0" eaLnBrk="0" fontAlgn="base" hangingPunct="0">
        <a:spcBef>
          <a:spcPct val="0"/>
        </a:spcBef>
        <a:spcAft>
          <a:spcPct val="0"/>
        </a:spcAft>
        <a:defRPr sz="2400" b="1" i="1">
          <a:solidFill>
            <a:srgbClr val="33385D"/>
          </a:solidFill>
          <a:latin typeface="Times New Roman" pitchFamily="18" charset="0"/>
        </a:defRPr>
      </a:lvl6pPr>
      <a:lvl7pPr marL="914400" algn="l" rtl="0" eaLnBrk="0" fontAlgn="base" hangingPunct="0">
        <a:spcBef>
          <a:spcPct val="0"/>
        </a:spcBef>
        <a:spcAft>
          <a:spcPct val="0"/>
        </a:spcAft>
        <a:defRPr sz="2400" b="1" i="1">
          <a:solidFill>
            <a:srgbClr val="33385D"/>
          </a:solidFill>
          <a:latin typeface="Times New Roman" pitchFamily="18" charset="0"/>
        </a:defRPr>
      </a:lvl7pPr>
      <a:lvl8pPr marL="1371600" algn="l" rtl="0" eaLnBrk="0" fontAlgn="base" hangingPunct="0">
        <a:spcBef>
          <a:spcPct val="0"/>
        </a:spcBef>
        <a:spcAft>
          <a:spcPct val="0"/>
        </a:spcAft>
        <a:defRPr sz="2400" b="1" i="1">
          <a:solidFill>
            <a:srgbClr val="33385D"/>
          </a:solidFill>
          <a:latin typeface="Times New Roman" pitchFamily="18" charset="0"/>
        </a:defRPr>
      </a:lvl8pPr>
      <a:lvl9pPr marL="1828800" algn="l" rtl="0" eaLnBrk="0" fontAlgn="base" hangingPunct="0">
        <a:spcBef>
          <a:spcPct val="0"/>
        </a:spcBef>
        <a:spcAft>
          <a:spcPct val="0"/>
        </a:spcAft>
        <a:defRPr sz="2400" b="1" i="1">
          <a:solidFill>
            <a:srgbClr val="33385D"/>
          </a:solidFill>
          <a:latin typeface="Times New Roman" pitchFamily="18" charset="0"/>
        </a:defRPr>
      </a:lvl9pPr>
    </p:titleStyle>
    <p:bodyStyle>
      <a:lvl1pPr marL="342900" indent="-342900" algn="l" rtl="0" eaLnBrk="0" fontAlgn="base" hangingPunct="0">
        <a:lnSpc>
          <a:spcPct val="110000"/>
        </a:lnSpc>
        <a:spcBef>
          <a:spcPct val="20000"/>
        </a:spcBef>
        <a:spcAft>
          <a:spcPct val="0"/>
        </a:spcAft>
        <a:buClr>
          <a:srgbClr val="33385D"/>
        </a:buClr>
        <a:buSzPct val="75000"/>
        <a:buFont typeface="Wingdings" pitchFamily="2" charset="2"/>
        <a:buChar char="n"/>
        <a:defRPr sz="1800">
          <a:solidFill>
            <a:schemeClr val="tx1"/>
          </a:solidFill>
          <a:latin typeface="+mn-lt"/>
          <a:ea typeface="+mn-ea"/>
          <a:cs typeface="+mn-cs"/>
        </a:defRPr>
      </a:lvl1pPr>
      <a:lvl2pPr marL="742950" indent="-285750" algn="l" rtl="0" eaLnBrk="0" fontAlgn="base" hangingPunct="0">
        <a:lnSpc>
          <a:spcPct val="100000"/>
        </a:lnSpc>
        <a:spcBef>
          <a:spcPts val="0"/>
        </a:spcBef>
        <a:spcAft>
          <a:spcPct val="0"/>
        </a:spcAft>
        <a:buClr>
          <a:srgbClr val="33385D"/>
        </a:buClr>
        <a:buSzPct val="75000"/>
        <a:buFont typeface="Wingdings" pitchFamily="2" charset="2"/>
        <a:buChar char="Ø"/>
        <a:defRPr sz="1600">
          <a:solidFill>
            <a:schemeClr val="tx1"/>
          </a:solidFill>
          <a:latin typeface="+mn-lt"/>
        </a:defRPr>
      </a:lvl2pPr>
      <a:lvl3pPr marL="1085850" indent="-228600" algn="l" rtl="0" eaLnBrk="0" fontAlgn="base" hangingPunct="0">
        <a:lnSpc>
          <a:spcPct val="100000"/>
        </a:lnSpc>
        <a:spcBef>
          <a:spcPts val="0"/>
        </a:spcBef>
        <a:spcAft>
          <a:spcPct val="0"/>
        </a:spcAft>
        <a:buClr>
          <a:srgbClr val="33385D"/>
        </a:buClr>
        <a:buSzPct val="75000"/>
        <a:buChar char="–"/>
        <a:defRPr sz="1600">
          <a:solidFill>
            <a:schemeClr val="tx1"/>
          </a:solidFill>
          <a:latin typeface="+mn-lt"/>
        </a:defRPr>
      </a:lvl3pPr>
      <a:lvl4pPr marL="1428750" indent="-228600" algn="l" rtl="0" eaLnBrk="0" fontAlgn="base" hangingPunct="0">
        <a:lnSpc>
          <a:spcPct val="100000"/>
        </a:lnSpc>
        <a:spcBef>
          <a:spcPts val="0"/>
        </a:spcBef>
        <a:spcAft>
          <a:spcPct val="0"/>
        </a:spcAft>
        <a:buClr>
          <a:srgbClr val="33385D"/>
        </a:buClr>
        <a:buSzPct val="75000"/>
        <a:buChar char="–"/>
        <a:defRPr sz="1600">
          <a:solidFill>
            <a:schemeClr val="tx1"/>
          </a:solidFill>
          <a:latin typeface="+mn-lt"/>
        </a:defRPr>
      </a:lvl4pPr>
      <a:lvl5pPr marL="1771650" indent="-228600" algn="l" rtl="0" eaLnBrk="0" fontAlgn="base" hangingPunct="0">
        <a:lnSpc>
          <a:spcPct val="100000"/>
        </a:lnSpc>
        <a:spcBef>
          <a:spcPts val="0"/>
        </a:spcBef>
        <a:spcAft>
          <a:spcPct val="0"/>
        </a:spcAft>
        <a:buClr>
          <a:srgbClr val="33385D"/>
        </a:buClr>
        <a:buSzPct val="75000"/>
        <a:buChar char="–"/>
        <a:defRPr sz="1600">
          <a:solidFill>
            <a:schemeClr val="tx1"/>
          </a:solidFill>
          <a:latin typeface="+mn-lt"/>
        </a:defRPr>
      </a:lvl5pPr>
      <a:lvl6pPr marL="22288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6pPr>
      <a:lvl7pPr marL="26860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7pPr>
      <a:lvl8pPr marL="31432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8pPr>
      <a:lvl9pPr marL="36004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19100" y="228600"/>
            <a:ext cx="84201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941" name="Rectangle 5"/>
          <p:cNvSpPr>
            <a:spLocks noChangeArrowheads="1"/>
          </p:cNvSpPr>
          <p:nvPr/>
        </p:nvSpPr>
        <p:spPr bwMode="auto">
          <a:xfrm>
            <a:off x="381000" y="855663"/>
            <a:ext cx="8458200" cy="76200"/>
          </a:xfrm>
          <a:prstGeom prst="rect">
            <a:avLst/>
          </a:prstGeom>
          <a:solidFill>
            <a:srgbClr val="006699"/>
          </a:solidFill>
          <a:ln w="9525">
            <a:noFill/>
            <a:miter lim="800000"/>
            <a:headEnd/>
            <a:tailEnd/>
          </a:ln>
          <a:effectLst/>
        </p:spPr>
        <p:txBody>
          <a:bodyPr wrap="none" anchor="ctr"/>
          <a:lstStyle/>
          <a:p>
            <a:endParaRPr lang="en-US" dirty="0"/>
          </a:p>
        </p:txBody>
      </p:sp>
      <p:sp>
        <p:nvSpPr>
          <p:cNvPr id="39942" name="Rectangle 6"/>
          <p:cNvSpPr>
            <a:spLocks noGrp="1" noChangeArrowheads="1"/>
          </p:cNvSpPr>
          <p:nvPr>
            <p:ph type="body" idx="1"/>
          </p:nvPr>
        </p:nvSpPr>
        <p:spPr bwMode="auto">
          <a:xfrm>
            <a:off x="381000" y="1066800"/>
            <a:ext cx="8458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9952" name="Text Box 16"/>
          <p:cNvSpPr txBox="1">
            <a:spLocks noChangeArrowheads="1"/>
          </p:cNvSpPr>
          <p:nvPr/>
        </p:nvSpPr>
        <p:spPr bwMode="auto">
          <a:xfrm>
            <a:off x="7848600" y="6400800"/>
            <a:ext cx="990600" cy="336550"/>
          </a:xfrm>
          <a:prstGeom prst="rect">
            <a:avLst/>
          </a:prstGeom>
          <a:noFill/>
          <a:ln w="9525">
            <a:noFill/>
            <a:miter lim="800000"/>
            <a:headEnd/>
            <a:tailEnd/>
          </a:ln>
          <a:effectLst/>
        </p:spPr>
        <p:txBody>
          <a:bodyPr>
            <a:spAutoFit/>
          </a:bodyPr>
          <a:lstStyle/>
          <a:p>
            <a:pPr algn="r">
              <a:lnSpc>
                <a:spcPct val="100000"/>
              </a:lnSpc>
              <a:spcBef>
                <a:spcPct val="50000"/>
              </a:spcBef>
              <a:buClrTx/>
              <a:buSzTx/>
              <a:buFontTx/>
              <a:buNone/>
            </a:pPr>
            <a:fld id="{E20C9222-2958-4926-AF27-591FEE60818C}" type="slidenum">
              <a:rPr lang="en-US" sz="1600">
                <a:solidFill>
                  <a:schemeClr val="tx1"/>
                </a:solidFill>
              </a:rPr>
              <a:pPr algn="r">
                <a:lnSpc>
                  <a:spcPct val="100000"/>
                </a:lnSpc>
                <a:spcBef>
                  <a:spcPct val="50000"/>
                </a:spcBef>
                <a:buClrTx/>
                <a:buSzTx/>
                <a:buFontTx/>
                <a:buNone/>
              </a:pPr>
              <a:t>‹#›</a:t>
            </a:fld>
            <a:endParaRPr lang="en-US" sz="1600" dirty="0">
              <a:solidFill>
                <a:schemeClr val="tx1"/>
              </a:solidFill>
            </a:endParaRPr>
          </a:p>
        </p:txBody>
      </p:sp>
      <p:pic>
        <p:nvPicPr>
          <p:cNvPr id="39955" name="Picture 19" descr="RMP"/>
          <p:cNvPicPr>
            <a:picLocks noChangeAspect="1" noChangeArrowheads="1"/>
          </p:cNvPicPr>
          <p:nvPr/>
        </p:nvPicPr>
        <p:blipFill>
          <a:blip r:embed="rId17" cstate="print"/>
          <a:srcRect/>
          <a:stretch>
            <a:fillRect/>
          </a:stretch>
        </p:blipFill>
        <p:spPr bwMode="auto">
          <a:xfrm>
            <a:off x="77788" y="6245225"/>
            <a:ext cx="3035300" cy="601663"/>
          </a:xfrm>
          <a:prstGeom prst="rect">
            <a:avLst/>
          </a:prstGeom>
          <a:noFill/>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iming>
    <p:tnLst>
      <p:par>
        <p:cTn id="1" dur="indefinite" restart="never" nodeType="tmRoot"/>
      </p:par>
    </p:tnLst>
  </p:timing>
  <p:txStyles>
    <p:titleStyle>
      <a:lvl1pPr algn="l" rtl="0" eaLnBrk="0" fontAlgn="base" hangingPunct="0">
        <a:spcBef>
          <a:spcPct val="0"/>
        </a:spcBef>
        <a:spcAft>
          <a:spcPct val="0"/>
        </a:spcAft>
        <a:defRPr sz="2400" b="1" i="1">
          <a:solidFill>
            <a:srgbClr val="33385D"/>
          </a:solidFill>
          <a:latin typeface="+mj-lt"/>
          <a:ea typeface="+mj-ea"/>
          <a:cs typeface="+mj-cs"/>
        </a:defRPr>
      </a:lvl1pPr>
      <a:lvl2pPr algn="l" rtl="0" eaLnBrk="0" fontAlgn="base" hangingPunct="0">
        <a:spcBef>
          <a:spcPct val="0"/>
        </a:spcBef>
        <a:spcAft>
          <a:spcPct val="0"/>
        </a:spcAft>
        <a:defRPr sz="2400" b="1" i="1">
          <a:solidFill>
            <a:srgbClr val="33385D"/>
          </a:solidFill>
          <a:latin typeface="Times New Roman" pitchFamily="18" charset="0"/>
        </a:defRPr>
      </a:lvl2pPr>
      <a:lvl3pPr algn="l" rtl="0" eaLnBrk="0" fontAlgn="base" hangingPunct="0">
        <a:spcBef>
          <a:spcPct val="0"/>
        </a:spcBef>
        <a:spcAft>
          <a:spcPct val="0"/>
        </a:spcAft>
        <a:defRPr sz="2400" b="1" i="1">
          <a:solidFill>
            <a:srgbClr val="33385D"/>
          </a:solidFill>
          <a:latin typeface="Times New Roman" pitchFamily="18" charset="0"/>
        </a:defRPr>
      </a:lvl3pPr>
      <a:lvl4pPr algn="l" rtl="0" eaLnBrk="0" fontAlgn="base" hangingPunct="0">
        <a:spcBef>
          <a:spcPct val="0"/>
        </a:spcBef>
        <a:spcAft>
          <a:spcPct val="0"/>
        </a:spcAft>
        <a:defRPr sz="2400" b="1" i="1">
          <a:solidFill>
            <a:srgbClr val="33385D"/>
          </a:solidFill>
          <a:latin typeface="Times New Roman" pitchFamily="18" charset="0"/>
        </a:defRPr>
      </a:lvl4pPr>
      <a:lvl5pPr algn="l" rtl="0" eaLnBrk="0" fontAlgn="base" hangingPunct="0">
        <a:spcBef>
          <a:spcPct val="0"/>
        </a:spcBef>
        <a:spcAft>
          <a:spcPct val="0"/>
        </a:spcAft>
        <a:defRPr sz="2400" b="1" i="1">
          <a:solidFill>
            <a:srgbClr val="33385D"/>
          </a:solidFill>
          <a:latin typeface="Times New Roman" pitchFamily="18" charset="0"/>
        </a:defRPr>
      </a:lvl5pPr>
      <a:lvl6pPr marL="457200" algn="l" rtl="0" eaLnBrk="0" fontAlgn="base" hangingPunct="0">
        <a:spcBef>
          <a:spcPct val="0"/>
        </a:spcBef>
        <a:spcAft>
          <a:spcPct val="0"/>
        </a:spcAft>
        <a:defRPr sz="2400" b="1" i="1">
          <a:solidFill>
            <a:srgbClr val="33385D"/>
          </a:solidFill>
          <a:latin typeface="Times New Roman" pitchFamily="18" charset="0"/>
        </a:defRPr>
      </a:lvl6pPr>
      <a:lvl7pPr marL="914400" algn="l" rtl="0" eaLnBrk="0" fontAlgn="base" hangingPunct="0">
        <a:spcBef>
          <a:spcPct val="0"/>
        </a:spcBef>
        <a:spcAft>
          <a:spcPct val="0"/>
        </a:spcAft>
        <a:defRPr sz="2400" b="1" i="1">
          <a:solidFill>
            <a:srgbClr val="33385D"/>
          </a:solidFill>
          <a:latin typeface="Times New Roman" pitchFamily="18" charset="0"/>
        </a:defRPr>
      </a:lvl7pPr>
      <a:lvl8pPr marL="1371600" algn="l" rtl="0" eaLnBrk="0" fontAlgn="base" hangingPunct="0">
        <a:spcBef>
          <a:spcPct val="0"/>
        </a:spcBef>
        <a:spcAft>
          <a:spcPct val="0"/>
        </a:spcAft>
        <a:defRPr sz="2400" b="1" i="1">
          <a:solidFill>
            <a:srgbClr val="33385D"/>
          </a:solidFill>
          <a:latin typeface="Times New Roman" pitchFamily="18" charset="0"/>
        </a:defRPr>
      </a:lvl8pPr>
      <a:lvl9pPr marL="1828800" algn="l" rtl="0" eaLnBrk="0" fontAlgn="base" hangingPunct="0">
        <a:spcBef>
          <a:spcPct val="0"/>
        </a:spcBef>
        <a:spcAft>
          <a:spcPct val="0"/>
        </a:spcAft>
        <a:defRPr sz="2400" b="1" i="1">
          <a:solidFill>
            <a:srgbClr val="33385D"/>
          </a:solidFill>
          <a:latin typeface="Times New Roman" pitchFamily="18" charset="0"/>
        </a:defRPr>
      </a:lvl9pPr>
    </p:titleStyle>
    <p:bodyStyle>
      <a:lvl1pPr marL="342900" indent="-342900" algn="l" rtl="0" eaLnBrk="0" fontAlgn="base" hangingPunct="0">
        <a:lnSpc>
          <a:spcPct val="110000"/>
        </a:lnSpc>
        <a:spcBef>
          <a:spcPct val="20000"/>
        </a:spcBef>
        <a:spcAft>
          <a:spcPct val="0"/>
        </a:spcAft>
        <a:buClr>
          <a:srgbClr val="33385D"/>
        </a:buClr>
        <a:buSzPct val="75000"/>
        <a:buFont typeface="Wingdings" pitchFamily="2" charset="2"/>
        <a:buChar char="n"/>
        <a:defRPr sz="1800">
          <a:solidFill>
            <a:schemeClr val="tx1"/>
          </a:solidFill>
          <a:latin typeface="+mn-lt"/>
          <a:ea typeface="+mn-ea"/>
          <a:cs typeface="+mn-cs"/>
        </a:defRPr>
      </a:lvl1pPr>
      <a:lvl2pPr marL="742950" indent="-285750" algn="l" rtl="0" eaLnBrk="0" fontAlgn="base" hangingPunct="0">
        <a:lnSpc>
          <a:spcPct val="110000"/>
        </a:lnSpc>
        <a:spcBef>
          <a:spcPct val="20000"/>
        </a:spcBef>
        <a:spcAft>
          <a:spcPct val="0"/>
        </a:spcAft>
        <a:buClr>
          <a:srgbClr val="33385D"/>
        </a:buClr>
        <a:buSzPct val="75000"/>
        <a:buFont typeface="Wingdings" pitchFamily="2" charset="2"/>
        <a:buChar char="Ø"/>
        <a:defRPr sz="1600">
          <a:solidFill>
            <a:schemeClr val="tx1"/>
          </a:solidFill>
          <a:latin typeface="+mn-lt"/>
        </a:defRPr>
      </a:lvl2pPr>
      <a:lvl3pPr marL="10858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3pPr>
      <a:lvl4pPr marL="14287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4pPr>
      <a:lvl5pPr marL="17716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5pPr>
      <a:lvl6pPr marL="22288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6pPr>
      <a:lvl7pPr marL="26860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7pPr>
      <a:lvl8pPr marL="31432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8pPr>
      <a:lvl9pPr marL="3600450" indent="-228600" algn="l" rtl="0" eaLnBrk="0" fontAlgn="base" hangingPunct="0">
        <a:lnSpc>
          <a:spcPct val="110000"/>
        </a:lnSpc>
        <a:spcBef>
          <a:spcPct val="20000"/>
        </a:spcBef>
        <a:spcAft>
          <a:spcPct val="0"/>
        </a:spcAft>
        <a:buClr>
          <a:srgbClr val="33385D"/>
        </a:buClr>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P_General_F.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txBox="1">
            <a:spLocks/>
          </p:cNvSpPr>
          <p:nvPr/>
        </p:nvSpPr>
        <p:spPr>
          <a:xfrm>
            <a:off x="232235" y="1201510"/>
            <a:ext cx="8641125" cy="14700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bg1"/>
                </a:solidFill>
                <a:latin typeface="+mj-lt"/>
                <a:ea typeface="+mj-ea"/>
                <a:cs typeface="+mj-cs"/>
              </a:defRPr>
            </a:lvl1pPr>
          </a:lstStyle>
          <a:p>
            <a:pPr>
              <a:lnSpc>
                <a:spcPct val="120000"/>
              </a:lnSpc>
              <a:spcBef>
                <a:spcPts val="0"/>
              </a:spcBef>
            </a:pPr>
            <a:r>
              <a:rPr lang="en-US" sz="2800" b="1" dirty="0" smtClean="0">
                <a:latin typeface="Times New Roman" pitchFamily="18" charset="0"/>
                <a:cs typeface="Times New Roman" pitchFamily="18" charset="0"/>
              </a:rPr>
              <a:t>PacifiCorp Participation in the California ISO</a:t>
            </a:r>
            <a:endParaRPr lang="en-US" sz="2000" b="1" dirty="0" smtClean="0">
              <a:latin typeface="Times New Roman" pitchFamily="18" charset="0"/>
              <a:cs typeface="Times New Roman" pitchFamily="18" charset="0"/>
            </a:endParaRPr>
          </a:p>
          <a:p>
            <a:pPr>
              <a:lnSpc>
                <a:spcPct val="85000"/>
              </a:lnSpc>
              <a:spcBef>
                <a:spcPct val="10000"/>
              </a:spcBef>
            </a:pPr>
            <a:endParaRPr lang="en-US" sz="2800" b="1" dirty="0" smtClean="0">
              <a:latin typeface="Times New Roman" pitchFamily="18" charset="0"/>
              <a:ea typeface="굴림"/>
              <a:cs typeface="Times New Roman" pitchFamily="18" charset="0"/>
            </a:endParaRPr>
          </a:p>
        </p:txBody>
      </p:sp>
    </p:spTree>
    <p:extLst>
      <p:ext uri="{BB962C8B-B14F-4D97-AF65-F5344CB8AC3E}">
        <p14:creationId xmlns:p14="http://schemas.microsoft.com/office/powerpoint/2010/main" val="3693249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0" y="0"/>
            <a:ext cx="8686800" cy="10094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7200"/>
            <a:r>
              <a:rPr lang="en-US" altLang="en-US" sz="2400" dirty="0"/>
              <a:t>Full participation provides significant benefits beyond those of the Energy Imbalance </a:t>
            </a:r>
            <a:r>
              <a:rPr lang="en-US" altLang="en-US" sz="2400" dirty="0" smtClean="0"/>
              <a:t>Market</a:t>
            </a:r>
            <a:endParaRPr lang="en-US" altLang="en-US" sz="2400" dirty="0"/>
          </a:p>
        </p:txBody>
      </p:sp>
      <p:sp>
        <p:nvSpPr>
          <p:cNvPr id="3" name="TextBox 2"/>
          <p:cNvSpPr txBox="1"/>
          <p:nvPr/>
        </p:nvSpPr>
        <p:spPr>
          <a:xfrm>
            <a:off x="533400" y="1219200"/>
            <a:ext cx="2286000" cy="861774"/>
          </a:xfrm>
          <a:prstGeom prst="rect">
            <a:avLst/>
          </a:prstGeom>
          <a:solidFill>
            <a:schemeClr val="tx2">
              <a:lumMod val="20000"/>
              <a:lumOff val="80000"/>
            </a:schemeClr>
          </a:solidFill>
          <a:ln w="12700">
            <a:noFill/>
          </a:ln>
        </p:spPr>
        <p:txBody>
          <a:bodyPr wrap="square" rtlCol="0">
            <a:spAutoFit/>
          </a:bodyPr>
          <a:lstStyle/>
          <a:p>
            <a:pPr algn="ctr"/>
            <a:endParaRPr lang="en-US" sz="1600" dirty="0" smtClean="0"/>
          </a:p>
          <a:p>
            <a:pPr algn="ctr"/>
            <a:r>
              <a:rPr lang="en-US" sz="1600" b="1" dirty="0" smtClean="0">
                <a:solidFill>
                  <a:schemeClr val="bg1"/>
                </a:solidFill>
              </a:rPr>
              <a:t>EIM Benefits</a:t>
            </a:r>
          </a:p>
          <a:p>
            <a:endParaRPr lang="en-US" sz="1600" dirty="0"/>
          </a:p>
        </p:txBody>
      </p:sp>
      <p:sp>
        <p:nvSpPr>
          <p:cNvPr id="8" name="TextBox 7"/>
          <p:cNvSpPr txBox="1"/>
          <p:nvPr/>
        </p:nvSpPr>
        <p:spPr>
          <a:xfrm>
            <a:off x="2819400" y="1219200"/>
            <a:ext cx="5638800" cy="861774"/>
          </a:xfrm>
          <a:prstGeom prst="rect">
            <a:avLst/>
          </a:prstGeom>
          <a:solidFill>
            <a:srgbClr val="0070C0"/>
          </a:solidFill>
          <a:ln w="12700">
            <a:noFill/>
          </a:ln>
        </p:spPr>
        <p:txBody>
          <a:bodyPr wrap="square" rtlCol="0">
            <a:spAutoFit/>
          </a:bodyPr>
          <a:lstStyle/>
          <a:p>
            <a:pPr algn="ctr"/>
            <a:endParaRPr lang="en-US" sz="1600" dirty="0" smtClean="0"/>
          </a:p>
          <a:p>
            <a:pPr algn="ctr"/>
            <a:r>
              <a:rPr lang="en-US" sz="1600" b="1" dirty="0" smtClean="0">
                <a:solidFill>
                  <a:schemeClr val="bg1"/>
                </a:solidFill>
              </a:rPr>
              <a:t>Full Participation Benefits</a:t>
            </a:r>
          </a:p>
          <a:p>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289991337"/>
              </p:ext>
            </p:extLst>
          </p:nvPr>
        </p:nvGraphicFramePr>
        <p:xfrm>
          <a:off x="457200" y="2590800"/>
          <a:ext cx="8108920" cy="3840480"/>
        </p:xfrm>
        <a:graphic>
          <a:graphicData uri="http://schemas.openxmlformats.org/drawingml/2006/table">
            <a:tbl>
              <a:tblPr firstRow="1" bandRow="1">
                <a:tableStyleId>{5C22544A-7EE6-4342-B048-85BDC9FD1C3A}</a:tableStyleId>
              </a:tblPr>
              <a:tblGrid>
                <a:gridCol w="2286000"/>
                <a:gridCol w="5822920"/>
              </a:tblGrid>
              <a:tr h="370840">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solidFill>
                            <a:schemeClr val="tx1"/>
                          </a:solidFill>
                        </a:rPr>
                        <a:t>Lowers real-time operating costs through 5-minute </a:t>
                      </a:r>
                      <a:r>
                        <a:rPr lang="en-US" sz="1800" b="0" baseline="0" dirty="0" smtClean="0">
                          <a:solidFill>
                            <a:schemeClr val="tx1"/>
                          </a:solidFill>
                        </a:rPr>
                        <a:t>optimized dispatch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baseline="0" dirty="0" smtClean="0">
                          <a:solidFill>
                            <a:schemeClr val="tx1"/>
                          </a:solidFill>
                        </a:rPr>
                        <a:t>Enhances renewable integration and reduces renewable curtailment</a:t>
                      </a:r>
                    </a:p>
                  </a:txBody>
                  <a:tcPr>
                    <a:noFill/>
                  </a:tcPr>
                </a:tc>
                <a:tc>
                  <a:txBody>
                    <a:bodyPr/>
                    <a:lstStyle/>
                    <a:p>
                      <a:pPr marL="68580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altLang="en-US" sz="1800" b="0" dirty="0" smtClean="0">
                          <a:solidFill>
                            <a:schemeClr val="tx1"/>
                          </a:solidFill>
                        </a:rPr>
                        <a:t>Lowers costs through </a:t>
                      </a:r>
                      <a:r>
                        <a:rPr lang="en-US" altLang="en-US" sz="1800" b="0" baseline="0" dirty="0" smtClean="0">
                          <a:solidFill>
                            <a:schemeClr val="tx1"/>
                          </a:solidFill>
                        </a:rPr>
                        <a:t>optimization of day-ahead </a:t>
                      </a:r>
                      <a:r>
                        <a:rPr lang="en-US" altLang="en-US" sz="1800" b="0" dirty="0" smtClean="0">
                          <a:solidFill>
                            <a:schemeClr val="tx1"/>
                          </a:solidFill>
                        </a:rPr>
                        <a:t>system</a:t>
                      </a:r>
                      <a:r>
                        <a:rPr lang="en-US" altLang="en-US" sz="1800" b="0" baseline="0" dirty="0" smtClean="0">
                          <a:solidFill>
                            <a:schemeClr val="tx1"/>
                          </a:solidFill>
                        </a:rPr>
                        <a:t> set-up </a:t>
                      </a:r>
                    </a:p>
                    <a:p>
                      <a:pPr marL="68580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altLang="en-US" sz="1800" b="0" baseline="0" dirty="0" smtClean="0">
                          <a:solidFill>
                            <a:schemeClr val="tx1"/>
                          </a:solidFill>
                        </a:rPr>
                        <a:t>Enables </a:t>
                      </a:r>
                      <a:r>
                        <a:rPr lang="en-US" altLang="en-US" sz="1800" b="0" kern="1200" baseline="0" dirty="0" smtClean="0">
                          <a:solidFill>
                            <a:schemeClr val="tx1"/>
                          </a:solidFill>
                          <a:latin typeface="+mn-lt"/>
                          <a:ea typeface="+mn-ea"/>
                          <a:cs typeface="+mn-cs"/>
                        </a:rPr>
                        <a:t>e</a:t>
                      </a:r>
                      <a:r>
                        <a:rPr lang="en-US" sz="1800" b="0" kern="1200" dirty="0" smtClean="0">
                          <a:solidFill>
                            <a:schemeClr val="tx1"/>
                          </a:solidFill>
                          <a:latin typeface="+mn-lt"/>
                          <a:ea typeface="+mn-ea"/>
                          <a:cs typeface="+mn-cs"/>
                        </a:rPr>
                        <a:t>xcess renewable generation to serve</a:t>
                      </a:r>
                      <a:r>
                        <a:rPr lang="en-US" sz="1800" b="0" kern="1200" baseline="0" dirty="0" smtClean="0">
                          <a:solidFill>
                            <a:schemeClr val="tx1"/>
                          </a:solidFill>
                          <a:latin typeface="+mn-lt"/>
                          <a:ea typeface="+mn-ea"/>
                          <a:cs typeface="+mn-cs"/>
                        </a:rPr>
                        <a:t> larger area</a:t>
                      </a:r>
                      <a:endParaRPr lang="en-US" altLang="en-US" sz="1800" b="0" dirty="0" smtClean="0">
                        <a:solidFill>
                          <a:schemeClr val="tx1"/>
                        </a:solidFill>
                      </a:endParaRPr>
                    </a:p>
                    <a:p>
                      <a:pPr marL="685800" lvl="1" indent="-285750">
                        <a:spcBef>
                          <a:spcPts val="0"/>
                        </a:spcBef>
                        <a:spcAft>
                          <a:spcPts val="600"/>
                        </a:spcAft>
                        <a:buFont typeface="Arial" panose="020B0604020202020204" pitchFamily="34" charset="0"/>
                        <a:buChar char="•"/>
                      </a:pPr>
                      <a:r>
                        <a:rPr lang="en-US" altLang="en-US" sz="1800" b="0" baseline="0" dirty="0" smtClean="0">
                          <a:solidFill>
                            <a:schemeClr val="tx1"/>
                          </a:solidFill>
                        </a:rPr>
                        <a:t>Supports transmission investments that enhance efficiency and renewable integration through regional planning</a:t>
                      </a:r>
                      <a:endParaRPr lang="en-US" altLang="en-US" sz="1800" b="0" kern="1200" dirty="0" smtClean="0">
                        <a:solidFill>
                          <a:schemeClr val="tx1"/>
                        </a:solidFill>
                        <a:latin typeface="+mn-lt"/>
                        <a:ea typeface="+mn-ea"/>
                        <a:cs typeface="+mn-cs"/>
                      </a:endParaRPr>
                    </a:p>
                    <a:p>
                      <a:pPr marL="68580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b="0" kern="1200" baseline="0" dirty="0" smtClean="0">
                          <a:solidFill>
                            <a:schemeClr val="tx1"/>
                          </a:solidFill>
                          <a:latin typeface="+mn-lt"/>
                          <a:ea typeface="+mn-ea"/>
                          <a:cs typeface="+mn-cs"/>
                        </a:rPr>
                        <a:t>Captures benefits of load and resource diversity</a:t>
                      </a:r>
                    </a:p>
                    <a:p>
                      <a:pPr marL="68580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b="0" kern="1200" baseline="0" dirty="0" smtClean="0">
                          <a:solidFill>
                            <a:schemeClr val="tx1"/>
                          </a:solidFill>
                          <a:latin typeface="+mn-lt"/>
                          <a:ea typeface="+mn-ea"/>
                          <a:cs typeface="+mn-cs"/>
                        </a:rPr>
                        <a:t>Greater visibility across the system enhances reliability</a:t>
                      </a:r>
                    </a:p>
                    <a:p>
                      <a:pPr marL="68580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b="0" kern="1200" baseline="0" dirty="0" smtClean="0">
                          <a:solidFill>
                            <a:schemeClr val="tx1"/>
                          </a:solidFill>
                          <a:latin typeface="+mn-lt"/>
                          <a:ea typeface="+mn-ea"/>
                          <a:cs typeface="+mn-cs"/>
                        </a:rPr>
                        <a:t>Lowers compliance costs</a:t>
                      </a:r>
                    </a:p>
                    <a:p>
                      <a:endParaRPr lang="en-US" dirty="0"/>
                    </a:p>
                  </a:txBody>
                  <a:tcPr>
                    <a:noFill/>
                  </a:tcPr>
                </a:tc>
              </a:tr>
            </a:tbl>
          </a:graphicData>
        </a:graphic>
      </p:graphicFrame>
      <p:sp>
        <p:nvSpPr>
          <p:cNvPr id="7" name="Left Brace 6"/>
          <p:cNvSpPr/>
          <p:nvPr/>
        </p:nvSpPr>
        <p:spPr>
          <a:xfrm rot="16200000">
            <a:off x="1523999" y="1143001"/>
            <a:ext cx="304801" cy="2286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2"/>
              </a:solidFill>
            </a:endParaRPr>
          </a:p>
        </p:txBody>
      </p:sp>
      <p:sp>
        <p:nvSpPr>
          <p:cNvPr id="12" name="Left Brace 11"/>
          <p:cNvSpPr/>
          <p:nvPr/>
        </p:nvSpPr>
        <p:spPr>
          <a:xfrm rot="16200000">
            <a:off x="5491843" y="-527956"/>
            <a:ext cx="304801" cy="562791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2"/>
              </a:solidFill>
            </a:endParaRPr>
          </a:p>
        </p:txBody>
      </p:sp>
      <p:sp>
        <p:nvSpPr>
          <p:cNvPr id="9" name="TextBox 8"/>
          <p:cNvSpPr txBox="1"/>
          <p:nvPr/>
        </p:nvSpPr>
        <p:spPr>
          <a:xfrm>
            <a:off x="544286" y="1226825"/>
            <a:ext cx="2286000" cy="861774"/>
          </a:xfrm>
          <a:prstGeom prst="rect">
            <a:avLst/>
          </a:prstGeom>
          <a:solidFill>
            <a:srgbClr val="CCECFF"/>
          </a:solidFill>
          <a:ln w="12700">
            <a:noFill/>
          </a:ln>
        </p:spPr>
        <p:txBody>
          <a:bodyPr wrap="square" rtlCol="0">
            <a:spAutoFit/>
          </a:bodyPr>
          <a:lstStyle/>
          <a:p>
            <a:pPr algn="ctr"/>
            <a:endParaRPr lang="en-US" sz="1600" dirty="0" smtClean="0">
              <a:solidFill>
                <a:schemeClr val="bg2"/>
              </a:solidFill>
            </a:endParaRPr>
          </a:p>
          <a:p>
            <a:pPr algn="ctr"/>
            <a:r>
              <a:rPr lang="en-US" sz="1600" b="1" dirty="0" smtClean="0">
                <a:solidFill>
                  <a:schemeClr val="bg2"/>
                </a:solidFill>
              </a:rPr>
              <a:t>EIM Benefits</a:t>
            </a:r>
          </a:p>
          <a:p>
            <a:endParaRPr lang="en-US" sz="1600" dirty="0">
              <a:solidFill>
                <a:schemeClr val="bg2"/>
              </a:solidFill>
            </a:endParaRPr>
          </a:p>
        </p:txBody>
      </p:sp>
    </p:spTree>
    <p:extLst>
      <p:ext uri="{BB962C8B-B14F-4D97-AF65-F5344CB8AC3E}">
        <p14:creationId xmlns:p14="http://schemas.microsoft.com/office/powerpoint/2010/main" val="2674632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a:spcBef>
                <a:spcPts val="1200"/>
              </a:spcBef>
              <a:spcAft>
                <a:spcPts val="1200"/>
              </a:spcAft>
            </a:pPr>
            <a:r>
              <a:rPr lang="en-US" altLang="en-US" sz="2800" dirty="0" smtClean="0"/>
              <a:t>Benefits study underway</a:t>
            </a:r>
          </a:p>
          <a:p>
            <a:pPr>
              <a:spcBef>
                <a:spcPts val="1200"/>
              </a:spcBef>
              <a:spcAft>
                <a:spcPts val="1200"/>
              </a:spcAft>
            </a:pPr>
            <a:r>
              <a:rPr lang="en-US" altLang="en-US" sz="2800" dirty="0" smtClean="0"/>
              <a:t>If decision is made to proceed, full stakeholder and regulatory review and input process</a:t>
            </a:r>
          </a:p>
          <a:p>
            <a:pPr lvl="1">
              <a:spcBef>
                <a:spcPts val="1200"/>
              </a:spcBef>
              <a:spcAft>
                <a:spcPts val="1200"/>
              </a:spcAft>
            </a:pPr>
            <a:r>
              <a:rPr lang="en-US" altLang="en-US" sz="2400" dirty="0" smtClean="0"/>
              <a:t>ISO stakeholder process</a:t>
            </a:r>
          </a:p>
          <a:p>
            <a:pPr lvl="1">
              <a:spcBef>
                <a:spcPts val="1200"/>
              </a:spcBef>
              <a:spcAft>
                <a:spcPts val="1200"/>
              </a:spcAft>
            </a:pPr>
            <a:r>
              <a:rPr lang="en-US" altLang="en-US" sz="2400" dirty="0" smtClean="0"/>
              <a:t>PacifiCorp state commission process</a:t>
            </a:r>
          </a:p>
          <a:p>
            <a:pPr lvl="1">
              <a:spcBef>
                <a:spcPts val="1200"/>
              </a:spcBef>
              <a:spcAft>
                <a:spcPts val="1200"/>
              </a:spcAft>
            </a:pPr>
            <a:r>
              <a:rPr lang="en-US" altLang="en-US" sz="2400" dirty="0" smtClean="0"/>
              <a:t>PacifiCorp’s transmission customers and load serving entities in our balancing authority areas</a:t>
            </a:r>
          </a:p>
          <a:p>
            <a:pPr>
              <a:spcBef>
                <a:spcPts val="1200"/>
              </a:spcBef>
              <a:spcAft>
                <a:spcPts val="1200"/>
              </a:spcAft>
            </a:pPr>
            <a:r>
              <a:rPr lang="en-US" altLang="en-US" sz="2800" dirty="0" smtClean="0"/>
              <a:t>Followed by FERC filings and PacifiCorp state regulatory approval process</a:t>
            </a:r>
          </a:p>
          <a:p>
            <a:pPr>
              <a:spcBef>
                <a:spcPts val="1200"/>
              </a:spcBef>
              <a:spcAft>
                <a:spcPts val="1200"/>
              </a:spcAft>
            </a:pPr>
            <a:r>
              <a:rPr lang="en-US" altLang="en-US" sz="2800" dirty="0"/>
              <a:t>Engagement over governance of a regional </a:t>
            </a:r>
            <a:r>
              <a:rPr lang="en-US" altLang="en-US" sz="2800" dirty="0" smtClean="0"/>
              <a:t>ISO organization</a:t>
            </a:r>
            <a:endParaRPr lang="en-US" altLang="en-US" sz="2800" dirty="0"/>
          </a:p>
          <a:p>
            <a:pPr marL="0" indent="0">
              <a:spcBef>
                <a:spcPts val="1200"/>
              </a:spcBef>
              <a:spcAft>
                <a:spcPts val="1200"/>
              </a:spcAft>
              <a:buNone/>
            </a:pPr>
            <a:endParaRPr lang="en-US" altLang="en-US" sz="2800" dirty="0" smtClean="0"/>
          </a:p>
          <a:p>
            <a:endParaRPr lang="en-US" altLang="en-US" dirty="0" smtClean="0"/>
          </a:p>
        </p:txBody>
      </p:sp>
      <p:sp>
        <p:nvSpPr>
          <p:cNvPr id="12290" name="Title 1"/>
          <p:cNvSpPr>
            <a:spLocks noGrp="1"/>
          </p:cNvSpPr>
          <p:nvPr>
            <p:ph type="title"/>
          </p:nvPr>
        </p:nvSpPr>
        <p:spPr bwMode="auto">
          <a:xfrm>
            <a:off x="419100" y="356600"/>
            <a:ext cx="8420100" cy="5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7200" indent="-457200"/>
            <a:r>
              <a:rPr lang="en-US" altLang="en-US" dirty="0" smtClean="0"/>
              <a:t>PacifiCorp’s Next Steps</a:t>
            </a:r>
            <a:endParaRPr lang="en-US" altLang="en-US" dirty="0"/>
          </a:p>
        </p:txBody>
      </p:sp>
      <p:sp>
        <p:nvSpPr>
          <p:cNvPr id="12292" name="Slide Number Placeholder 3"/>
          <p:cNvSpPr>
            <a:spLocks noGrp="1"/>
          </p:cNvSpPr>
          <p:nvPr>
            <p:ph type="sldNum" sz="quarter" idx="4294967295"/>
          </p:nvPr>
        </p:nvSpPr>
        <p:spPr bwMode="auto">
          <a:xfrm>
            <a:off x="7772400" y="6400800"/>
            <a:ext cx="533400" cy="152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solidFill>
                  <a:srgbClr val="686868"/>
                </a:solidFill>
              </a:rPr>
              <a:t>Page </a:t>
            </a:r>
            <a:fld id="{C73DF30C-A1FC-4AD9-8728-5E7E0D1E5337}" type="slidenum">
              <a:rPr lang="en-US" altLang="en-US" smtClean="0">
                <a:solidFill>
                  <a:srgbClr val="686868"/>
                </a:solidFill>
              </a:rPr>
              <a:pPr eaLnBrk="1" hangingPunct="1"/>
              <a:t>3</a:t>
            </a:fld>
            <a:endParaRPr lang="en-US" altLang="en-US" smtClean="0">
              <a:solidFill>
                <a:srgbClr val="686868"/>
              </a:solidFill>
            </a:endParaRPr>
          </a:p>
        </p:txBody>
      </p:sp>
    </p:spTree>
    <p:extLst>
      <p:ext uri="{BB962C8B-B14F-4D97-AF65-F5344CB8AC3E}">
        <p14:creationId xmlns:p14="http://schemas.microsoft.com/office/powerpoint/2010/main" val="2301351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140901172"/>
              </p:ext>
            </p:extLst>
          </p:nvPr>
        </p:nvGraphicFramePr>
        <p:xfrm>
          <a:off x="457200" y="1124700"/>
          <a:ext cx="8281163" cy="487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7376" y="0"/>
            <a:ext cx="8839200" cy="844911"/>
          </a:xfrm>
        </p:spPr>
        <p:txBody>
          <a:bodyPr>
            <a:normAutofit/>
          </a:bodyPr>
          <a:lstStyle/>
          <a:p>
            <a:pPr marL="457200"/>
            <a:r>
              <a:rPr lang="en-US" altLang="en-US" sz="2400" dirty="0" smtClean="0"/>
              <a:t>Development of a regional ISO requires </a:t>
            </a:r>
            <a:r>
              <a:rPr lang="en-US" altLang="en-US" sz="2400" dirty="0"/>
              <a:t>careful consideration of existing policies and tariff </a:t>
            </a:r>
            <a:r>
              <a:rPr lang="en-US" altLang="en-US" sz="2400" dirty="0" smtClean="0"/>
              <a:t>provisions</a:t>
            </a:r>
            <a:endParaRPr lang="en-US" sz="2400" dirty="0"/>
          </a:p>
        </p:txBody>
      </p:sp>
    </p:spTree>
    <p:extLst>
      <p:ext uri="{BB962C8B-B14F-4D97-AF65-F5344CB8AC3E}">
        <p14:creationId xmlns:p14="http://schemas.microsoft.com/office/powerpoint/2010/main" val="109412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Questions?</a:t>
            </a:r>
            <a:endParaRPr lang="en-US" sz="3600" dirty="0"/>
          </a:p>
        </p:txBody>
      </p:sp>
    </p:spTree>
    <p:extLst>
      <p:ext uri="{BB962C8B-B14F-4D97-AF65-F5344CB8AC3E}">
        <p14:creationId xmlns:p14="http://schemas.microsoft.com/office/powerpoint/2010/main" val="3926538943"/>
      </p:ext>
    </p:extLst>
  </p:cSld>
  <p:clrMapOvr>
    <a:masterClrMapping/>
  </p:clrMapOvr>
</p:sld>
</file>

<file path=ppt/theme/theme1.xml><?xml version="1.0" encoding="utf-8"?>
<a:theme xmlns:a="http://schemas.openxmlformats.org/drawingml/2006/main" name="Blank">
  <a:themeElements>
    <a:clrScheme name="Blank 8">
      <a:dk1>
        <a:srgbClr val="000000"/>
      </a:dk1>
      <a:lt1>
        <a:srgbClr val="FFFFFF"/>
      </a:lt1>
      <a:dk2>
        <a:srgbClr val="FFFFFF"/>
      </a:dk2>
      <a:lt2>
        <a:srgbClr val="000000"/>
      </a:lt2>
      <a:accent1>
        <a:srgbClr val="990000"/>
      </a:accent1>
      <a:accent2>
        <a:srgbClr val="FFCC00"/>
      </a:accent2>
      <a:accent3>
        <a:srgbClr val="FFFFFF"/>
      </a:accent3>
      <a:accent4>
        <a:srgbClr val="000000"/>
      </a:accent4>
      <a:accent5>
        <a:srgbClr val="CAAAAA"/>
      </a:accent5>
      <a:accent6>
        <a:srgbClr val="E7B900"/>
      </a:accent6>
      <a:hlink>
        <a:srgbClr val="008000"/>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90000"/>
          </a:lnSpc>
          <a:spcBef>
            <a:spcPct val="20000"/>
          </a:spcBef>
          <a:spcAft>
            <a:spcPct val="0"/>
          </a:spcAft>
          <a:buClr>
            <a:srgbClr val="33385D"/>
          </a:buClr>
          <a:buSzPct val="75000"/>
          <a:buFont typeface="Wingdings" pitchFamily="2" charset="2"/>
          <a:buNone/>
          <a:tabLst/>
          <a:defRPr kumimoji="0" lang="en-US" sz="2400" b="0" i="0" u="none" strike="noStrike" cap="none" normalizeH="0" baseline="0" smtClean="0">
            <a:ln>
              <a:noFill/>
            </a:ln>
            <a:solidFill>
              <a:srgbClr val="33385D"/>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90000"/>
          </a:lnSpc>
          <a:spcBef>
            <a:spcPct val="20000"/>
          </a:spcBef>
          <a:spcAft>
            <a:spcPct val="0"/>
          </a:spcAft>
          <a:buClr>
            <a:srgbClr val="33385D"/>
          </a:buClr>
          <a:buSzPct val="75000"/>
          <a:buFont typeface="Wingdings" pitchFamily="2" charset="2"/>
          <a:buNone/>
          <a:tabLst/>
          <a:defRPr kumimoji="0" lang="en-US" sz="2400" b="0" i="0" u="none" strike="noStrike" cap="none" normalizeH="0" baseline="0" smtClean="0">
            <a:ln>
              <a:noFill/>
            </a:ln>
            <a:solidFill>
              <a:srgbClr val="33385D"/>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8">
        <a:dk1>
          <a:srgbClr val="000000"/>
        </a:dk1>
        <a:lt1>
          <a:srgbClr val="FFFFFF"/>
        </a:lt1>
        <a:dk2>
          <a:srgbClr val="FFFFFF"/>
        </a:dk2>
        <a:lt2>
          <a:srgbClr val="000000"/>
        </a:lt2>
        <a:accent1>
          <a:srgbClr val="990000"/>
        </a:accent1>
        <a:accent2>
          <a:srgbClr val="FFCC00"/>
        </a:accent2>
        <a:accent3>
          <a:srgbClr val="FFFFFF"/>
        </a:accent3>
        <a:accent4>
          <a:srgbClr val="000000"/>
        </a:accent4>
        <a:accent5>
          <a:srgbClr val="CAAAAA"/>
        </a:accent5>
        <a:accent6>
          <a:srgbClr val="E7B900"/>
        </a:accent6>
        <a:hlink>
          <a:srgbClr val="008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8">
      <a:dk1>
        <a:srgbClr val="000000"/>
      </a:dk1>
      <a:lt1>
        <a:srgbClr val="FFFFFF"/>
      </a:lt1>
      <a:dk2>
        <a:srgbClr val="FFFFFF"/>
      </a:dk2>
      <a:lt2>
        <a:srgbClr val="000000"/>
      </a:lt2>
      <a:accent1>
        <a:srgbClr val="990000"/>
      </a:accent1>
      <a:accent2>
        <a:srgbClr val="FFCC00"/>
      </a:accent2>
      <a:accent3>
        <a:srgbClr val="FFFFFF"/>
      </a:accent3>
      <a:accent4>
        <a:srgbClr val="000000"/>
      </a:accent4>
      <a:accent5>
        <a:srgbClr val="CAAAAA"/>
      </a:accent5>
      <a:accent6>
        <a:srgbClr val="E7B900"/>
      </a:accent6>
      <a:hlink>
        <a:srgbClr val="008000"/>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90000"/>
          </a:lnSpc>
          <a:spcBef>
            <a:spcPct val="20000"/>
          </a:spcBef>
          <a:spcAft>
            <a:spcPct val="0"/>
          </a:spcAft>
          <a:buClr>
            <a:srgbClr val="33385D"/>
          </a:buClr>
          <a:buSzPct val="75000"/>
          <a:buFont typeface="Wingdings" pitchFamily="2" charset="2"/>
          <a:buNone/>
          <a:tabLst/>
          <a:defRPr kumimoji="0" lang="en-US" sz="2400" b="0" i="0" u="none" strike="noStrike" cap="none" normalizeH="0" baseline="0" smtClean="0">
            <a:ln>
              <a:noFill/>
            </a:ln>
            <a:solidFill>
              <a:srgbClr val="33385D"/>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90000"/>
          </a:lnSpc>
          <a:spcBef>
            <a:spcPct val="20000"/>
          </a:spcBef>
          <a:spcAft>
            <a:spcPct val="0"/>
          </a:spcAft>
          <a:buClr>
            <a:srgbClr val="33385D"/>
          </a:buClr>
          <a:buSzPct val="75000"/>
          <a:buFont typeface="Wingdings" pitchFamily="2" charset="2"/>
          <a:buNone/>
          <a:tabLst/>
          <a:defRPr kumimoji="0" lang="en-US" sz="2400" b="0" i="0" u="none" strike="noStrike" cap="none" normalizeH="0" baseline="0" smtClean="0">
            <a:ln>
              <a:noFill/>
            </a:ln>
            <a:solidFill>
              <a:srgbClr val="33385D"/>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8">
        <a:dk1>
          <a:srgbClr val="000000"/>
        </a:dk1>
        <a:lt1>
          <a:srgbClr val="FFFFFF"/>
        </a:lt1>
        <a:dk2>
          <a:srgbClr val="FFFFFF"/>
        </a:dk2>
        <a:lt2>
          <a:srgbClr val="000000"/>
        </a:lt2>
        <a:accent1>
          <a:srgbClr val="990000"/>
        </a:accent1>
        <a:accent2>
          <a:srgbClr val="FFCC00"/>
        </a:accent2>
        <a:accent3>
          <a:srgbClr val="FFFFFF"/>
        </a:accent3>
        <a:accent4>
          <a:srgbClr val="000000"/>
        </a:accent4>
        <a:accent5>
          <a:srgbClr val="CAAAAA"/>
        </a:accent5>
        <a:accent6>
          <a:srgbClr val="E7B900"/>
        </a:accent6>
        <a:hlink>
          <a:srgbClr val="008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44751</TotalTime>
  <Words>369</Words>
  <Application>Microsoft Office PowerPoint</Application>
  <PresentationFormat>On-screen Show (4:3)</PresentationFormat>
  <Paragraphs>68</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굴림</vt:lpstr>
      <vt:lpstr>Arial</vt:lpstr>
      <vt:lpstr>Times New Roman</vt:lpstr>
      <vt:lpstr>Wingdings</vt:lpstr>
      <vt:lpstr>Blank</vt:lpstr>
      <vt:lpstr>1_Blank</vt:lpstr>
      <vt:lpstr>PowerPoint Presentation</vt:lpstr>
      <vt:lpstr>Full participation provides significant benefits beyond those of the Energy Imbalance Market</vt:lpstr>
      <vt:lpstr>PacifiCorp’s Next Steps</vt:lpstr>
      <vt:lpstr>Development of a regional ISO requires careful consideration of existing policies and tariff provisions</vt:lpstr>
      <vt:lpstr>Questions?</vt:lpstr>
    </vt:vector>
  </TitlesOfParts>
  <Company>WFG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Apollo Management Presentation</dc:title>
  <dc:creator>WFG</dc:creator>
  <cp:lastModifiedBy>Matheson, Rachel</cp:lastModifiedBy>
  <cp:revision>1528</cp:revision>
  <cp:lastPrinted>2015-03-05T16:04:03Z</cp:lastPrinted>
  <dcterms:created xsi:type="dcterms:W3CDTF">2005-05-19T11:36:24Z</dcterms:created>
  <dcterms:modified xsi:type="dcterms:W3CDTF">2015-08-04T20:44:42Z</dcterms:modified>
</cp:coreProperties>
</file>