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674" r:id="rId2"/>
  </p:sldMasterIdLst>
  <p:notesMasterIdLst>
    <p:notesMasterId r:id="rId10"/>
  </p:notesMasterIdLst>
  <p:handoutMasterIdLst>
    <p:handoutMasterId r:id="rId11"/>
  </p:handoutMasterIdLst>
  <p:sldIdLst>
    <p:sldId id="548" r:id="rId3"/>
    <p:sldId id="709" r:id="rId4"/>
    <p:sldId id="711" r:id="rId5"/>
    <p:sldId id="708" r:id="rId6"/>
    <p:sldId id="705" r:id="rId7"/>
    <p:sldId id="706" r:id="rId8"/>
    <p:sldId id="707" r:id="rId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33385D"/>
      </a:buClr>
      <a:buSzPct val="75000"/>
      <a:buFont typeface="Wingdings" pitchFamily="2" charset="2"/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33385D"/>
      </a:buClr>
      <a:buSzPct val="75000"/>
      <a:buFont typeface="Wingdings" pitchFamily="2" charset="2"/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33385D"/>
      </a:buClr>
      <a:buSzPct val="75000"/>
      <a:buFont typeface="Wingdings" pitchFamily="2" charset="2"/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33385D"/>
      </a:buClr>
      <a:buSzPct val="75000"/>
      <a:buFont typeface="Wingdings" pitchFamily="2" charset="2"/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33385D"/>
      </a:buClr>
      <a:buSzPct val="75000"/>
      <a:buFont typeface="Wingdings" pitchFamily="2" charset="2"/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33385D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Klein" initials="" lastIdx="1" clrIdx="0"/>
  <p:cmAuthor id="1" name="Jeff Larsen" initials="" lastIdx="1" clrIdx="1"/>
  <p:cmAuthor id="2" name="Ted Weston" initials="" lastIdx="0" clrIdx="2"/>
  <p:cmAuthor id="3" name="p98098" initials="RAV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ECFF"/>
    <a:srgbClr val="FF3300"/>
    <a:srgbClr val="39A770"/>
    <a:srgbClr val="000066"/>
    <a:srgbClr val="C1E4FF"/>
    <a:srgbClr val="969696"/>
    <a:srgbClr val="85C78B"/>
    <a:srgbClr val="00CC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5490" autoAdjust="0"/>
  </p:normalViewPr>
  <p:slideViewPr>
    <p:cSldViewPr>
      <p:cViewPr varScale="1">
        <p:scale>
          <a:sx n="51" d="100"/>
          <a:sy n="51" d="100"/>
        </p:scale>
        <p:origin x="1152" y="4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346" y="-582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2" tIns="45926" rIns="91852" bIns="45926" numCol="1" anchor="t" anchorCtr="0" compatLnSpc="1">
            <a:prstTxWarp prst="textNoShape">
              <a:avLst/>
            </a:prstTxWarp>
          </a:bodyPr>
          <a:lstStyle>
            <a:lvl1pPr algn="l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2" tIns="45926" rIns="91852" bIns="45926" numCol="1" anchor="t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2" tIns="45926" rIns="91852" bIns="45926" numCol="1" anchor="b" anchorCtr="0" compatLnSpc="1">
            <a:prstTxWarp prst="textNoShape">
              <a:avLst/>
            </a:prstTxWarp>
          </a:bodyPr>
          <a:lstStyle>
            <a:lvl1pPr algn="l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2" tIns="45926" rIns="91852" bIns="45926" numCol="1" anchor="b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CBC2CF1C-9172-43B6-824B-800ACA24C5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7" rIns="93215" bIns="46607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7" rIns="93215" bIns="46607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661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7" rIns="93215" bIns="46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7" rIns="93215" bIns="46607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5" tIns="46607" rIns="93215" bIns="46607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95EF44D9-C073-4D1C-8DA0-09FB41758F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6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4D9-C073-4D1C-8DA0-09FB41758F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1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1FF6-078D-4681-B3A0-F60528A76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1FF6-078D-4681-B3A0-F60528A76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1FF6-078D-4681-B3A0-F60528A76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33385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42900" y="3733800"/>
            <a:ext cx="8458200" cy="76200"/>
          </a:xfrm>
          <a:prstGeom prst="rect">
            <a:avLst/>
          </a:prstGeom>
          <a:gradFill rotWithShape="0">
            <a:gsLst>
              <a:gs pos="0">
                <a:srgbClr val="A8CCA2"/>
              </a:gs>
              <a:gs pos="100000">
                <a:srgbClr val="49496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Text Box 8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668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576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668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576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066800"/>
            <a:ext cx="8458200" cy="502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33385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42900" y="3733800"/>
            <a:ext cx="8458200" cy="76200"/>
          </a:xfrm>
          <a:prstGeom prst="rect">
            <a:avLst/>
          </a:prstGeom>
          <a:gradFill rotWithShape="0">
            <a:gsLst>
              <a:gs pos="0">
                <a:srgbClr val="A8CCA2"/>
              </a:gs>
              <a:gs pos="100000">
                <a:srgbClr val="49496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Text Box 8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668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576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668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57600"/>
            <a:ext cx="41529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20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066800"/>
            <a:ext cx="8458200" cy="502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28600"/>
            <a:ext cx="842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855663"/>
            <a:ext cx="8458200" cy="762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848600" y="6400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20C9222-2958-4926-AF27-591FEE60818C}" type="slidenum">
              <a:rPr lang="en-US" sz="16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1" y="6251795"/>
            <a:ext cx="1817817" cy="4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33385D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28600"/>
            <a:ext cx="842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855663"/>
            <a:ext cx="8458200" cy="762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848600" y="6400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20C9222-2958-4926-AF27-591FEE60818C}" type="slidenum">
              <a:rPr lang="en-US" sz="16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9955" name="Picture 19" descr="R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88" y="6245225"/>
            <a:ext cx="3035300" cy="6016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33385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385D"/>
        </a:buClr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General_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2235" y="1201510"/>
            <a:ext cx="86411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PacifiCorp Annual Transmission Customer Meeting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August 6, 2015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endParaRPr lang="en-US" sz="2800" b="1" dirty="0" smtClean="0"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000" b="1" dirty="0" smtClean="0"/>
              <a:t>Welcome </a:t>
            </a:r>
            <a:r>
              <a:rPr lang="en-US" sz="2000" b="1" dirty="0"/>
              <a:t>to </a:t>
            </a:r>
            <a:r>
              <a:rPr lang="en-US" sz="2000" b="1" dirty="0" smtClean="0"/>
              <a:t>PacifiCorp &amp; Rocky </a:t>
            </a:r>
            <a:r>
              <a:rPr lang="en-US" sz="2000" b="1" dirty="0"/>
              <a:t>Mountain </a:t>
            </a:r>
            <a:r>
              <a:rPr lang="en-US" sz="2000" b="1" dirty="0" smtClean="0"/>
              <a:t>Power!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pPr marL="0" indent="0" algn="ctr">
              <a:buNone/>
            </a:pPr>
            <a:r>
              <a:rPr lang="en-US" b="1" dirty="0" smtClean="0"/>
              <a:t>We are </a:t>
            </a:r>
            <a:r>
              <a:rPr lang="en-US" b="1" dirty="0"/>
              <a:t>committed to providing a safe and secure working environment at all times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Security </a:t>
            </a:r>
            <a:endParaRPr lang="en-US" dirty="0"/>
          </a:p>
          <a:p>
            <a:pPr lvl="1"/>
            <a:r>
              <a:rPr lang="en-US" dirty="0"/>
              <a:t>All visitors must be escorted by a PacifiCorp employee or badged contractor.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Emergency Evacuation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an emergency alarm or public announcement directs you to evacuate the facility, take direction from your PacifiCorp </a:t>
            </a:r>
            <a:r>
              <a:rPr lang="en-US" dirty="0" smtClean="0"/>
              <a:t>host </a:t>
            </a:r>
            <a:r>
              <a:rPr lang="en-US" dirty="0"/>
              <a:t>[</a:t>
            </a:r>
            <a:r>
              <a:rPr lang="en-US" b="1" dirty="0" smtClean="0"/>
              <a:t>Rick Vail, Portland &amp; Rachel Matheson, SLC</a:t>
            </a:r>
            <a:r>
              <a:rPr lang="en-US" dirty="0" smtClean="0"/>
              <a:t>] . </a:t>
            </a:r>
            <a:r>
              <a:rPr lang="en-US" dirty="0"/>
              <a:t>Building evacuation routes are prominently displayed near all exit </a:t>
            </a:r>
            <a:r>
              <a:rPr lang="en-US" dirty="0" smtClean="0"/>
              <a:t>doors.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 are separated from your host, follow the lighted exit signs to the nearest exit. 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stop to retrieve your personal belongings. 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re-enter the building until the facility has been cleared for entry.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at the Lloyd Learning Center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61195" y="1277707"/>
            <a:ext cx="5943600" cy="4473934"/>
            <a:chOff x="1461195" y="1277707"/>
            <a:chExt cx="5943600" cy="4473934"/>
          </a:xfrm>
        </p:grpSpPr>
        <p:pic>
          <p:nvPicPr>
            <p:cNvPr id="30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195" y="1278320"/>
              <a:ext cx="5943600" cy="44577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6" name="Rectangle 5"/>
            <p:cNvSpPr/>
            <p:nvPr/>
          </p:nvSpPr>
          <p:spPr>
            <a:xfrm>
              <a:off x="1470174" y="1277707"/>
              <a:ext cx="350520" cy="400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195" y="1293941"/>
              <a:ext cx="5943600" cy="445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10" name="Rectangle 9"/>
            <p:cNvSpPr/>
            <p:nvPr/>
          </p:nvSpPr>
          <p:spPr>
            <a:xfrm>
              <a:off x="1470174" y="1293328"/>
              <a:ext cx="350520" cy="400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1866994" y="1405110"/>
            <a:ext cx="1253511" cy="214083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30606" y="1800445"/>
            <a:ext cx="689430" cy="706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19301" y="5255347"/>
            <a:ext cx="730013" cy="570308"/>
          </a:xfrm>
          <a:prstGeom prst="ellips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 bwMode="auto">
          <a:xfrm flipH="1">
            <a:off x="7411061" y="2153862"/>
            <a:ext cx="386749" cy="0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797810" y="2010746"/>
            <a:ext cx="960125" cy="286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9A770"/>
                </a:solidFill>
              </a:rPr>
              <a:t>Exit Here</a:t>
            </a:r>
            <a:endParaRPr lang="en-US" sz="1400" b="1" dirty="0">
              <a:solidFill>
                <a:srgbClr val="39A77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84663" y="5540501"/>
            <a:ext cx="346263" cy="0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7020" y="5397385"/>
            <a:ext cx="960125" cy="286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9A770"/>
                </a:solidFill>
              </a:rPr>
              <a:t>Exit Here</a:t>
            </a:r>
            <a:endParaRPr lang="en-US" sz="1400" b="1" dirty="0">
              <a:solidFill>
                <a:srgbClr val="39A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at the North Temple Office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1659" y="-369350"/>
            <a:ext cx="5138660" cy="7954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187950" y="4489002"/>
            <a:ext cx="1150295" cy="84491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389057" y="4040585"/>
            <a:ext cx="309094" cy="230430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332262" y="4490194"/>
            <a:ext cx="365889" cy="0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12173" y="3891665"/>
            <a:ext cx="960125" cy="286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9A770"/>
                </a:solidFill>
              </a:rPr>
              <a:t>Exit Here</a:t>
            </a:r>
            <a:endParaRPr lang="en-US" sz="1400" b="1" dirty="0">
              <a:solidFill>
                <a:srgbClr val="39A7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957" y="4347078"/>
            <a:ext cx="960125" cy="286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9A770"/>
                </a:solidFill>
              </a:rPr>
              <a:t>Exit Here</a:t>
            </a:r>
            <a:endParaRPr lang="en-US" sz="1400" b="1" dirty="0">
              <a:solidFill>
                <a:srgbClr val="39A77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20" y="1038388"/>
            <a:ext cx="626845" cy="1631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192380" y="4253205"/>
            <a:ext cx="192025" cy="121761"/>
          </a:xfrm>
          <a:prstGeom prst="ellips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18522" y="4426317"/>
            <a:ext cx="192025" cy="121761"/>
          </a:xfrm>
          <a:prstGeom prst="ellips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85D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3385D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PacifiCorp Transmission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1699" y="1468228"/>
            <a:ext cx="1342034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and CEO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Reiten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099" y="2763628"/>
            <a:ext cx="1600200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Vail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4699" y="3073070"/>
            <a:ext cx="1547035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Project Delivery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Kelly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0099" y="3655198"/>
            <a:ext cx="1676400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&amp; General Counsel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Edmonds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699" y="3982828"/>
            <a:ext cx="1560049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 Norrish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914" y="2173138"/>
            <a:ext cx="1717137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Mgr.,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 Support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Tonia Stratton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27499" y="2040043"/>
            <a:ext cx="9164" cy="3161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4527500" y="2373193"/>
            <a:ext cx="1934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0099" y="4569598"/>
            <a:ext cx="1676400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Operations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Sampson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463" y="3066196"/>
            <a:ext cx="4480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6499" y="3950503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6663" y="3351372"/>
            <a:ext cx="4480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1739" y="4894996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27499" y="4287628"/>
            <a:ext cx="4480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85835" y="4897228"/>
            <a:ext cx="1599063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Division Controller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Dinehart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27499" y="5202028"/>
            <a:ext cx="4480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00450" y="1817919"/>
            <a:ext cx="1943100" cy="538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President,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359228"/>
            <a:ext cx="2176272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Scheduling 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McClelland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4572000" y="2356529"/>
            <a:ext cx="0" cy="1870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4" idx="1"/>
            <a:endCxn id="26" idx="3"/>
          </p:cNvCxnSpPr>
          <p:nvPr/>
        </p:nvCxnSpPr>
        <p:spPr>
          <a:xfrm flipH="1" flipV="1">
            <a:off x="4001107" y="2857662"/>
            <a:ext cx="1104293" cy="15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1"/>
            <a:endCxn id="25" idx="3"/>
          </p:cNvCxnSpPr>
          <p:nvPr/>
        </p:nvCxnSpPr>
        <p:spPr>
          <a:xfrm flipH="1" flipV="1">
            <a:off x="4001107" y="3689156"/>
            <a:ext cx="11042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2503719"/>
            <a:ext cx="2176272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Services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Fritz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3335213"/>
            <a:ext cx="2172307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Admin &amp; Transmission Services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Kerchinsky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2503719"/>
            <a:ext cx="2172307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Dir., Transmission Planning &amp; Capital Investment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(JD) Podlesnik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4227527"/>
            <a:ext cx="2176272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Standards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 Hausler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10600" cy="704850"/>
          </a:xfrm>
        </p:spPr>
        <p:txBody>
          <a:bodyPr/>
          <a:lstStyle/>
          <a:p>
            <a:r>
              <a:rPr lang="en-US" dirty="0" smtClean="0"/>
              <a:t>General Counsel, Transmission Policy &amp; Strategy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46830" y="1421936"/>
            <a:ext cx="1943100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&amp;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Counsel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Edmonds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7804" y="3127356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Ellen Stefanou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>
            <a:stCxn id="26" idx="2"/>
          </p:cNvCxnSpPr>
          <p:nvPr/>
        </p:nvCxnSpPr>
        <p:spPr>
          <a:xfrm>
            <a:off x="4418380" y="2160600"/>
            <a:ext cx="0" cy="2663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2" idx="1"/>
          </p:cNvCxnSpPr>
          <p:nvPr/>
        </p:nvCxnSpPr>
        <p:spPr>
          <a:xfrm flipH="1" flipV="1">
            <a:off x="3834077" y="2689535"/>
            <a:ext cx="1104292" cy="7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853281" y="4061135"/>
            <a:ext cx="565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369" y="2412536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Mgr., Regulatory Policy &amp; Rates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Shayleah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LaBray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61769" y="2412536"/>
            <a:ext cx="2172307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Cannon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862425" y="4823879"/>
            <a:ext cx="542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66036" y="3856734"/>
            <a:ext cx="2172307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Regulatory Analyst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Harkins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7804" y="4546880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Assistant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Herring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838343" y="3404355"/>
            <a:ext cx="580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94856" y="4469936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Market Specialist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Kirsten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0097" y="3798766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Planning Financial Analyst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Bronner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4856" y="3098224"/>
            <a:ext cx="2176272" cy="569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Planning Financial Analyst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Arzola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319369" y="2966534"/>
            <a:ext cx="0" cy="1780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1"/>
          </p:cNvCxnSpPr>
          <p:nvPr/>
        </p:nvCxnSpPr>
        <p:spPr>
          <a:xfrm flipH="1" flipV="1">
            <a:off x="5304130" y="4744625"/>
            <a:ext cx="490726" cy="100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1"/>
          </p:cNvCxnSpPr>
          <p:nvPr/>
        </p:nvCxnSpPr>
        <p:spPr>
          <a:xfrm flipH="1" flipV="1">
            <a:off x="5319371" y="4075765"/>
            <a:ext cx="490726" cy="7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319371" y="3389227"/>
            <a:ext cx="490729" cy="2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99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B900"/>
      </a:accent6>
      <a:hlink>
        <a:srgbClr val="008000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33385D"/>
          </a:buClr>
          <a:buSzPct val="7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385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33385D"/>
          </a:buClr>
          <a:buSzPct val="7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385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9900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B900"/>
        </a:accent6>
        <a:hlink>
          <a:srgbClr val="008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99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B900"/>
      </a:accent6>
      <a:hlink>
        <a:srgbClr val="008000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33385D"/>
          </a:buClr>
          <a:buSzPct val="7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385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33385D"/>
          </a:buClr>
          <a:buSzPct val="7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385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9900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B900"/>
        </a:accent6>
        <a:hlink>
          <a:srgbClr val="008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44720</TotalTime>
  <Words>319</Words>
  <Application>Microsoft Office PowerPoint</Application>
  <PresentationFormat>On-screen Show (4:3)</PresentationFormat>
  <Paragraphs>88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굴림</vt:lpstr>
      <vt:lpstr>Arial</vt:lpstr>
      <vt:lpstr>Times New Roman</vt:lpstr>
      <vt:lpstr>Wingdings</vt:lpstr>
      <vt:lpstr>Blank</vt:lpstr>
      <vt:lpstr>1_Blank</vt:lpstr>
      <vt:lpstr>PowerPoint Presentation</vt:lpstr>
      <vt:lpstr>Safety First!</vt:lpstr>
      <vt:lpstr>Safety at the Lloyd Learning Center</vt:lpstr>
      <vt:lpstr>Safety at the North Temple Office</vt:lpstr>
      <vt:lpstr>PacifiCorp Transmission</vt:lpstr>
      <vt:lpstr>Transmission</vt:lpstr>
      <vt:lpstr>General Counsel, Transmission Policy &amp; Strategy</vt:lpstr>
    </vt:vector>
  </TitlesOfParts>
  <Company>WFG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Apollo Management Presentation</dc:title>
  <dc:creator>WFG</dc:creator>
  <cp:lastModifiedBy>Matheson, Rachel</cp:lastModifiedBy>
  <cp:revision>1527</cp:revision>
  <cp:lastPrinted>2015-03-05T16:04:03Z</cp:lastPrinted>
  <dcterms:created xsi:type="dcterms:W3CDTF">2005-05-19T11:36:24Z</dcterms:created>
  <dcterms:modified xsi:type="dcterms:W3CDTF">2015-08-04T20:46:05Z</dcterms:modified>
</cp:coreProperties>
</file>