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89" r:id="rId4"/>
    <p:sldId id="291" r:id="rId5"/>
    <p:sldId id="290" r:id="rId6"/>
    <p:sldId id="260" r:id="rId7"/>
    <p:sldId id="288" r:id="rId8"/>
    <p:sldId id="272" r:id="rId9"/>
    <p:sldId id="273" r:id="rId10"/>
    <p:sldId id="275" r:id="rId11"/>
    <p:sldId id="276" r:id="rId12"/>
    <p:sldId id="269" r:id="rId13"/>
    <p:sldId id="270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79"/>
    <a:srgbClr val="000000"/>
    <a:srgbClr val="666666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5" autoAdjust="0"/>
    <p:restoredTop sz="82024" autoAdjust="0"/>
  </p:normalViewPr>
  <p:slideViewPr>
    <p:cSldViewPr>
      <p:cViewPr varScale="1">
        <p:scale>
          <a:sx n="83" d="100"/>
          <a:sy n="83" d="100"/>
        </p:scale>
        <p:origin x="-44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539" y="-6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5D1566-4F41-46E5-A79A-DF183E59115D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9BA7C3-2751-46EF-BE36-43BF4D9FE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45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916779-12D2-4944-A8E8-FC6A0BACE2F4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Heading 1, 50pt font, RGB 210,0,0</a:t>
            </a:r>
          </a:p>
          <a:p>
            <a:pPr lvl="0"/>
            <a:r>
              <a:rPr lang="en-US" noProof="0" dirty="0" smtClean="0"/>
              <a:t>Heading 2  white, 30pt font, background 1, darker 50% (bottom grey down from white color option)</a:t>
            </a:r>
          </a:p>
          <a:p>
            <a:pPr lvl="0"/>
            <a:r>
              <a:rPr lang="en-US" noProof="0" dirty="0" smtClean="0"/>
              <a:t>Heading 3, 22pt font, bold, black lighter 25% (third down from black color option)</a:t>
            </a:r>
          </a:p>
          <a:p>
            <a:pPr lvl="0"/>
            <a:r>
              <a:rPr lang="en-US" noProof="0" dirty="0" smtClean="0"/>
              <a:t>Body Copy/Bulleted Text, 22pt font, black lighter 25% (third down from black color option)</a:t>
            </a:r>
          </a:p>
          <a:p>
            <a:pPr lvl="0"/>
            <a:endParaRPr lang="en-US" noProof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EE4240D-0FEA-479C-B008-388AEF856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36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20pt Font – bold for presentation name, regular for date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AE2EB0-3092-4BD5-9A87-F4A31B91B0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33A4-FF0E-469A-B4F9-6E10AA4CB21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Text, 60pt font, white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60F24B-00B7-498F-BBCB-DDBD9FB5A7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End Slide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1E6E23-A085-415D-A9C8-EA041C49A3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Title, 24pt font, bold, white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Body Copy/Bulleted Text, 22pt font, black</a:t>
            </a:r>
            <a:r>
              <a:rPr lang="en-US" baseline="0" dirty="0" smtClean="0"/>
              <a:t> (adjust as necessary)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41A0F2-7FDD-4A39-95BB-87E88AD465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Title, 24pt font, bold, white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Body Copy/Bulleted Text, 22pt font, black</a:t>
            </a:r>
            <a:r>
              <a:rPr lang="en-US" baseline="0" dirty="0" smtClean="0"/>
              <a:t> (adjust as necessary)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41A0F2-7FDD-4A39-95BB-87E88AD465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Title, 24pt font, bold, white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Body Copy/Bulleted Text, 22pt font, black</a:t>
            </a:r>
            <a:r>
              <a:rPr lang="en-US" baseline="0" dirty="0" smtClean="0"/>
              <a:t> (adjust as necessary)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41A0F2-7FDD-4A39-95BB-87E88AD465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Title, 24pt font, bold, white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Body Copy/Bulleted Text, 22pt font, black</a:t>
            </a:r>
            <a:r>
              <a:rPr lang="en-US" baseline="0" dirty="0" smtClean="0"/>
              <a:t> (adjust as necessary)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41A0F2-7FDD-4A39-95BB-87E88AD465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Title, 24pt font, bold, white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Body Copy/Bulleted Text, 22pt font, black</a:t>
            </a:r>
            <a:r>
              <a:rPr lang="en-US" baseline="0" dirty="0" smtClean="0"/>
              <a:t> (adjust as necessary)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41A0F2-7FDD-4A39-95BB-87E88AD465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33A4-FF0E-469A-B4F9-6E10AA4CB21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33A4-FF0E-469A-B4F9-6E10AA4CB21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33A4-FF0E-469A-B4F9-6E10AA4CB21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648200"/>
            <a:ext cx="8305800" cy="533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 I Sub-heading (i.e., presenter name)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705E00-C7C1-450A-B2E7-E1880EFC2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 4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76200" y="6461125"/>
            <a:ext cx="381000" cy="320675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F4B20D5-9404-4D95-A3F7-A141E45242A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057400"/>
            <a:ext cx="5124450" cy="2590800"/>
          </a:xfrm>
          <a:prstGeom prst="rect">
            <a:avLst/>
          </a:prstGeom>
        </p:spPr>
        <p:txBody>
          <a:bodyPr/>
          <a:lstStyle>
            <a:lvl1pPr algn="l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7964F4-1C21-45DD-975E-17AA8897E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57600" y="2057400"/>
            <a:ext cx="5124450" cy="2590800"/>
          </a:xfrm>
          <a:prstGeom prst="rect">
            <a:avLst/>
          </a:prstGeom>
        </p:spPr>
        <p:txBody>
          <a:bodyPr/>
          <a:lstStyle>
            <a:lvl1pPr algn="l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461125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BCED47-AD8D-47FB-98E1-032DF7D4D0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A8379A-A090-46F5-95FD-03BEAD1968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648200"/>
            <a:ext cx="8305800" cy="533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 I Sub-heading (i.e., presenter name)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4AC41-174B-4118-8876-81C6A4A52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1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- Par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3800" y="152400"/>
            <a:ext cx="518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  <a:latin typeface="Arial"/>
              </a:rPr>
              <a:t>Who We Are – Part I</a:t>
            </a:r>
            <a:endParaRPr lang="en-US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8458200" cy="5140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srgbClr val="D20000"/>
                </a:solidFill>
                <a:latin typeface="Arial"/>
                <a:cs typeface="+mn-cs"/>
              </a:rPr>
              <a:t>Who we 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FFFFFF">
                    <a:lumMod val="50000"/>
                  </a:srgbClr>
                </a:solidFill>
                <a:latin typeface="Arial"/>
                <a:cs typeface="+mn-cs"/>
              </a:rPr>
              <a:t>673,200 Customers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403,600 electric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269,600 natural gas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rgbClr val="000000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FFFFFF">
                    <a:lumMod val="50000"/>
                  </a:srgbClr>
                </a:solidFill>
                <a:latin typeface="Arial"/>
                <a:cs typeface="+mn-cs"/>
              </a:rPr>
              <a:t>Total owned generation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MT – 412 MW – regulated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	(includes 150 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MW (regulation </a:t>
            </a: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services))</a:t>
            </a:r>
            <a:endParaRPr lang="en-US" sz="2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SD – 376 MW (</a:t>
            </a:r>
            <a:r>
              <a:rPr lang="en-US" sz="2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baseload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) – regulated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endParaRPr lang="en-US" sz="2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>
                    <a:lumMod val="50000"/>
                  </a:srgbClr>
                </a:solidFill>
                <a:latin typeface="Arial"/>
                <a:cs typeface="+mn-cs"/>
              </a:rPr>
              <a:t>Approximately 123,000 square miles of service territory in Montana, South Dakota and Nebraska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None/>
              <a:defRPr/>
            </a:pPr>
            <a:endParaRPr lang="en-US" sz="2200" dirty="0">
              <a:solidFill>
                <a:srgbClr val="000000">
                  <a:lumMod val="75000"/>
                  <a:lumOff val="25000"/>
                </a:srgbClr>
              </a:solidFill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76350"/>
            <a:ext cx="420846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4AC41-174B-4118-8876-81C6A4A52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30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- Par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0" y="76200"/>
            <a:ext cx="510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  <a:latin typeface="Arial"/>
              </a:rPr>
              <a:t>Who We Are – Part II</a:t>
            </a:r>
            <a:endParaRPr lang="en-US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925" y="1295400"/>
            <a:ext cx="80772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FFFFFF">
                    <a:lumMod val="50000"/>
                  </a:srgbClr>
                </a:solidFill>
                <a:latin typeface="Arial"/>
                <a:cs typeface="+mn-cs"/>
              </a:rPr>
              <a:t>Total Assets:			 $3.2 billion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FFFFFF">
                    <a:lumMod val="50000"/>
                  </a:srgbClr>
                </a:solidFill>
                <a:latin typeface="Arial"/>
                <a:cs typeface="+mn-cs"/>
              </a:rPr>
              <a:t>Total Capitalization:		 $2.1 billion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FFFFFF">
                    <a:lumMod val="50000"/>
                  </a:srgbClr>
                </a:solidFill>
                <a:latin typeface="Arial"/>
                <a:cs typeface="+mn-cs"/>
              </a:rPr>
              <a:t>Total Capital Expenditures:	 $322 million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FFFFFF">
                    <a:lumMod val="50000"/>
                  </a:srgbClr>
                </a:solidFill>
                <a:latin typeface="Arial"/>
                <a:cs typeface="+mn-cs"/>
              </a:rPr>
              <a:t>Total Employees:		 1,430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None/>
              <a:defRPr/>
            </a:pPr>
            <a:endParaRPr lang="en-US" sz="2800" dirty="0">
              <a:solidFill>
                <a:srgbClr val="FFFFFF">
                  <a:lumMod val="65000"/>
                </a:srgbClr>
              </a:solidFill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97768D-7090-4AED-A745-07CB960CA9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 descr="CHAU_Words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81200" y="3396403"/>
            <a:ext cx="5181600" cy="346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2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447800"/>
            <a:ext cx="7391400" cy="44196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0000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D20000"/>
              </a:buClr>
              <a:buSzPct val="80000"/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838200" y="152400"/>
            <a:ext cx="8153400" cy="533400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AD963D-579C-45B2-A395-1C6444035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9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800">
                <a:solidFill>
                  <a:srgbClr val="D2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52400"/>
            <a:ext cx="8382000" cy="533400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0759A8-C535-43FE-A4B9-E33C7E8F7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1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066800"/>
            <a:ext cx="7315200" cy="4648200"/>
          </a:xfrm>
        </p:spPr>
        <p:txBody>
          <a:bodyPr/>
          <a:lstStyle>
            <a:lvl1pPr algn="l"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This slide could be used to ask a question.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461125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85214-CE2A-4C80-971E-C75567F13B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7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2057400"/>
            <a:ext cx="5124450" cy="2590800"/>
          </a:xfrm>
        </p:spPr>
        <p:txBody>
          <a:bodyPr/>
          <a:lstStyle>
            <a:lvl1pPr algn="l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Did you know?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461125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85214-CE2A-4C80-971E-C75567F13B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8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- Par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3800" y="152400"/>
            <a:ext cx="51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+mj-lt"/>
              </a:rPr>
              <a:t>Who We Are – Part I</a:t>
            </a:r>
            <a:endParaRPr lang="en-US" sz="24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8458200" cy="5140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srgbClr val="D20000"/>
                </a:solidFill>
                <a:latin typeface="+mn-lt"/>
                <a:cs typeface="+mn-cs"/>
              </a:rPr>
              <a:t>Who we 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673,200 Customers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403,600 electric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269,600 natural gas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Total owned generation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MT – 412 MW – regulated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(includes 150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MW (regulation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services))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SD – 376 MW (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baseload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) – regulated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Char char="•"/>
              <a:defRPr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Approximately 123,000 square miles of service territory in Montana, South Dakota and Nebraska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None/>
              <a:defRPr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76350"/>
            <a:ext cx="420846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6F5B62-B1E2-42DB-9093-43857C35F9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blipFill dpi="0" rotWithShape="0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0" y="2057400"/>
            <a:ext cx="5124450" cy="2590800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461125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85214-CE2A-4C80-971E-C75567F13B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6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blipFill dpi="0" rotWithShape="0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0" y="2057400"/>
            <a:ext cx="5124450" cy="2590800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461125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85214-CE2A-4C80-971E-C75567F13B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35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3DBD84-F98A-45CE-B520-3A290421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9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- Par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0" y="147935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+mj-lt"/>
              </a:rPr>
              <a:t>Who We Are – Part II</a:t>
            </a:r>
            <a:endParaRPr lang="en-US" sz="24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925" y="1295400"/>
            <a:ext cx="80772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Total Assets:			 $3.2 billion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Total Capitalization:		 $2.1 billion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Total Capital Expenditures:	 $322 million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Total Employees:		 1,430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D20000"/>
              </a:buClr>
              <a:buFont typeface="Arial" pitchFamily="34" charset="0"/>
              <a:buNone/>
              <a:defRPr/>
            </a:pPr>
            <a:endParaRPr lang="en-US" sz="2800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29A76-57EB-4610-A62B-D3D516BD58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 descr="CHAU_Words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81200" y="3396403"/>
            <a:ext cx="5181600" cy="3461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447800"/>
            <a:ext cx="7391400" cy="44196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0000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D20000"/>
              </a:buClr>
              <a:buSzPct val="80000"/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838200" y="152400"/>
            <a:ext cx="8153400" cy="533400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30E54-1C22-4B29-89F4-FF7FD1874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800">
                <a:solidFill>
                  <a:srgbClr val="D2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52400"/>
            <a:ext cx="8382000" cy="5334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EA89F9-7182-44CF-AC0A-20C1A0F6E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315200" cy="46482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461125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A0A227-7C43-4E64-B41A-7E3B91F62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7600" y="2057400"/>
            <a:ext cx="5124450" cy="25908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461125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1AD794-E899-414C-9B4E-B802828F4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57600" y="2057400"/>
            <a:ext cx="5124450" cy="25908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461125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5522F8-BEDE-4C52-80D0-10A41A5B69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7600" y="2057400"/>
            <a:ext cx="5124450" cy="25908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461125"/>
            <a:ext cx="381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0D31B2-588F-4754-8727-B5CF18CB18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534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458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64232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423A0C-46B5-4539-B148-4F8B8A2EA7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Local Area Planning Update to TRANSAC – </a:t>
            </a:r>
            <a:r>
              <a:rPr lang="en-US" dirty="0" smtClean="0"/>
              <a:t>December 16,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447800"/>
            <a:ext cx="7543800" cy="4419600"/>
          </a:xfrm>
        </p:spPr>
        <p:txBody>
          <a:bodyPr/>
          <a:lstStyle/>
          <a:p>
            <a:pPr>
              <a:spcBef>
                <a:spcPts val="432"/>
              </a:spcBef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Next Steps</a:t>
            </a:r>
          </a:p>
          <a:p>
            <a:pPr>
              <a:spcBef>
                <a:spcPts val="432"/>
              </a:spcBef>
              <a:buNone/>
            </a:pPr>
            <a:endParaRPr lang="en-US" sz="2200" b="1" dirty="0" smtClean="0">
              <a:solidFill>
                <a:schemeClr val="tx1"/>
              </a:solidFill>
            </a:endParaRPr>
          </a:p>
          <a:p>
            <a:pPr>
              <a:spcBef>
                <a:spcPts val="432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Verify New Problems Found.</a:t>
            </a:r>
          </a:p>
          <a:p>
            <a:pPr>
              <a:spcBef>
                <a:spcPts val="432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432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Prioritize Problems using Decision Rules.</a:t>
            </a:r>
          </a:p>
          <a:p>
            <a:pPr>
              <a:spcBef>
                <a:spcPts val="432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432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Begin or Continue Mitigation Studies.</a:t>
            </a:r>
          </a:p>
          <a:p>
            <a:pPr>
              <a:spcBef>
                <a:spcPts val="432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759A8-C535-43FE-A4B9-E33C7E8F70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9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Questions?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23C6C4-9E22-4F11-BE7F-5F3A5722E8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8EB282-68E4-4020-93ED-59E249800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BEB134-FBE3-457D-B949-1E0A3B5801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981200"/>
            <a:ext cx="7696200" cy="2819400"/>
          </a:xfrm>
        </p:spPr>
        <p:txBody>
          <a:bodyPr/>
          <a:lstStyle/>
          <a:p>
            <a:pPr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Status Update</a:t>
            </a:r>
          </a:p>
          <a:p>
            <a:pPr indent="0">
              <a:buNone/>
            </a:pPr>
            <a:endParaRPr lang="en-US" sz="2200" b="1" dirty="0" smtClean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Base cases representing the four base seasonal conditions over the 5, 10, and 15 year planning horizon have been completed, along with System Normal and Contingency case powerflow runs.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Analysis of Future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BEB134-FBE3-457D-B949-1E0A3B5801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447800"/>
            <a:ext cx="7696200" cy="4572000"/>
          </a:xfrm>
        </p:spPr>
        <p:txBody>
          <a:bodyPr/>
          <a:lstStyle/>
          <a:p>
            <a:pPr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Substation Projects included in 2019-2029 base cases: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Dillon-Salmon Auto upgrade (bus reconfig, new transformers)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Crooked Falls Expansion/Rainbow removal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Wicks Lane Sub upgrade (bus reconfig, tie to adjacent line)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East Gallatin Sub rebuild (bus reconfiguration)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Big Timber Auto upgrade (new line breakers, transformer)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Livingston Sub rebuild (combine subs, added capacitors)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Belgrade West Sub (new sub, 161/50 kV auto transformer)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York Switchyard (new sub, added line breakers)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Analysis of Future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BEB134-FBE3-457D-B949-1E0A3B5801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447800"/>
            <a:ext cx="7924800" cy="4572000"/>
          </a:xfrm>
        </p:spPr>
        <p:txBody>
          <a:bodyPr/>
          <a:lstStyle/>
          <a:p>
            <a:pPr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Transmission Projects included in 2019-2029 base cases: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Anaconda – Drummond 100 kV upgrade from 50 kV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Baseline – Meridian 100 kV conductor upgrade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Carbon – Stillwater 100 kV line (new)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Jack Rabbit – Big Sky 161 kV line upgrade from 69 kV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Holter – Helena 100 kV conductor upgrade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Helena Valley 100 kV Loop (new)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Missoula – Stevensville 161 kV line upgrade from 69 kV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Analysis of Future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BEB134-FBE3-457D-B949-1E0A3B5801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447800"/>
            <a:ext cx="7696200" cy="5105400"/>
          </a:xfrm>
        </p:spPr>
        <p:txBody>
          <a:bodyPr/>
          <a:lstStyle/>
          <a:p>
            <a:pPr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Summary Results  2019 – 2029 Cases: Thermal Issues</a:t>
            </a:r>
          </a:p>
          <a:p>
            <a:pPr>
              <a:buNone/>
            </a:pPr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No thermal overloads </a:t>
            </a:r>
            <a:r>
              <a:rPr lang="en-US" sz="2000" dirty="0" smtClean="0">
                <a:solidFill>
                  <a:schemeClr val="tx1"/>
                </a:solidFill>
              </a:rPr>
              <a:t>were observed under </a:t>
            </a:r>
            <a:r>
              <a:rPr lang="en-US" sz="2000" b="1" dirty="0" smtClean="0">
                <a:solidFill>
                  <a:schemeClr val="tx1"/>
                </a:solidFill>
              </a:rPr>
              <a:t>normal</a:t>
            </a:r>
            <a:r>
              <a:rPr lang="en-US" sz="2000" dirty="0" smtClean="0">
                <a:solidFill>
                  <a:schemeClr val="tx1"/>
                </a:solidFill>
              </a:rPr>
              <a:t> system conditions.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Mill Creek 161/100 kV autos approach capacity in the ten to fifteen year planning horizon for Butte area bus fault.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Older Great Falls City 100 kV lines approach capacity in the ten to fifteen year planning horizon for certain N-1 line outages in Great Falls.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Billings Steam Plant 230/100 kV and Rimrock 161/100 kV autos overload for various Billings area 230 kV outages (N-1 and N-2) within the five year planning horizon.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Older Billings City 100 kV lines approach capacity in the fifteen year planning horizon for the N-1 of Shorey Road – Alkali Creek 230 kV.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 smtClean="0">
              <a:solidFill>
                <a:schemeClr val="tx1"/>
              </a:solidFill>
            </a:endParaRPr>
          </a:p>
          <a:p>
            <a:pPr lvl="1"/>
            <a:endParaRPr lang="en-US" sz="16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Analysis of Future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BEB134-FBE3-457D-B949-1E0A3B5801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371600"/>
            <a:ext cx="7696200" cy="4648200"/>
          </a:xfrm>
        </p:spPr>
        <p:txBody>
          <a:bodyPr/>
          <a:lstStyle/>
          <a:p>
            <a:pPr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Summary Results 2019 – 2029 Cases: Thermal Issues</a:t>
            </a:r>
          </a:p>
          <a:p>
            <a:pPr>
              <a:buNone/>
            </a:pPr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Baseline 100 kV bus fault overloads Steam Plant – Laurel 100 kV line in fifteen year planning horizon.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Ennis/Big Sky 69 kV system approaches capacity in ten to fifteen year planning horizon for loss of Bozeman feed.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Missoula – Bitterroot 69 kV line approaches capacity in ten to fifteen year planning horizon for a Missoula area bus fault.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At generation related switchyards under Peak Hydro conditions, N-1/N-2 losses cause remaining lines to overload: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Loss of a Canyon Ferry 100 kV line (WAPA) overloads the other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Loss of a Kerr 161 kV line overloads the other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Loss of both Kerr 161 kV lines overloads the BPA tie-line to Kalispell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Loss of two Crooked Falls to Great Falls Switchyard 100 kV line overloads the remaining line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Analysis of Future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371600"/>
            <a:ext cx="7696200" cy="4648200"/>
          </a:xfrm>
        </p:spPr>
        <p:txBody>
          <a:bodyPr/>
          <a:lstStyle/>
          <a:p>
            <a:pPr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Summary Results 2019 – 2029 Cases: Voltage Issues</a:t>
            </a:r>
          </a:p>
          <a:p>
            <a:pPr>
              <a:buNone/>
            </a:pPr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Under normal system conditions, minor voltage problems were observed on certain area 50 and 69 kV systems, easily mitigated with tap changes or capacitors. No problems observed on BES elements.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The following bus outages cause low voltage in their respective areas due to older bus designs: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Mill Creek 100 kV bus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Harlowton 100 kV bus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Glengarry 100 kV bus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Judith Gap 100 kV bus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Analysis of Future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759A8-C535-43FE-A4B9-E33C7E8F70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143000"/>
            <a:ext cx="7620000" cy="4724400"/>
          </a:xfrm>
        </p:spPr>
        <p:txBody>
          <a:bodyPr/>
          <a:lstStyle/>
          <a:p>
            <a:pPr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Summary Results 2019-2029 Cases: Voltage Issues</a:t>
            </a:r>
          </a:p>
          <a:p>
            <a:pPr>
              <a:buNone/>
            </a:pPr>
            <a:r>
              <a:rPr lang="en-US" sz="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Loss of both Missoula 4 – Hamilton Heights 161 kV lines may result in minor low voltage problems on the Hamilton 69 kV system within the five year planning horizon.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Loss of parallel Broadview – Billings 230 kV lines causes low voltage in the Billings City area in the five year planning horizon and voltage collapse in the ten to fifteen year planning horizon.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Loss of the Garrison 230 kV bus (BPA) may result in marginal to low voltages in Butte, Helena, and Bozeman areas in the fifteen year planning horizon.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Analysis of Future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759A8-C535-43FE-A4B9-E33C7E8F70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447800"/>
            <a:ext cx="7620000" cy="4419600"/>
          </a:xfrm>
        </p:spPr>
        <p:txBody>
          <a:bodyPr/>
          <a:lstStyle/>
          <a:p>
            <a:pPr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Stability Issues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Stability (Dynamics) runs have not yet been performed on the base cases.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These runs should be completed later this year.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No major problems are anticipated.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Analysis of Future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759A8-C535-43FE-A4B9-E33C7E8F70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1730&quot;&gt;&lt;/object&gt;&lt;object type=&quot;2&quot; unique_id=&quot;11731&quot;&gt;&lt;object type=&quot;3&quot; unique_id=&quot;11732&quot;&gt;&lt;property id=&quot;20148&quot; value=&quot;5&quot;/&gt;&lt;property id=&quot;20300&quot; value=&quot;Slide 1&quot;/&gt;&lt;property id=&quot;20307&quot; value=&quot;256&quot;/&gt;&lt;/object&gt;&lt;object type=&quot;3&quot; unique_id=&quot;11733&quot;&gt;&lt;property id=&quot;20148&quot; value=&quot;5&quot;/&gt;&lt;property id=&quot;20300&quot; value=&quot;Slide 2&quot;/&gt;&lt;property id=&quot;20307&quot; value=&quot;259&quot;/&gt;&lt;/object&gt;&lt;object type=&quot;3&quot; unique_id=&quot;11734&quot;&gt;&lt;property id=&quot;20148&quot; value=&quot;5&quot;/&gt;&lt;property id=&quot;20300&quot; value=&quot;Slide 3&quot;/&gt;&lt;property id=&quot;20307&quot; value=&quot;258&quot;/&gt;&lt;/object&gt;&lt;object type=&quot;3&quot; unique_id=&quot;11735&quot;&gt;&lt;property id=&quot;20148&quot; value=&quot;5&quot;/&gt;&lt;property id=&quot;20300&quot; value=&quot;Slide 4&quot;/&gt;&lt;property id=&quot;20307&quot; value=&quot;260&quot;/&gt;&lt;/object&gt;&lt;object type=&quot;3&quot; unique_id=&quot;11736&quot;&gt;&lt;property id=&quot;20148&quot; value=&quot;5&quot;/&gt;&lt;property id=&quot;20300&quot; value=&quot;Slide 5&quot;/&gt;&lt;property id=&quot;20307&quot; value=&quot;261&quot;/&gt;&lt;/object&gt;&lt;object type=&quot;3&quot; unique_id=&quot;11737&quot;&gt;&lt;property id=&quot;20148&quot; value=&quot;5&quot;/&gt;&lt;property id=&quot;20300&quot; value=&quot;Slide 6 - &amp;quot;This slide could be used to ask a question or introduce a new section.&amp;quot;&quot;/&gt;&lt;property id=&quot;20307&quot; value=&quot;269&quot;/&gt;&lt;/object&gt;&lt;object type=&quot;3&quot; unique_id=&quot;11738&quot;&gt;&lt;property id=&quot;20148&quot; value=&quot;5&quot;/&gt;&lt;property id=&quot;20300&quot; value=&quot;Slide 7 - &amp;quot;Did you know? &amp;#x0D;&amp;#x0A;&amp;#x0D;&amp;#x0A;NorthWestern Energy serves approximately 123,000 square miles in the Northwest and Midwest territor&quot;/&gt;&lt;property id=&quot;20307&quot; value=&quot;263&quot;/&gt;&lt;/object&gt;&lt;object type=&quot;3&quot; unique_id=&quot;11739&quot;&gt;&lt;property id=&quot;20148&quot; value=&quot;5&quot;/&gt;&lt;property id=&quot;20300&quot; value=&quot;Slide 8 - &amp;quot;Did you know? &amp;#x0D;&amp;#x0A;&amp;#x0D;&amp;#x0A;NorthWestern Energy serves approximately 123,000 square miles in the Northwest and Midwest territor&quot;/&gt;&lt;property id=&quot;20307&quot; value=&quot;264&quot;/&gt;&lt;/object&gt;&lt;object type=&quot;3&quot; unique_id=&quot;11740&quot;&gt;&lt;property id=&quot;20148&quot; value=&quot;5&quot;/&gt;&lt;property id=&quot;20300&quot; value=&quot;Slide 9 - &amp;quot;Did you know? &amp;#x0D;&amp;#x0A;&amp;#x0D;&amp;#x0A;NorthWestern Energy serves approximately 123,000 square miles in the Northwest and Midwest territor&quot;/&gt;&lt;property id=&quot;20307&quot; value=&quot;265&quot;/&gt;&lt;/object&gt;&lt;object type=&quot;3&quot; unique_id=&quot;11741&quot;&gt;&lt;property id=&quot;20148&quot; value=&quot;5&quot;/&gt;&lt;property id=&quot;20300&quot; value=&quot;Slide 10 - &amp;quot;Did you know? &amp;#x0D;&amp;#x0A;&amp;#x0D;&amp;#x0A;NorthWestern Energy serves approximately 123,000 square miles in the Northwest and Midwest territo&quot;/&gt;&lt;property id=&quot;20307&quot; value=&quot;266&quot;/&gt;&lt;/object&gt;&lt;object type=&quot;3&quot; unique_id=&quot;11742&quot;&gt;&lt;property id=&quot;20148&quot; value=&quot;5&quot;/&gt;&lt;property id=&quot;20300&quot; value=&quot;Slide 11 - &amp;quot;Did you know? &amp;#x0D;&amp;#x0A;&amp;#x0D;&amp;#x0A;NorthWestern Energy serves approximately 123,000 square miles in the Northwest and Midwest territo&quot;/&gt;&lt;property id=&quot;20307&quot; value=&quot;267&quot;/&gt;&lt;/object&gt;&lt;object type=&quot;3&quot; unique_id=&quot;11743&quot;&gt;&lt;property id=&quot;20148&quot; value=&quot;5&quot;/&gt;&lt;property id=&quot;20300&quot; value=&quot;Slide 12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eneralThemedTemplate">
  <a:themeElements>
    <a:clrScheme name="NorthWestern Energy">
      <a:dk1>
        <a:srgbClr val="000000"/>
      </a:dk1>
      <a:lt1>
        <a:srgbClr val="FFFFFF"/>
      </a:lt1>
      <a:dk2>
        <a:srgbClr val="D2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9999"/>
      </a:hlink>
      <a:folHlink>
        <a:srgbClr val="6666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ctricThemedTemplate">
  <a:themeElements>
    <a:clrScheme name="NorthWestern Energy">
      <a:dk1>
        <a:srgbClr val="000000"/>
      </a:dk1>
      <a:lt1>
        <a:srgbClr val="FFFFFF"/>
      </a:lt1>
      <a:dk2>
        <a:srgbClr val="D2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9999"/>
      </a:hlink>
      <a:folHlink>
        <a:srgbClr val="6666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orthWestern Energ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orthWestern Energ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GeneralThemedTemplate</Template>
  <TotalTime>667</TotalTime>
  <Words>883</Words>
  <Application>Microsoft Office PowerPoint</Application>
  <PresentationFormat>On-screen Show (4:3)</PresentationFormat>
  <Paragraphs>125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GeneralThemedTemplate</vt:lpstr>
      <vt:lpstr>ElectricThemedTemplate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>Northwestern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 "Duck" Mallard</dc:creator>
  <cp:lastModifiedBy>Lovell, Kelly L</cp:lastModifiedBy>
  <cp:revision>59</cp:revision>
  <dcterms:created xsi:type="dcterms:W3CDTF">2014-09-12T15:45:57Z</dcterms:created>
  <dcterms:modified xsi:type="dcterms:W3CDTF">2014-12-11T22:09:16Z</dcterms:modified>
</cp:coreProperties>
</file>