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26"/>
  </p:notesMasterIdLst>
  <p:handoutMasterIdLst>
    <p:handoutMasterId r:id="rId27"/>
  </p:handoutMasterIdLst>
  <p:sldIdLst>
    <p:sldId id="256" r:id="rId3"/>
    <p:sldId id="260" r:id="rId4"/>
    <p:sldId id="288" r:id="rId5"/>
    <p:sldId id="272" r:id="rId6"/>
    <p:sldId id="273" r:id="rId7"/>
    <p:sldId id="274" r:id="rId8"/>
    <p:sldId id="275" r:id="rId9"/>
    <p:sldId id="276" r:id="rId10"/>
    <p:sldId id="277" r:id="rId11"/>
    <p:sldId id="278" r:id="rId12"/>
    <p:sldId id="289" r:id="rId13"/>
    <p:sldId id="280" r:id="rId14"/>
    <p:sldId id="281" r:id="rId15"/>
    <p:sldId id="279" r:id="rId16"/>
    <p:sldId id="290" r:id="rId17"/>
    <p:sldId id="282" r:id="rId18"/>
    <p:sldId id="287" r:id="rId19"/>
    <p:sldId id="283" r:id="rId20"/>
    <p:sldId id="284" r:id="rId21"/>
    <p:sldId id="285" r:id="rId22"/>
    <p:sldId id="286" r:id="rId23"/>
    <p:sldId id="269" r:id="rId24"/>
    <p:sldId id="270"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Helvetica" pitchFamily="34" charset="0"/>
        <a:ea typeface="+mn-ea"/>
        <a:cs typeface="Arial" charset="0"/>
      </a:defRPr>
    </a:lvl1pPr>
    <a:lvl2pPr marL="457200" algn="l" rtl="0" fontAlgn="base">
      <a:spcBef>
        <a:spcPct val="0"/>
      </a:spcBef>
      <a:spcAft>
        <a:spcPct val="0"/>
      </a:spcAft>
      <a:defRPr kern="1200">
        <a:solidFill>
          <a:schemeClr val="tx1"/>
        </a:solidFill>
        <a:latin typeface="Helvetica" pitchFamily="34" charset="0"/>
        <a:ea typeface="+mn-ea"/>
        <a:cs typeface="Arial" charset="0"/>
      </a:defRPr>
    </a:lvl2pPr>
    <a:lvl3pPr marL="914400" algn="l" rtl="0" fontAlgn="base">
      <a:spcBef>
        <a:spcPct val="0"/>
      </a:spcBef>
      <a:spcAft>
        <a:spcPct val="0"/>
      </a:spcAft>
      <a:defRPr kern="1200">
        <a:solidFill>
          <a:schemeClr val="tx1"/>
        </a:solidFill>
        <a:latin typeface="Helvetica" pitchFamily="34" charset="0"/>
        <a:ea typeface="+mn-ea"/>
        <a:cs typeface="Arial" charset="0"/>
      </a:defRPr>
    </a:lvl3pPr>
    <a:lvl4pPr marL="1371600" algn="l" rtl="0" fontAlgn="base">
      <a:spcBef>
        <a:spcPct val="0"/>
      </a:spcBef>
      <a:spcAft>
        <a:spcPct val="0"/>
      </a:spcAft>
      <a:defRPr kern="1200">
        <a:solidFill>
          <a:schemeClr val="tx1"/>
        </a:solidFill>
        <a:latin typeface="Helvetica" pitchFamily="34" charset="0"/>
        <a:ea typeface="+mn-ea"/>
        <a:cs typeface="Arial" charset="0"/>
      </a:defRPr>
    </a:lvl4pPr>
    <a:lvl5pPr marL="1828800" algn="l" rtl="0" fontAlgn="base">
      <a:spcBef>
        <a:spcPct val="0"/>
      </a:spcBef>
      <a:spcAft>
        <a:spcPct val="0"/>
      </a:spcAft>
      <a:defRPr kern="1200">
        <a:solidFill>
          <a:schemeClr val="tx1"/>
        </a:solidFill>
        <a:latin typeface="Helvetica" pitchFamily="34" charset="0"/>
        <a:ea typeface="+mn-ea"/>
        <a:cs typeface="Arial" charset="0"/>
      </a:defRPr>
    </a:lvl5pPr>
    <a:lvl6pPr marL="2286000" algn="l" defTabSz="914400" rtl="0" eaLnBrk="1" latinLnBrk="0" hangingPunct="1">
      <a:defRPr kern="1200">
        <a:solidFill>
          <a:schemeClr val="tx1"/>
        </a:solidFill>
        <a:latin typeface="Helvetica" pitchFamily="34" charset="0"/>
        <a:ea typeface="+mn-ea"/>
        <a:cs typeface="Arial" charset="0"/>
      </a:defRPr>
    </a:lvl6pPr>
    <a:lvl7pPr marL="2743200" algn="l" defTabSz="914400" rtl="0" eaLnBrk="1" latinLnBrk="0" hangingPunct="1">
      <a:defRPr kern="1200">
        <a:solidFill>
          <a:schemeClr val="tx1"/>
        </a:solidFill>
        <a:latin typeface="Helvetica" pitchFamily="34" charset="0"/>
        <a:ea typeface="+mn-ea"/>
        <a:cs typeface="Arial" charset="0"/>
      </a:defRPr>
    </a:lvl7pPr>
    <a:lvl8pPr marL="3200400" algn="l" defTabSz="914400" rtl="0" eaLnBrk="1" latinLnBrk="0" hangingPunct="1">
      <a:defRPr kern="1200">
        <a:solidFill>
          <a:schemeClr val="tx1"/>
        </a:solidFill>
        <a:latin typeface="Helvetica" pitchFamily="34" charset="0"/>
        <a:ea typeface="+mn-ea"/>
        <a:cs typeface="Arial" charset="0"/>
      </a:defRPr>
    </a:lvl8pPr>
    <a:lvl9pPr marL="3657600" algn="l" defTabSz="914400" rtl="0" eaLnBrk="1" latinLnBrk="0" hangingPunct="1">
      <a:defRPr kern="1200">
        <a:solidFill>
          <a:schemeClr val="tx1"/>
        </a:solidFill>
        <a:latin typeface="Helvetic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000000"/>
    <a:srgbClr val="666666"/>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60" autoAdjust="0"/>
    <p:restoredTop sz="82024" autoAdjust="0"/>
  </p:normalViewPr>
  <p:slideViewPr>
    <p:cSldViewPr>
      <p:cViewPr varScale="1">
        <p:scale>
          <a:sx n="83" d="100"/>
          <a:sy n="83" d="100"/>
        </p:scale>
        <p:origin x="-446" y="-5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2539"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B5D1566-4F41-46E5-A79A-DF183E59115D}" type="datetimeFigureOut">
              <a:rPr lang="en-US"/>
              <a:pPr>
                <a:defRPr/>
              </a:pPr>
              <a:t>9/15/2014</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9BA7C3-2751-46EF-BE36-43BF4D9FED40}" type="slidenum">
              <a:rPr lang="en-US"/>
              <a:pPr>
                <a:defRPr/>
              </a:pPr>
              <a:t>‹#›</a:t>
            </a:fld>
            <a:endParaRPr lang="en-US" dirty="0"/>
          </a:p>
        </p:txBody>
      </p:sp>
    </p:spTree>
    <p:extLst>
      <p:ext uri="{BB962C8B-B14F-4D97-AF65-F5344CB8AC3E}">
        <p14:creationId xmlns:p14="http://schemas.microsoft.com/office/powerpoint/2010/main" val="3186345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5916779-12D2-4944-A8E8-FC6A0BACE2F4}" type="datetimeFigureOut">
              <a:rPr lang="en-US"/>
              <a:pPr>
                <a:defRPr/>
              </a:pPr>
              <a:t>9/15/2014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Heading 1, 50pt font, RGB 210,0,0</a:t>
            </a:r>
          </a:p>
          <a:p>
            <a:pPr lvl="0"/>
            <a:r>
              <a:rPr lang="en-US" noProof="0" dirty="0" smtClean="0"/>
              <a:t>Heading 2  white, 30pt font, background 1, darker 50% (bottom grey down from white color option)</a:t>
            </a:r>
          </a:p>
          <a:p>
            <a:pPr lvl="0"/>
            <a:r>
              <a:rPr lang="en-US" noProof="0" dirty="0" smtClean="0"/>
              <a:t>Heading 3, 22pt font, bold, black lighter 25% (third down from black color option)</a:t>
            </a:r>
          </a:p>
          <a:p>
            <a:pPr lvl="0"/>
            <a:r>
              <a:rPr lang="en-US" noProof="0" dirty="0" smtClean="0"/>
              <a:t>Body Copy/Bulleted Text, 22pt font, black lighter 25% (third down from black color option)</a:t>
            </a:r>
          </a:p>
          <a:p>
            <a:pPr lvl="0"/>
            <a:endParaRPr lang="en-US" noProof="0" dirty="0" smtClean="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EE4240D-0FEA-479C-B008-388AEF8560C4}" type="slidenum">
              <a:rPr lang="en-US"/>
              <a:pPr>
                <a:defRPr/>
              </a:pPr>
              <a:t>‹#›</a:t>
            </a:fld>
            <a:endParaRPr lang="en-US"/>
          </a:p>
        </p:txBody>
      </p:sp>
    </p:spTree>
    <p:extLst>
      <p:ext uri="{BB962C8B-B14F-4D97-AF65-F5344CB8AC3E}">
        <p14:creationId xmlns:p14="http://schemas.microsoft.com/office/powerpoint/2010/main" val="340313658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20pt </a:t>
            </a:r>
            <a:r>
              <a:rPr lang="en-US" dirty="0" smtClean="0"/>
              <a:t>Font – bold for presentation name, regular for date</a:t>
            </a:r>
          </a:p>
          <a:p>
            <a:pPr>
              <a:spcBef>
                <a:spcPct val="0"/>
              </a:spcBef>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E2EB0-3092-4BD5-9A87-F4A31B91B0D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Title, 24pt font, bold, white</a:t>
            </a:r>
          </a:p>
          <a:p>
            <a:pPr>
              <a:spcBef>
                <a:spcPct val="0"/>
              </a:spcBef>
            </a:pPr>
            <a:r>
              <a:rPr lang="en-US" dirty="0" smtClean="0"/>
              <a:t>Body Copy/Bulleted Text, 22pt font, black</a:t>
            </a:r>
            <a:r>
              <a:rPr lang="en-US" baseline="0" dirty="0" smtClean="0"/>
              <a:t> (adjust as necessary)</a:t>
            </a:r>
            <a:endParaRPr lang="en-US" dirty="0" smtClean="0"/>
          </a:p>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41A0F2-7FDD-4A39-95BB-87E88AD465A0}"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Text, 60pt font, white</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0F24B-00B7-498F-BBCB-DDBD9FB5A7FF}"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Slide</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1E6E23-A085-415D-A9C8-EA041C49A398}" type="slidenum">
              <a:rPr lang="en-US"/>
              <a:pPr fontAlgn="base">
                <a:spcBef>
                  <a:spcPct val="0"/>
                </a:spcBef>
                <a:spcAft>
                  <a:spcPct val="0"/>
                </a:spcAft>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Title, 24pt font, bold, white</a:t>
            </a:r>
          </a:p>
          <a:p>
            <a:pPr>
              <a:spcBef>
                <a:spcPct val="0"/>
              </a:spcBef>
            </a:pPr>
            <a:r>
              <a:rPr lang="en-US" dirty="0" smtClean="0"/>
              <a:t>Body Copy/Bulleted Text, 22pt font, black</a:t>
            </a:r>
            <a:r>
              <a:rPr lang="en-US" baseline="0" dirty="0" smtClean="0"/>
              <a:t> (adjust as necessary)</a:t>
            </a:r>
            <a:endParaRPr lang="en-US" dirty="0" smtClean="0"/>
          </a:p>
          <a:p>
            <a:pPr>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41A0F2-7FDD-4A39-95BB-87E88AD465A0}"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2F33A4-FF0E-469A-B4F9-6E10AA4CB211}"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57200" y="4648200"/>
            <a:ext cx="8305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a:solidFill>
                  <a:schemeClr val="bg1"/>
                </a:solidFill>
                <a:latin typeface="+mj-lt"/>
              </a:defRPr>
            </a:lvl1pPr>
          </a:lstStyle>
          <a:p>
            <a:pPr lvl="0"/>
            <a:r>
              <a:rPr lang="en-US" dirty="0" smtClean="0"/>
              <a:t>Click to edit Master text styles I Sub-heading (i.e., presenter name)</a:t>
            </a:r>
          </a:p>
        </p:txBody>
      </p:sp>
      <p:sp>
        <p:nvSpPr>
          <p:cNvPr id="3" name="Slide Number Placeholder 5"/>
          <p:cNvSpPr>
            <a:spLocks noGrp="1"/>
          </p:cNvSpPr>
          <p:nvPr>
            <p:ph type="sldNum" sz="quarter" idx="11"/>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EF705E00-C7C1-450A-B2E7-E1880EFC2D0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 4">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lide Number Placeholder 5"/>
          <p:cNvSpPr txBox="1">
            <a:spLocks/>
          </p:cNvSpPr>
          <p:nvPr/>
        </p:nvSpPr>
        <p:spPr>
          <a:xfrm>
            <a:off x="76200" y="6461125"/>
            <a:ext cx="381000" cy="320675"/>
          </a:xfrm>
          <a:prstGeom prst="rect">
            <a:avLst/>
          </a:prstGeom>
          <a:noFill/>
        </p:spPr>
        <p:txBody>
          <a:bodyPr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F4B20D5-9404-4D95-A3F7-A141E45242A1}" type="slidenum">
              <a:rPr lang="en-US" smtClean="0"/>
              <a:pPr fontAlgn="auto">
                <a:spcBef>
                  <a:spcPts val="0"/>
                </a:spcBef>
                <a:spcAft>
                  <a:spcPts val="0"/>
                </a:spcAft>
                <a:defRPr/>
              </a:pPr>
              <a:t>‹#›</a:t>
            </a:fld>
            <a:endParaRPr lang="en-US" dirty="0"/>
          </a:p>
        </p:txBody>
      </p:sp>
      <p:sp>
        <p:nvSpPr>
          <p:cNvPr id="2" name="Title 1"/>
          <p:cNvSpPr>
            <a:spLocks noGrp="1"/>
          </p:cNvSpPr>
          <p:nvPr>
            <p:ph type="title"/>
          </p:nvPr>
        </p:nvSpPr>
        <p:spPr>
          <a:xfrm>
            <a:off x="3657600" y="2057400"/>
            <a:ext cx="5124450" cy="2590800"/>
          </a:xfrm>
          <a:prstGeom prst="rect">
            <a:avLst/>
          </a:prstGeom>
        </p:spPr>
        <p:txBody>
          <a:bodyPr/>
          <a:lstStyle>
            <a:lvl1pPr algn="l">
              <a:defRPr sz="4400" baseline="0">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8534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3E7964F4-1C21-45DD-975E-17AA8897EE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5">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57600" y="2057400"/>
            <a:ext cx="5124450" cy="2590800"/>
          </a:xfrm>
          <a:prstGeom prst="rect">
            <a:avLst/>
          </a:prstGeom>
        </p:spPr>
        <p:txBody>
          <a:bodyPr/>
          <a:lstStyle>
            <a:lvl1pPr algn="l">
              <a:defRPr sz="4400" baseline="0">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E7BCED47-AD8D-47FB-98E1-032DF7D4D0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5BA8379A-A090-46F5-95FD-03BEAD1968F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Text Placeholder 12"/>
          <p:cNvSpPr>
            <a:spLocks noGrp="1"/>
          </p:cNvSpPr>
          <p:nvPr>
            <p:ph type="body" sz="quarter" idx="10" hasCustomPrompt="1"/>
          </p:nvPr>
        </p:nvSpPr>
        <p:spPr>
          <a:xfrm>
            <a:off x="457200" y="4648200"/>
            <a:ext cx="8305800" cy="5334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baseline="0">
                <a:solidFill>
                  <a:schemeClr val="bg1"/>
                </a:solidFill>
              </a:defRPr>
            </a:lvl1pPr>
          </a:lstStyle>
          <a:p>
            <a:pPr lvl="0"/>
            <a:r>
              <a:rPr lang="en-US" dirty="0" smtClean="0"/>
              <a:t>Click to edit Master text styles I Sub-heading (i.e., presenter name)</a:t>
            </a:r>
          </a:p>
        </p:txBody>
      </p:sp>
      <p:sp>
        <p:nvSpPr>
          <p:cNvPr id="5" name="Slide Number Placeholder 5"/>
          <p:cNvSpPr>
            <a:spLocks noGrp="1"/>
          </p:cNvSpPr>
          <p:nvPr>
            <p:ph type="sldNum" sz="quarter" idx="11"/>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6634AC41-174B-4118-8876-81C6A4A52D25}" type="slidenum">
              <a:rPr lang="en-US"/>
              <a:pPr>
                <a:defRPr/>
              </a:pPr>
              <a:t>‹#›</a:t>
            </a:fld>
            <a:endParaRPr lang="en-US" dirty="0"/>
          </a:p>
        </p:txBody>
      </p:sp>
    </p:spTree>
    <p:extLst>
      <p:ext uri="{BB962C8B-B14F-4D97-AF65-F5344CB8AC3E}">
        <p14:creationId xmlns:p14="http://schemas.microsoft.com/office/powerpoint/2010/main" val="146751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o We Are - Part I">
    <p:spTree>
      <p:nvGrpSpPr>
        <p:cNvPr id="1" name=""/>
        <p:cNvGrpSpPr/>
        <p:nvPr/>
      </p:nvGrpSpPr>
      <p:grpSpPr>
        <a:xfrm>
          <a:off x="0" y="0"/>
          <a:ext cx="0" cy="0"/>
          <a:chOff x="0" y="0"/>
          <a:chExt cx="0" cy="0"/>
        </a:xfrm>
      </p:grpSpPr>
      <p:sp>
        <p:nvSpPr>
          <p:cNvPr id="2" name="Rectangle 2"/>
          <p:cNvSpPr>
            <a:spLocks noChangeArrowheads="1"/>
          </p:cNvSpPr>
          <p:nvPr/>
        </p:nvSpPr>
        <p:spPr bwMode="auto">
          <a:xfrm>
            <a:off x="3733800" y="1524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a:solidFill>
                  <a:srgbClr val="FFFFFF"/>
                </a:solidFill>
                <a:latin typeface="Arial"/>
              </a:rPr>
              <a:t>Who We Are – Part I</a:t>
            </a:r>
            <a:endParaRPr lang="en-US" sz="2000" b="1" dirty="0">
              <a:solidFill>
                <a:srgbClr val="000000"/>
              </a:solidFill>
              <a:latin typeface="Arial"/>
            </a:endParaRPr>
          </a:p>
        </p:txBody>
      </p:sp>
      <p:sp>
        <p:nvSpPr>
          <p:cNvPr id="3" name="Rectangle 2"/>
          <p:cNvSpPr/>
          <p:nvPr/>
        </p:nvSpPr>
        <p:spPr>
          <a:xfrm>
            <a:off x="304800" y="990600"/>
            <a:ext cx="8458200" cy="5140325"/>
          </a:xfrm>
          <a:prstGeom prst="rect">
            <a:avLst/>
          </a:prstGeom>
        </p:spPr>
        <p:txBody>
          <a:bodyPr>
            <a:spAutoFit/>
          </a:bodyPr>
          <a:lstStyle/>
          <a:p>
            <a:pPr fontAlgn="auto">
              <a:spcBef>
                <a:spcPts val="0"/>
              </a:spcBef>
              <a:spcAft>
                <a:spcPts val="0"/>
              </a:spcAft>
              <a:defRPr/>
            </a:pPr>
            <a:r>
              <a:rPr lang="en-US" sz="5000" dirty="0">
                <a:solidFill>
                  <a:srgbClr val="D20000"/>
                </a:solidFill>
                <a:latin typeface="Arial"/>
                <a:cs typeface="+mn-cs"/>
              </a:rPr>
              <a:t>Who we are</a:t>
            </a:r>
          </a:p>
          <a:p>
            <a:pPr fontAlgn="auto">
              <a:spcBef>
                <a:spcPts val="0"/>
              </a:spcBef>
              <a:spcAft>
                <a:spcPts val="0"/>
              </a:spcAft>
              <a:defRPr/>
            </a:pPr>
            <a:r>
              <a:rPr lang="en-US" sz="3000" dirty="0">
                <a:solidFill>
                  <a:srgbClr val="FFFFFF">
                    <a:lumMod val="50000"/>
                  </a:srgbClr>
                </a:solidFill>
                <a:latin typeface="Arial"/>
                <a:cs typeface="+mn-cs"/>
              </a:rPr>
              <a:t>673,200 Customers</a:t>
            </a:r>
          </a:p>
          <a:p>
            <a:pPr marL="285750" indent="-285750" fontAlgn="auto">
              <a:spcBef>
                <a:spcPts val="0"/>
              </a:spcBef>
              <a:spcAft>
                <a:spcPts val="0"/>
              </a:spcAft>
              <a:buClr>
                <a:srgbClr val="D20000"/>
              </a:buClr>
              <a:buFont typeface="Arial" pitchFamily="34" charset="0"/>
              <a:buChar char="•"/>
              <a:defRPr/>
            </a:pPr>
            <a:r>
              <a:rPr lang="en-US" sz="2200" dirty="0">
                <a:solidFill>
                  <a:srgbClr val="000000">
                    <a:lumMod val="75000"/>
                    <a:lumOff val="25000"/>
                  </a:srgbClr>
                </a:solidFill>
                <a:latin typeface="Arial"/>
                <a:cs typeface="+mn-cs"/>
              </a:rPr>
              <a:t>403,600 electric</a:t>
            </a:r>
          </a:p>
          <a:p>
            <a:pPr marL="285750" indent="-285750" fontAlgn="auto">
              <a:spcBef>
                <a:spcPts val="0"/>
              </a:spcBef>
              <a:spcAft>
                <a:spcPts val="0"/>
              </a:spcAft>
              <a:buClr>
                <a:srgbClr val="D20000"/>
              </a:buClr>
              <a:buFont typeface="Arial" pitchFamily="34" charset="0"/>
              <a:buChar char="•"/>
              <a:defRPr/>
            </a:pPr>
            <a:r>
              <a:rPr lang="en-US" sz="2200" dirty="0">
                <a:solidFill>
                  <a:srgbClr val="000000">
                    <a:lumMod val="75000"/>
                    <a:lumOff val="25000"/>
                  </a:srgbClr>
                </a:solidFill>
                <a:latin typeface="Arial"/>
                <a:cs typeface="+mn-cs"/>
              </a:rPr>
              <a:t>269,600 natural gas</a:t>
            </a:r>
          </a:p>
          <a:p>
            <a:pPr fontAlgn="auto">
              <a:spcBef>
                <a:spcPts val="0"/>
              </a:spcBef>
              <a:spcAft>
                <a:spcPts val="0"/>
              </a:spcAft>
              <a:buFont typeface="Arial" pitchFamily="34" charset="0"/>
              <a:buNone/>
              <a:defRPr/>
            </a:pPr>
            <a:endParaRPr lang="en-US" sz="1600" dirty="0">
              <a:solidFill>
                <a:srgbClr val="000000"/>
              </a:solidFill>
              <a:latin typeface="Arial"/>
              <a:cs typeface="+mn-cs"/>
            </a:endParaRPr>
          </a:p>
          <a:p>
            <a:pPr fontAlgn="auto">
              <a:spcBef>
                <a:spcPts val="0"/>
              </a:spcBef>
              <a:spcAft>
                <a:spcPts val="0"/>
              </a:spcAft>
              <a:defRPr/>
            </a:pPr>
            <a:r>
              <a:rPr lang="en-US" sz="3000" dirty="0">
                <a:solidFill>
                  <a:srgbClr val="FFFFFF">
                    <a:lumMod val="50000"/>
                  </a:srgbClr>
                </a:solidFill>
                <a:latin typeface="Arial"/>
                <a:cs typeface="+mn-cs"/>
              </a:rPr>
              <a:t>Total owned generation</a:t>
            </a:r>
          </a:p>
          <a:p>
            <a:pPr marL="285750" indent="-285750" fontAlgn="auto">
              <a:spcBef>
                <a:spcPts val="0"/>
              </a:spcBef>
              <a:spcAft>
                <a:spcPts val="0"/>
              </a:spcAft>
              <a:buClr>
                <a:srgbClr val="D20000"/>
              </a:buClr>
              <a:buFont typeface="Arial" pitchFamily="34" charset="0"/>
              <a:buChar char="•"/>
              <a:defRPr/>
            </a:pPr>
            <a:r>
              <a:rPr lang="en-US" sz="2200" dirty="0">
                <a:solidFill>
                  <a:srgbClr val="000000">
                    <a:lumMod val="75000"/>
                    <a:lumOff val="25000"/>
                  </a:srgbClr>
                </a:solidFill>
                <a:latin typeface="Arial"/>
                <a:cs typeface="+mn-cs"/>
              </a:rPr>
              <a:t>MT – 412 MW – regulated</a:t>
            </a:r>
          </a:p>
          <a:p>
            <a:pPr marL="285750" indent="-285750" fontAlgn="auto">
              <a:spcBef>
                <a:spcPts val="0"/>
              </a:spcBef>
              <a:spcAft>
                <a:spcPts val="0"/>
              </a:spcAft>
              <a:buClr>
                <a:srgbClr val="D20000"/>
              </a:buClr>
              <a:buFont typeface="Arial" pitchFamily="34" charset="0"/>
              <a:buNone/>
              <a:defRPr/>
            </a:pPr>
            <a:r>
              <a:rPr lang="en-US" sz="2200" dirty="0" smtClean="0">
                <a:solidFill>
                  <a:srgbClr val="000000">
                    <a:lumMod val="75000"/>
                    <a:lumOff val="25000"/>
                  </a:srgbClr>
                </a:solidFill>
                <a:latin typeface="Arial"/>
                <a:cs typeface="+mn-cs"/>
              </a:rPr>
              <a:t>	(includes 150 </a:t>
            </a:r>
            <a:r>
              <a:rPr lang="en-US" sz="2200" dirty="0">
                <a:solidFill>
                  <a:srgbClr val="000000">
                    <a:lumMod val="75000"/>
                    <a:lumOff val="25000"/>
                  </a:srgbClr>
                </a:solidFill>
                <a:latin typeface="Arial"/>
                <a:cs typeface="+mn-cs"/>
              </a:rPr>
              <a:t>MW (regulation </a:t>
            </a:r>
            <a:r>
              <a:rPr lang="en-US" sz="2200" dirty="0" smtClean="0">
                <a:solidFill>
                  <a:srgbClr val="000000">
                    <a:lumMod val="75000"/>
                    <a:lumOff val="25000"/>
                  </a:srgbClr>
                </a:solidFill>
                <a:latin typeface="Arial"/>
                <a:cs typeface="+mn-cs"/>
              </a:rPr>
              <a:t>services))</a:t>
            </a:r>
            <a:endParaRPr lang="en-US" sz="2200" dirty="0">
              <a:solidFill>
                <a:srgbClr val="000000">
                  <a:lumMod val="75000"/>
                  <a:lumOff val="25000"/>
                </a:srgbClr>
              </a:solidFill>
              <a:latin typeface="Arial"/>
              <a:cs typeface="+mn-cs"/>
            </a:endParaRPr>
          </a:p>
          <a:p>
            <a:pPr marL="285750" indent="-285750" fontAlgn="auto">
              <a:spcBef>
                <a:spcPts val="0"/>
              </a:spcBef>
              <a:spcAft>
                <a:spcPts val="0"/>
              </a:spcAft>
              <a:buClr>
                <a:srgbClr val="D20000"/>
              </a:buClr>
              <a:buFont typeface="Arial" pitchFamily="34" charset="0"/>
              <a:buChar char="•"/>
              <a:defRPr/>
            </a:pPr>
            <a:r>
              <a:rPr lang="en-US" sz="2200" dirty="0">
                <a:solidFill>
                  <a:srgbClr val="000000">
                    <a:lumMod val="75000"/>
                    <a:lumOff val="25000"/>
                  </a:srgbClr>
                </a:solidFill>
                <a:latin typeface="Arial"/>
                <a:cs typeface="+mn-cs"/>
              </a:rPr>
              <a:t>SD – 376 MW (</a:t>
            </a:r>
            <a:r>
              <a:rPr lang="en-US" sz="2200" dirty="0" err="1">
                <a:solidFill>
                  <a:srgbClr val="000000">
                    <a:lumMod val="75000"/>
                    <a:lumOff val="25000"/>
                  </a:srgbClr>
                </a:solidFill>
                <a:latin typeface="Arial"/>
                <a:cs typeface="+mn-cs"/>
              </a:rPr>
              <a:t>baseload</a:t>
            </a:r>
            <a:r>
              <a:rPr lang="en-US" sz="2200" dirty="0">
                <a:solidFill>
                  <a:srgbClr val="000000">
                    <a:lumMod val="75000"/>
                    <a:lumOff val="25000"/>
                  </a:srgbClr>
                </a:solidFill>
                <a:latin typeface="Arial"/>
                <a:cs typeface="+mn-cs"/>
              </a:rPr>
              <a:t>) – regulated </a:t>
            </a:r>
          </a:p>
          <a:p>
            <a:pPr marL="285750" indent="-285750" fontAlgn="auto">
              <a:spcBef>
                <a:spcPts val="0"/>
              </a:spcBef>
              <a:spcAft>
                <a:spcPts val="0"/>
              </a:spcAft>
              <a:buClr>
                <a:srgbClr val="D20000"/>
              </a:buClr>
              <a:buFont typeface="Arial" pitchFamily="34" charset="0"/>
              <a:buChar char="•"/>
              <a:defRPr/>
            </a:pPr>
            <a:endParaRPr lang="en-US" sz="2200" dirty="0">
              <a:solidFill>
                <a:srgbClr val="000000">
                  <a:lumMod val="75000"/>
                  <a:lumOff val="25000"/>
                </a:srgbClr>
              </a:solidFill>
              <a:latin typeface="Arial"/>
              <a:cs typeface="+mn-cs"/>
            </a:endParaRPr>
          </a:p>
          <a:p>
            <a:pPr fontAlgn="auto">
              <a:spcBef>
                <a:spcPts val="0"/>
              </a:spcBef>
              <a:spcAft>
                <a:spcPts val="0"/>
              </a:spcAft>
              <a:defRPr/>
            </a:pPr>
            <a:r>
              <a:rPr lang="en-US" sz="2400" dirty="0">
                <a:solidFill>
                  <a:srgbClr val="FFFFFF">
                    <a:lumMod val="50000"/>
                  </a:srgbClr>
                </a:solidFill>
                <a:latin typeface="Arial"/>
                <a:cs typeface="+mn-cs"/>
              </a:rPr>
              <a:t>Approximately 123,000 square miles of service territory in Montana, South Dakota and Nebraska</a:t>
            </a:r>
          </a:p>
          <a:p>
            <a:pPr fontAlgn="auto">
              <a:spcBef>
                <a:spcPts val="0"/>
              </a:spcBef>
              <a:spcAft>
                <a:spcPts val="0"/>
              </a:spcAft>
              <a:buClr>
                <a:srgbClr val="D20000"/>
              </a:buClr>
              <a:buFont typeface="Arial" pitchFamily="34" charset="0"/>
              <a:buNone/>
              <a:defRPr/>
            </a:pPr>
            <a:endParaRPr lang="en-US" sz="2200" dirty="0">
              <a:solidFill>
                <a:srgbClr val="000000">
                  <a:lumMod val="75000"/>
                  <a:lumOff val="25000"/>
                </a:srgbClr>
              </a:solidFill>
              <a:cs typeface="+mn-cs"/>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76350"/>
            <a:ext cx="4208463"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6634AC41-174B-4118-8876-81C6A4A52D25}" type="slidenum">
              <a:rPr lang="en-US"/>
              <a:pPr>
                <a:defRPr/>
              </a:pPr>
              <a:t>‹#›</a:t>
            </a:fld>
            <a:endParaRPr lang="en-US" dirty="0"/>
          </a:p>
        </p:txBody>
      </p:sp>
    </p:spTree>
    <p:extLst>
      <p:ext uri="{BB962C8B-B14F-4D97-AF65-F5344CB8AC3E}">
        <p14:creationId xmlns:p14="http://schemas.microsoft.com/office/powerpoint/2010/main" val="400563014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o We Are - Part II">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0" y="76200"/>
            <a:ext cx="510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000" b="1" dirty="0">
                <a:solidFill>
                  <a:srgbClr val="FFFFFF"/>
                </a:solidFill>
                <a:latin typeface="Arial"/>
              </a:rPr>
              <a:t>Who We Are – Part II</a:t>
            </a:r>
            <a:endParaRPr lang="en-US" sz="2000" b="1" dirty="0">
              <a:solidFill>
                <a:srgbClr val="000000"/>
              </a:solidFill>
              <a:latin typeface="Arial"/>
            </a:endParaRPr>
          </a:p>
        </p:txBody>
      </p:sp>
      <p:sp>
        <p:nvSpPr>
          <p:cNvPr id="3" name="Rectangle 2"/>
          <p:cNvSpPr/>
          <p:nvPr/>
        </p:nvSpPr>
        <p:spPr>
          <a:xfrm>
            <a:off x="542925" y="1295400"/>
            <a:ext cx="8077200" cy="2369880"/>
          </a:xfrm>
          <a:prstGeom prst="rect">
            <a:avLst/>
          </a:prstGeom>
        </p:spPr>
        <p:txBody>
          <a:bodyPr>
            <a:spAutoFit/>
          </a:bodyPr>
          <a:lstStyle/>
          <a:p>
            <a:pPr fontAlgn="auto">
              <a:spcBef>
                <a:spcPts val="0"/>
              </a:spcBef>
              <a:spcAft>
                <a:spcPts val="0"/>
              </a:spcAft>
              <a:defRPr/>
            </a:pPr>
            <a:r>
              <a:rPr lang="en-US" sz="3000" dirty="0">
                <a:solidFill>
                  <a:srgbClr val="FFFFFF">
                    <a:lumMod val="50000"/>
                  </a:srgbClr>
                </a:solidFill>
                <a:latin typeface="Arial"/>
                <a:cs typeface="+mn-cs"/>
              </a:rPr>
              <a:t>Total Assets:			 $3.2 billion</a:t>
            </a:r>
          </a:p>
          <a:p>
            <a:pPr fontAlgn="auto">
              <a:spcBef>
                <a:spcPts val="0"/>
              </a:spcBef>
              <a:spcAft>
                <a:spcPts val="0"/>
              </a:spcAft>
              <a:defRPr/>
            </a:pPr>
            <a:r>
              <a:rPr lang="en-US" sz="3000" dirty="0">
                <a:solidFill>
                  <a:srgbClr val="FFFFFF">
                    <a:lumMod val="50000"/>
                  </a:srgbClr>
                </a:solidFill>
                <a:latin typeface="Arial"/>
                <a:cs typeface="+mn-cs"/>
              </a:rPr>
              <a:t>Total Capitalization:		 $2.1 billion</a:t>
            </a:r>
          </a:p>
          <a:p>
            <a:pPr fontAlgn="auto">
              <a:spcBef>
                <a:spcPts val="0"/>
              </a:spcBef>
              <a:spcAft>
                <a:spcPts val="0"/>
              </a:spcAft>
              <a:defRPr/>
            </a:pPr>
            <a:r>
              <a:rPr lang="en-US" sz="3000" dirty="0">
                <a:solidFill>
                  <a:srgbClr val="FFFFFF">
                    <a:lumMod val="50000"/>
                  </a:srgbClr>
                </a:solidFill>
                <a:latin typeface="Arial"/>
                <a:cs typeface="+mn-cs"/>
              </a:rPr>
              <a:t>Total Capital Expenditures:	 $322 million</a:t>
            </a:r>
          </a:p>
          <a:p>
            <a:pPr fontAlgn="auto">
              <a:spcBef>
                <a:spcPts val="0"/>
              </a:spcBef>
              <a:spcAft>
                <a:spcPts val="0"/>
              </a:spcAft>
              <a:defRPr/>
            </a:pPr>
            <a:r>
              <a:rPr lang="en-US" sz="3000" dirty="0">
                <a:solidFill>
                  <a:srgbClr val="FFFFFF">
                    <a:lumMod val="50000"/>
                  </a:srgbClr>
                </a:solidFill>
                <a:latin typeface="Arial"/>
                <a:cs typeface="+mn-cs"/>
              </a:rPr>
              <a:t>Total Employees:		 1,430</a:t>
            </a:r>
          </a:p>
          <a:p>
            <a:pPr marL="457200" indent="-457200" fontAlgn="auto">
              <a:spcBef>
                <a:spcPts val="0"/>
              </a:spcBef>
              <a:spcAft>
                <a:spcPts val="0"/>
              </a:spcAft>
              <a:buClr>
                <a:srgbClr val="D20000"/>
              </a:buClr>
              <a:buFont typeface="Arial" pitchFamily="34" charset="0"/>
              <a:buNone/>
              <a:defRPr/>
            </a:pPr>
            <a:endParaRPr lang="en-US" sz="2800" dirty="0">
              <a:solidFill>
                <a:srgbClr val="FFFFFF">
                  <a:lumMod val="65000"/>
                </a:srgbClr>
              </a:solidFill>
              <a:cs typeface="+mn-cs"/>
            </a:endParaRPr>
          </a:p>
        </p:txBody>
      </p:sp>
      <p:sp>
        <p:nvSpPr>
          <p:cNvPr id="4"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0297768D-7090-4AED-A745-07CB960CA96F}" type="slidenum">
              <a:rPr lang="en-US"/>
              <a:pPr>
                <a:defRPr/>
              </a:pPr>
              <a:t>‹#›</a:t>
            </a:fld>
            <a:endParaRPr lang="en-US" dirty="0"/>
          </a:p>
        </p:txBody>
      </p:sp>
      <p:pic>
        <p:nvPicPr>
          <p:cNvPr id="5" name="Picture 4" descr="CHAU_Words-1.jpg"/>
          <p:cNvPicPr>
            <a:picLocks noChangeAspect="1"/>
          </p:cNvPicPr>
          <p:nvPr userDrawn="1"/>
        </p:nvPicPr>
        <p:blipFill>
          <a:blip r:embed="rId2" cstate="print"/>
          <a:stretch>
            <a:fillRect/>
          </a:stretch>
        </p:blipFill>
        <p:spPr>
          <a:xfrm>
            <a:off x="1981200" y="3396403"/>
            <a:ext cx="5181600" cy="3461597"/>
          </a:xfrm>
          <a:prstGeom prst="rect">
            <a:avLst/>
          </a:prstGeom>
        </p:spPr>
      </p:pic>
    </p:spTree>
    <p:extLst>
      <p:ext uri="{BB962C8B-B14F-4D97-AF65-F5344CB8AC3E}">
        <p14:creationId xmlns:p14="http://schemas.microsoft.com/office/powerpoint/2010/main" val="6544221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685800" y="1447800"/>
            <a:ext cx="7391400" cy="4419600"/>
          </a:xfrm>
          <a:prstGeom prst="rect">
            <a:avLst/>
          </a:prstGeom>
        </p:spPr>
        <p:txBody>
          <a:bodyPr/>
          <a:lstStyle>
            <a:lvl1pPr marL="457200" indent="-457200">
              <a:buClr>
                <a:srgbClr val="D20000"/>
              </a:buClr>
              <a:buFont typeface="Arial" pitchFamily="34" charset="0"/>
              <a:buChar char="•"/>
              <a:defRPr>
                <a:solidFill>
                  <a:schemeClr val="tx1">
                    <a:lumMod val="75000"/>
                    <a:lumOff val="25000"/>
                  </a:schemeClr>
                </a:solidFill>
              </a:defRPr>
            </a:lvl1pPr>
            <a:lvl2pPr>
              <a:defRPr>
                <a:solidFill>
                  <a:schemeClr val="bg1">
                    <a:lumMod val="50000"/>
                  </a:schemeClr>
                </a:solidFill>
              </a:defRPr>
            </a:lvl2pPr>
            <a:lvl3pPr>
              <a:buClr>
                <a:srgbClr val="D20000"/>
              </a:buClr>
              <a:buSzPct val="80000"/>
              <a:buFont typeface="Courier New" pitchFamily="49" charset="0"/>
              <a:buChar char="o"/>
              <a:defRPr>
                <a:solidFill>
                  <a:schemeClr val="tx1">
                    <a:lumMod val="75000"/>
                    <a:lumOff val="25000"/>
                  </a:schemeClr>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15"/>
          <p:cNvSpPr>
            <a:spLocks noGrp="1"/>
          </p:cNvSpPr>
          <p:nvPr>
            <p:ph type="body" sz="quarter" idx="11"/>
          </p:nvPr>
        </p:nvSpPr>
        <p:spPr>
          <a:xfrm>
            <a:off x="838200" y="152400"/>
            <a:ext cx="8153400" cy="533400"/>
          </a:xfrm>
          <a:prstGeom prst="rect">
            <a:avLst/>
          </a:prstGeom>
        </p:spPr>
        <p:txBody>
          <a:bodyPr/>
          <a:lstStyle>
            <a:lvl1pPr algn="r">
              <a:defRPr sz="2400" b="1">
                <a:solidFill>
                  <a:schemeClr val="bg1"/>
                </a:solidFill>
              </a:defRPr>
            </a:lvl1pPr>
          </a:lstStyle>
          <a:p>
            <a:pPr lvl="0"/>
            <a:r>
              <a:rPr lang="en-US" smtClean="0"/>
              <a:t>Click to edit Master text styles</a:t>
            </a:r>
          </a:p>
        </p:txBody>
      </p:sp>
      <p:sp>
        <p:nvSpPr>
          <p:cNvPr id="4" name="Slide Number Placeholder 5"/>
          <p:cNvSpPr>
            <a:spLocks noGrp="1"/>
          </p:cNvSpPr>
          <p:nvPr>
            <p:ph type="sldNum" sz="quarter" idx="12"/>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C1AD963D-579C-45B2-A395-1C6444035837}" type="slidenum">
              <a:rPr lang="en-US"/>
              <a:pPr>
                <a:defRPr/>
              </a:pPr>
              <a:t>‹#›</a:t>
            </a:fld>
            <a:endParaRPr lang="en-US" dirty="0"/>
          </a:p>
        </p:txBody>
      </p:sp>
    </p:spTree>
    <p:extLst>
      <p:ext uri="{BB962C8B-B14F-4D97-AF65-F5344CB8AC3E}">
        <p14:creationId xmlns:p14="http://schemas.microsoft.com/office/powerpoint/2010/main" val="23870920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800600"/>
          </a:xfrm>
          <a:prstGeom prst="rect">
            <a:avLst/>
          </a:prstGeom>
        </p:spPr>
        <p:txBody>
          <a:bodyPr/>
          <a:lstStyle>
            <a:lvl1pPr marL="0" indent="0">
              <a:buFont typeface="Arial" pitchFamily="34" charset="0"/>
              <a:buNone/>
              <a:defRPr sz="2800">
                <a:solidFill>
                  <a:srgbClr val="D2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4"/>
          <p:cNvSpPr>
            <a:spLocks noGrp="1"/>
          </p:cNvSpPr>
          <p:nvPr>
            <p:ph type="body" sz="quarter" idx="10"/>
          </p:nvPr>
        </p:nvSpPr>
        <p:spPr>
          <a:xfrm>
            <a:off x="609600" y="152400"/>
            <a:ext cx="8382000" cy="533400"/>
          </a:xfrm>
          <a:prstGeom prst="rect">
            <a:avLst/>
          </a:prstGeom>
        </p:spPr>
        <p:txBody>
          <a:bodyPr/>
          <a:lstStyle>
            <a:lvl1pPr algn="r">
              <a:defRPr sz="2400" b="1">
                <a:solidFill>
                  <a:schemeClr val="bg1"/>
                </a:solidFill>
              </a:defRPr>
            </a:lvl1pPr>
          </a:lstStyle>
          <a:p>
            <a:pPr lvl="0"/>
            <a:r>
              <a:rPr lang="en-US" smtClean="0"/>
              <a:t>Click to edit Master text styles</a:t>
            </a:r>
          </a:p>
        </p:txBody>
      </p:sp>
      <p:sp>
        <p:nvSpPr>
          <p:cNvPr id="4" name="Slide Number Placeholder 5"/>
          <p:cNvSpPr>
            <a:spLocks noGrp="1"/>
          </p:cNvSpPr>
          <p:nvPr>
            <p:ph type="sldNum" sz="quarter" idx="11"/>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EF0759A8-C535-43FE-A4B9-E33C7E8F7078}" type="slidenum">
              <a:rPr lang="en-US"/>
              <a:pPr>
                <a:defRPr/>
              </a:pPr>
              <a:t>‹#›</a:t>
            </a:fld>
            <a:endParaRPr lang="en-US" dirty="0"/>
          </a:p>
        </p:txBody>
      </p:sp>
    </p:spTree>
    <p:extLst>
      <p:ext uri="{BB962C8B-B14F-4D97-AF65-F5344CB8AC3E}">
        <p14:creationId xmlns:p14="http://schemas.microsoft.com/office/powerpoint/2010/main" val="31610182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1066800"/>
            <a:ext cx="7315200" cy="4648200"/>
          </a:xfrm>
        </p:spPr>
        <p:txBody>
          <a:bodyPr/>
          <a:lstStyle>
            <a:lvl1pPr algn="l">
              <a:defRPr sz="5000" baseline="0">
                <a:solidFill>
                  <a:schemeClr val="bg1"/>
                </a:solidFill>
              </a:defRPr>
            </a:lvl1pPr>
          </a:lstStyle>
          <a:p>
            <a:r>
              <a:rPr lang="en-US" dirty="0" smtClean="0"/>
              <a:t>This slide could be used to ask a question.</a:t>
            </a:r>
            <a:endParaRPr lang="en-US" dirty="0"/>
          </a:p>
        </p:txBody>
      </p:sp>
      <p:sp>
        <p:nvSpPr>
          <p:cNvPr id="3"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C8885214-CE2A-4C80-971E-C75567F13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661770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1">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Title 1"/>
          <p:cNvSpPr>
            <a:spLocks noGrp="1"/>
          </p:cNvSpPr>
          <p:nvPr>
            <p:ph type="title" hasCustomPrompt="1"/>
          </p:nvPr>
        </p:nvSpPr>
        <p:spPr>
          <a:xfrm>
            <a:off x="3657600" y="2057400"/>
            <a:ext cx="5124450" cy="2590800"/>
          </a:xfrm>
        </p:spPr>
        <p:txBody>
          <a:bodyPr/>
          <a:lstStyle>
            <a:lvl1pPr algn="l">
              <a:defRPr sz="4400" baseline="0">
                <a:solidFill>
                  <a:schemeClr val="bg1"/>
                </a:solidFill>
              </a:defRPr>
            </a:lvl1pPr>
          </a:lstStyle>
          <a:p>
            <a:r>
              <a:rPr lang="en-US" dirty="0" smtClean="0"/>
              <a:t>Did you know?</a:t>
            </a:r>
            <a:br>
              <a:rPr lang="en-US" dirty="0" smtClean="0"/>
            </a:br>
            <a:endParaRPr lang="en-US" dirty="0"/>
          </a:p>
        </p:txBody>
      </p:sp>
      <p:sp>
        <p:nvSpPr>
          <p:cNvPr id="5"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C8885214-CE2A-4C80-971E-C75567F13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850822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 We Are - Part I">
    <p:spTree>
      <p:nvGrpSpPr>
        <p:cNvPr id="1" name=""/>
        <p:cNvGrpSpPr/>
        <p:nvPr/>
      </p:nvGrpSpPr>
      <p:grpSpPr>
        <a:xfrm>
          <a:off x="0" y="0"/>
          <a:ext cx="0" cy="0"/>
          <a:chOff x="0" y="0"/>
          <a:chExt cx="0" cy="0"/>
        </a:xfrm>
      </p:grpSpPr>
      <p:sp>
        <p:nvSpPr>
          <p:cNvPr id="2" name="Rectangle 2"/>
          <p:cNvSpPr>
            <a:spLocks noChangeArrowheads="1"/>
          </p:cNvSpPr>
          <p:nvPr/>
        </p:nvSpPr>
        <p:spPr bwMode="auto">
          <a:xfrm>
            <a:off x="3733800" y="152400"/>
            <a:ext cx="5181600" cy="461665"/>
          </a:xfrm>
          <a:prstGeom prst="rect">
            <a:avLst/>
          </a:prstGeom>
          <a:noFill/>
          <a:ln w="9525">
            <a:noFill/>
            <a:miter lim="800000"/>
            <a:headEnd/>
            <a:tailEnd/>
          </a:ln>
        </p:spPr>
        <p:txBody>
          <a:bodyPr>
            <a:spAutoFit/>
          </a:bodyPr>
          <a:lstStyle/>
          <a:p>
            <a:pPr algn="r"/>
            <a:r>
              <a:rPr lang="en-US" sz="2400" b="1" dirty="0">
                <a:solidFill>
                  <a:schemeClr val="bg1"/>
                </a:solidFill>
                <a:latin typeface="+mj-lt"/>
              </a:rPr>
              <a:t>Who We Are – Part I</a:t>
            </a:r>
            <a:endParaRPr lang="en-US" sz="2400" b="1" dirty="0">
              <a:latin typeface="+mj-lt"/>
            </a:endParaRPr>
          </a:p>
        </p:txBody>
      </p:sp>
      <p:sp>
        <p:nvSpPr>
          <p:cNvPr id="3" name="Rectangle 2"/>
          <p:cNvSpPr/>
          <p:nvPr/>
        </p:nvSpPr>
        <p:spPr>
          <a:xfrm>
            <a:off x="304800" y="990600"/>
            <a:ext cx="8458200" cy="5140325"/>
          </a:xfrm>
          <a:prstGeom prst="rect">
            <a:avLst/>
          </a:prstGeom>
        </p:spPr>
        <p:txBody>
          <a:bodyPr>
            <a:spAutoFit/>
          </a:bodyPr>
          <a:lstStyle/>
          <a:p>
            <a:pPr fontAlgn="auto">
              <a:spcBef>
                <a:spcPts val="0"/>
              </a:spcBef>
              <a:spcAft>
                <a:spcPts val="0"/>
              </a:spcAft>
              <a:defRPr/>
            </a:pPr>
            <a:r>
              <a:rPr lang="en-US" sz="5000" dirty="0">
                <a:solidFill>
                  <a:srgbClr val="D20000"/>
                </a:solidFill>
                <a:latin typeface="+mn-lt"/>
                <a:cs typeface="+mn-cs"/>
              </a:rPr>
              <a:t>Who we are</a:t>
            </a:r>
          </a:p>
          <a:p>
            <a:pPr fontAlgn="auto">
              <a:spcBef>
                <a:spcPts val="0"/>
              </a:spcBef>
              <a:spcAft>
                <a:spcPts val="0"/>
              </a:spcAft>
              <a:defRPr/>
            </a:pPr>
            <a:r>
              <a:rPr lang="en-US" sz="3000" dirty="0">
                <a:solidFill>
                  <a:schemeClr val="bg1">
                    <a:lumMod val="50000"/>
                  </a:schemeClr>
                </a:solidFill>
                <a:latin typeface="+mn-lt"/>
                <a:cs typeface="+mn-cs"/>
              </a:rPr>
              <a:t>673,200 Customers</a:t>
            </a:r>
          </a:p>
          <a:p>
            <a:pPr marL="285750" indent="-285750" fontAlgn="auto">
              <a:spcBef>
                <a:spcPts val="0"/>
              </a:spcBef>
              <a:spcAft>
                <a:spcPts val="0"/>
              </a:spcAft>
              <a:buClr>
                <a:srgbClr val="D20000"/>
              </a:buClr>
              <a:buFont typeface="Arial" pitchFamily="34" charset="0"/>
              <a:buChar char="•"/>
              <a:defRPr/>
            </a:pPr>
            <a:r>
              <a:rPr lang="en-US" sz="2200" dirty="0">
                <a:solidFill>
                  <a:schemeClr val="tx1">
                    <a:lumMod val="75000"/>
                    <a:lumOff val="25000"/>
                  </a:schemeClr>
                </a:solidFill>
                <a:latin typeface="+mn-lt"/>
                <a:cs typeface="+mn-cs"/>
              </a:rPr>
              <a:t>403,600 electric</a:t>
            </a:r>
          </a:p>
          <a:p>
            <a:pPr marL="285750" indent="-285750" fontAlgn="auto">
              <a:spcBef>
                <a:spcPts val="0"/>
              </a:spcBef>
              <a:spcAft>
                <a:spcPts val="0"/>
              </a:spcAft>
              <a:buClr>
                <a:srgbClr val="D20000"/>
              </a:buClr>
              <a:buFont typeface="Arial" pitchFamily="34" charset="0"/>
              <a:buChar char="•"/>
              <a:defRPr/>
            </a:pPr>
            <a:r>
              <a:rPr lang="en-US" sz="2200" dirty="0">
                <a:solidFill>
                  <a:schemeClr val="tx1">
                    <a:lumMod val="75000"/>
                    <a:lumOff val="25000"/>
                  </a:schemeClr>
                </a:solidFill>
                <a:latin typeface="+mn-lt"/>
                <a:cs typeface="+mn-cs"/>
              </a:rPr>
              <a:t>269,600 natural gas</a:t>
            </a:r>
          </a:p>
          <a:p>
            <a:pPr fontAlgn="auto">
              <a:spcBef>
                <a:spcPts val="0"/>
              </a:spcBef>
              <a:spcAft>
                <a:spcPts val="0"/>
              </a:spcAft>
              <a:buFont typeface="Arial" pitchFamily="34" charset="0"/>
              <a:buNone/>
              <a:defRPr/>
            </a:pPr>
            <a:endParaRPr lang="en-US" sz="1600" dirty="0">
              <a:latin typeface="+mn-lt"/>
              <a:cs typeface="+mn-cs"/>
            </a:endParaRPr>
          </a:p>
          <a:p>
            <a:pPr fontAlgn="auto">
              <a:spcBef>
                <a:spcPts val="0"/>
              </a:spcBef>
              <a:spcAft>
                <a:spcPts val="0"/>
              </a:spcAft>
              <a:defRPr/>
            </a:pPr>
            <a:r>
              <a:rPr lang="en-US" sz="3000" dirty="0">
                <a:solidFill>
                  <a:schemeClr val="bg1">
                    <a:lumMod val="50000"/>
                  </a:schemeClr>
                </a:solidFill>
                <a:latin typeface="+mn-lt"/>
                <a:cs typeface="+mn-cs"/>
              </a:rPr>
              <a:t>Total owned generation</a:t>
            </a:r>
          </a:p>
          <a:p>
            <a:pPr marL="285750" indent="-285750" fontAlgn="auto">
              <a:spcBef>
                <a:spcPts val="0"/>
              </a:spcBef>
              <a:spcAft>
                <a:spcPts val="0"/>
              </a:spcAft>
              <a:buClr>
                <a:srgbClr val="D20000"/>
              </a:buClr>
              <a:buFont typeface="Arial" pitchFamily="34" charset="0"/>
              <a:buChar char="•"/>
              <a:defRPr/>
            </a:pPr>
            <a:r>
              <a:rPr lang="en-US" sz="2200" dirty="0">
                <a:solidFill>
                  <a:schemeClr val="tx1">
                    <a:lumMod val="75000"/>
                    <a:lumOff val="25000"/>
                  </a:schemeClr>
                </a:solidFill>
                <a:latin typeface="+mn-lt"/>
                <a:cs typeface="+mn-cs"/>
              </a:rPr>
              <a:t>MT – 412 MW – regulated</a:t>
            </a:r>
          </a:p>
          <a:p>
            <a:pPr marL="285750" indent="-285750" fontAlgn="auto">
              <a:spcBef>
                <a:spcPts val="0"/>
              </a:spcBef>
              <a:spcAft>
                <a:spcPts val="0"/>
              </a:spcAft>
              <a:buClr>
                <a:srgbClr val="D20000"/>
              </a:buClr>
              <a:buFont typeface="Arial" pitchFamily="34" charset="0"/>
              <a:buNone/>
              <a:defRPr/>
            </a:pPr>
            <a:r>
              <a:rPr lang="en-US" sz="2200" dirty="0" smtClean="0">
                <a:solidFill>
                  <a:schemeClr val="tx1">
                    <a:lumMod val="75000"/>
                    <a:lumOff val="25000"/>
                  </a:schemeClr>
                </a:solidFill>
                <a:latin typeface="+mn-lt"/>
                <a:cs typeface="+mn-cs"/>
              </a:rPr>
              <a:t>	(includes 150 </a:t>
            </a:r>
            <a:r>
              <a:rPr lang="en-US" sz="2200" dirty="0">
                <a:solidFill>
                  <a:schemeClr val="tx1">
                    <a:lumMod val="75000"/>
                    <a:lumOff val="25000"/>
                  </a:schemeClr>
                </a:solidFill>
                <a:latin typeface="+mn-lt"/>
                <a:cs typeface="+mn-cs"/>
              </a:rPr>
              <a:t>MW (regulation </a:t>
            </a:r>
            <a:r>
              <a:rPr lang="en-US" sz="2200" dirty="0" smtClean="0">
                <a:solidFill>
                  <a:schemeClr val="tx1">
                    <a:lumMod val="75000"/>
                    <a:lumOff val="25000"/>
                  </a:schemeClr>
                </a:solidFill>
                <a:latin typeface="+mn-lt"/>
                <a:cs typeface="+mn-cs"/>
              </a:rPr>
              <a:t>services))</a:t>
            </a:r>
            <a:endParaRPr lang="en-US" sz="2200" dirty="0">
              <a:solidFill>
                <a:schemeClr val="tx1">
                  <a:lumMod val="75000"/>
                  <a:lumOff val="25000"/>
                </a:schemeClr>
              </a:solidFill>
              <a:latin typeface="+mn-lt"/>
              <a:cs typeface="+mn-cs"/>
            </a:endParaRPr>
          </a:p>
          <a:p>
            <a:pPr marL="285750" indent="-285750" fontAlgn="auto">
              <a:spcBef>
                <a:spcPts val="0"/>
              </a:spcBef>
              <a:spcAft>
                <a:spcPts val="0"/>
              </a:spcAft>
              <a:buClr>
                <a:srgbClr val="D20000"/>
              </a:buClr>
              <a:buFont typeface="Arial" pitchFamily="34" charset="0"/>
              <a:buChar char="•"/>
              <a:defRPr/>
            </a:pPr>
            <a:r>
              <a:rPr lang="en-US" sz="2200" dirty="0">
                <a:solidFill>
                  <a:schemeClr val="tx1">
                    <a:lumMod val="75000"/>
                    <a:lumOff val="25000"/>
                  </a:schemeClr>
                </a:solidFill>
                <a:latin typeface="+mn-lt"/>
                <a:cs typeface="+mn-cs"/>
              </a:rPr>
              <a:t>SD – 376 MW (</a:t>
            </a:r>
            <a:r>
              <a:rPr lang="en-US" sz="2200" dirty="0" err="1">
                <a:solidFill>
                  <a:schemeClr val="tx1">
                    <a:lumMod val="75000"/>
                    <a:lumOff val="25000"/>
                  </a:schemeClr>
                </a:solidFill>
                <a:latin typeface="+mn-lt"/>
                <a:cs typeface="+mn-cs"/>
              </a:rPr>
              <a:t>baseload</a:t>
            </a:r>
            <a:r>
              <a:rPr lang="en-US" sz="2200" dirty="0">
                <a:solidFill>
                  <a:schemeClr val="tx1">
                    <a:lumMod val="75000"/>
                    <a:lumOff val="25000"/>
                  </a:schemeClr>
                </a:solidFill>
                <a:latin typeface="+mn-lt"/>
                <a:cs typeface="+mn-cs"/>
              </a:rPr>
              <a:t>) – regulated </a:t>
            </a:r>
          </a:p>
          <a:p>
            <a:pPr marL="285750" indent="-285750" fontAlgn="auto">
              <a:spcBef>
                <a:spcPts val="0"/>
              </a:spcBef>
              <a:spcAft>
                <a:spcPts val="0"/>
              </a:spcAft>
              <a:buClr>
                <a:srgbClr val="D20000"/>
              </a:buClr>
              <a:buFont typeface="Arial" pitchFamily="34" charset="0"/>
              <a:buChar char="•"/>
              <a:defRPr/>
            </a:pPr>
            <a:endParaRPr lang="en-US" sz="2200" dirty="0">
              <a:solidFill>
                <a:schemeClr val="tx1">
                  <a:lumMod val="75000"/>
                  <a:lumOff val="25000"/>
                </a:schemeClr>
              </a:solidFill>
              <a:latin typeface="+mn-lt"/>
              <a:cs typeface="+mn-cs"/>
            </a:endParaRPr>
          </a:p>
          <a:p>
            <a:pPr fontAlgn="auto">
              <a:spcBef>
                <a:spcPts val="0"/>
              </a:spcBef>
              <a:spcAft>
                <a:spcPts val="0"/>
              </a:spcAft>
              <a:defRPr/>
            </a:pPr>
            <a:r>
              <a:rPr lang="en-US" sz="2400" dirty="0">
                <a:solidFill>
                  <a:schemeClr val="bg1">
                    <a:lumMod val="50000"/>
                  </a:schemeClr>
                </a:solidFill>
                <a:latin typeface="+mn-lt"/>
                <a:cs typeface="+mn-cs"/>
              </a:rPr>
              <a:t>Approximately 123,000 square miles of service territory in Montana, South Dakota and Nebraska</a:t>
            </a:r>
          </a:p>
          <a:p>
            <a:pPr fontAlgn="auto">
              <a:spcBef>
                <a:spcPts val="0"/>
              </a:spcBef>
              <a:spcAft>
                <a:spcPts val="0"/>
              </a:spcAft>
              <a:buClr>
                <a:srgbClr val="D20000"/>
              </a:buClr>
              <a:buFont typeface="Arial" pitchFamily="34" charset="0"/>
              <a:buNone/>
              <a:defRPr/>
            </a:pPr>
            <a:endParaRPr lang="en-US" sz="2200" dirty="0">
              <a:solidFill>
                <a:schemeClr val="tx1">
                  <a:lumMod val="75000"/>
                  <a:lumOff val="25000"/>
                </a:schemeClr>
              </a:solidFill>
              <a:cs typeface="+mn-cs"/>
            </a:endParaRPr>
          </a:p>
        </p:txBody>
      </p:sp>
      <p:pic>
        <p:nvPicPr>
          <p:cNvPr id="4" name="Picture 3"/>
          <p:cNvPicPr>
            <a:picLocks noChangeAspect="1" noChangeArrowheads="1"/>
          </p:cNvPicPr>
          <p:nvPr/>
        </p:nvPicPr>
        <p:blipFill>
          <a:blip r:embed="rId2" cstate="print"/>
          <a:srcRect/>
          <a:stretch>
            <a:fillRect/>
          </a:stretch>
        </p:blipFill>
        <p:spPr bwMode="auto">
          <a:xfrm>
            <a:off x="4648200" y="1276350"/>
            <a:ext cx="4208463" cy="2686050"/>
          </a:xfrm>
          <a:prstGeom prst="rect">
            <a:avLst/>
          </a:prstGeom>
          <a:noFill/>
          <a:ln w="9525">
            <a:noFill/>
            <a:miter lim="800000"/>
            <a:headEnd/>
            <a:tailEnd/>
          </a:ln>
        </p:spPr>
      </p:pic>
      <p:sp>
        <p:nvSpPr>
          <p:cNvPr id="5"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1D6F5B62-B1E2-42DB-9093-43857C35F9A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2">
    <p:bg>
      <p:bgPr>
        <a:blipFill dpi="0" rotWithShape="0">
          <a:blip r:embed="rId2" cstate="print">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Title 1"/>
          <p:cNvSpPr>
            <a:spLocks noGrp="1"/>
          </p:cNvSpPr>
          <p:nvPr>
            <p:ph type="title"/>
          </p:nvPr>
        </p:nvSpPr>
        <p:spPr>
          <a:xfrm>
            <a:off x="3657600" y="2057400"/>
            <a:ext cx="5124450" cy="2590800"/>
          </a:xfrm>
        </p:spPr>
        <p:txBody>
          <a:bodyPr/>
          <a:lstStyle>
            <a:lvl1pPr algn="l">
              <a:defRPr sz="4400">
                <a:solidFill>
                  <a:schemeClr val="bg1"/>
                </a:solidFil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C8885214-CE2A-4C80-971E-C75567F13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47645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3">
    <p:bg>
      <p:bgPr>
        <a:blipFill dpi="0" rotWithShape="0">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4" name="Title 1"/>
          <p:cNvSpPr>
            <a:spLocks noGrp="1"/>
          </p:cNvSpPr>
          <p:nvPr>
            <p:ph type="title"/>
          </p:nvPr>
        </p:nvSpPr>
        <p:spPr>
          <a:xfrm>
            <a:off x="3657600" y="2057400"/>
            <a:ext cx="5124450" cy="2590800"/>
          </a:xfrm>
        </p:spPr>
        <p:txBody>
          <a:bodyPr/>
          <a:lstStyle>
            <a:lvl1pPr algn="l">
              <a:defRPr sz="4400">
                <a:solidFill>
                  <a:schemeClr val="bg1"/>
                </a:solidFil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C8885214-CE2A-4C80-971E-C75567F13BD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39354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753DBD84-F98A-45CE-B520-3A290421913F}" type="slidenum">
              <a:rPr lang="en-US"/>
              <a:pPr>
                <a:defRPr/>
              </a:pPr>
              <a:t>‹#›</a:t>
            </a:fld>
            <a:endParaRPr lang="en-US" dirty="0"/>
          </a:p>
        </p:txBody>
      </p:sp>
    </p:spTree>
    <p:extLst>
      <p:ext uri="{BB962C8B-B14F-4D97-AF65-F5344CB8AC3E}">
        <p14:creationId xmlns:p14="http://schemas.microsoft.com/office/powerpoint/2010/main" val="3911294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 We Are - Part II">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0" y="147935"/>
            <a:ext cx="5105400" cy="461665"/>
          </a:xfrm>
          <a:prstGeom prst="rect">
            <a:avLst/>
          </a:prstGeom>
          <a:noFill/>
          <a:ln w="9525">
            <a:noFill/>
            <a:miter lim="800000"/>
            <a:headEnd/>
            <a:tailEnd/>
          </a:ln>
        </p:spPr>
        <p:txBody>
          <a:bodyPr>
            <a:spAutoFit/>
          </a:bodyPr>
          <a:lstStyle/>
          <a:p>
            <a:pPr algn="r"/>
            <a:r>
              <a:rPr lang="en-US" sz="2400" b="1" dirty="0">
                <a:solidFill>
                  <a:schemeClr val="bg1"/>
                </a:solidFill>
                <a:latin typeface="+mj-lt"/>
              </a:rPr>
              <a:t>Who We Are – Part II</a:t>
            </a:r>
            <a:endParaRPr lang="en-US" sz="2400" b="1" dirty="0">
              <a:latin typeface="+mj-lt"/>
            </a:endParaRPr>
          </a:p>
        </p:txBody>
      </p:sp>
      <p:sp>
        <p:nvSpPr>
          <p:cNvPr id="3" name="Rectangle 2"/>
          <p:cNvSpPr/>
          <p:nvPr/>
        </p:nvSpPr>
        <p:spPr>
          <a:xfrm>
            <a:off x="542925" y="1295400"/>
            <a:ext cx="8077200" cy="2369880"/>
          </a:xfrm>
          <a:prstGeom prst="rect">
            <a:avLst/>
          </a:prstGeom>
        </p:spPr>
        <p:txBody>
          <a:bodyPr>
            <a:spAutoFit/>
          </a:bodyPr>
          <a:lstStyle/>
          <a:p>
            <a:pPr fontAlgn="auto">
              <a:spcBef>
                <a:spcPts val="0"/>
              </a:spcBef>
              <a:spcAft>
                <a:spcPts val="0"/>
              </a:spcAft>
              <a:defRPr/>
            </a:pPr>
            <a:r>
              <a:rPr lang="en-US" sz="3000" dirty="0">
                <a:solidFill>
                  <a:schemeClr val="bg1">
                    <a:lumMod val="50000"/>
                  </a:schemeClr>
                </a:solidFill>
                <a:latin typeface="+mn-lt"/>
                <a:cs typeface="+mn-cs"/>
              </a:rPr>
              <a:t>Total Assets:			 $3.2 billion</a:t>
            </a:r>
          </a:p>
          <a:p>
            <a:pPr fontAlgn="auto">
              <a:spcBef>
                <a:spcPts val="0"/>
              </a:spcBef>
              <a:spcAft>
                <a:spcPts val="0"/>
              </a:spcAft>
              <a:defRPr/>
            </a:pPr>
            <a:r>
              <a:rPr lang="en-US" sz="3000" dirty="0">
                <a:solidFill>
                  <a:schemeClr val="bg1">
                    <a:lumMod val="50000"/>
                  </a:schemeClr>
                </a:solidFill>
                <a:latin typeface="+mn-lt"/>
                <a:cs typeface="+mn-cs"/>
              </a:rPr>
              <a:t>Total Capitalization:		 $2.1 billion</a:t>
            </a:r>
          </a:p>
          <a:p>
            <a:pPr fontAlgn="auto">
              <a:spcBef>
                <a:spcPts val="0"/>
              </a:spcBef>
              <a:spcAft>
                <a:spcPts val="0"/>
              </a:spcAft>
              <a:defRPr/>
            </a:pPr>
            <a:r>
              <a:rPr lang="en-US" sz="3000" dirty="0">
                <a:solidFill>
                  <a:schemeClr val="bg1">
                    <a:lumMod val="50000"/>
                  </a:schemeClr>
                </a:solidFill>
                <a:latin typeface="+mn-lt"/>
                <a:cs typeface="+mn-cs"/>
              </a:rPr>
              <a:t>Total Capital Expenditures:	 $322 million</a:t>
            </a:r>
          </a:p>
          <a:p>
            <a:pPr fontAlgn="auto">
              <a:spcBef>
                <a:spcPts val="0"/>
              </a:spcBef>
              <a:spcAft>
                <a:spcPts val="0"/>
              </a:spcAft>
              <a:defRPr/>
            </a:pPr>
            <a:r>
              <a:rPr lang="en-US" sz="3000" dirty="0">
                <a:solidFill>
                  <a:schemeClr val="bg1">
                    <a:lumMod val="50000"/>
                  </a:schemeClr>
                </a:solidFill>
                <a:latin typeface="+mn-lt"/>
                <a:cs typeface="+mn-cs"/>
              </a:rPr>
              <a:t>Total Employees:		 1,430</a:t>
            </a:r>
          </a:p>
          <a:p>
            <a:pPr marL="457200" indent="-457200" fontAlgn="auto">
              <a:spcBef>
                <a:spcPts val="0"/>
              </a:spcBef>
              <a:spcAft>
                <a:spcPts val="0"/>
              </a:spcAft>
              <a:buClr>
                <a:srgbClr val="D20000"/>
              </a:buClr>
              <a:buFont typeface="Arial" pitchFamily="34" charset="0"/>
              <a:buNone/>
              <a:defRPr/>
            </a:pPr>
            <a:endParaRPr lang="en-US" sz="2800" dirty="0">
              <a:solidFill>
                <a:schemeClr val="bg1">
                  <a:lumMod val="65000"/>
                </a:schemeClr>
              </a:solidFill>
              <a:cs typeface="+mn-cs"/>
            </a:endParaRPr>
          </a:p>
        </p:txBody>
      </p:sp>
      <p:sp>
        <p:nvSpPr>
          <p:cNvPr id="4" name="Slide Number Placeholder 5"/>
          <p:cNvSpPr>
            <a:spLocks noGrp="1"/>
          </p:cNvSpPr>
          <p:nvPr>
            <p:ph type="sldNum" sz="quarter" idx="10"/>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4EE29A76-57EB-4610-A62B-D3D516BD58DD}" type="slidenum">
              <a:rPr lang="en-US"/>
              <a:pPr>
                <a:defRPr/>
              </a:pPr>
              <a:t>‹#›</a:t>
            </a:fld>
            <a:endParaRPr lang="en-US" dirty="0"/>
          </a:p>
        </p:txBody>
      </p:sp>
      <p:pic>
        <p:nvPicPr>
          <p:cNvPr id="5" name="Picture 4" descr="CHAU_Words-1.jpg"/>
          <p:cNvPicPr>
            <a:picLocks noChangeAspect="1"/>
          </p:cNvPicPr>
          <p:nvPr userDrawn="1"/>
        </p:nvPicPr>
        <p:blipFill>
          <a:blip r:embed="rId2" cstate="print"/>
          <a:stretch>
            <a:fillRect/>
          </a:stretch>
        </p:blipFill>
        <p:spPr>
          <a:xfrm>
            <a:off x="1981200" y="3396403"/>
            <a:ext cx="5181600" cy="34615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685800" y="1447800"/>
            <a:ext cx="7391400" cy="4419600"/>
          </a:xfrm>
          <a:prstGeom prst="rect">
            <a:avLst/>
          </a:prstGeom>
        </p:spPr>
        <p:txBody>
          <a:bodyPr/>
          <a:lstStyle>
            <a:lvl1pPr marL="457200" indent="-457200">
              <a:buClr>
                <a:srgbClr val="D20000"/>
              </a:buClr>
              <a:buFont typeface="Arial" pitchFamily="34" charset="0"/>
              <a:buChar char="•"/>
              <a:defRPr>
                <a:solidFill>
                  <a:schemeClr val="tx1">
                    <a:lumMod val="75000"/>
                    <a:lumOff val="25000"/>
                  </a:schemeClr>
                </a:solidFill>
              </a:defRPr>
            </a:lvl1pPr>
            <a:lvl2pPr>
              <a:defRPr>
                <a:solidFill>
                  <a:schemeClr val="bg1">
                    <a:lumMod val="50000"/>
                  </a:schemeClr>
                </a:solidFill>
              </a:defRPr>
            </a:lvl2pPr>
            <a:lvl3pPr>
              <a:buClr>
                <a:srgbClr val="D20000"/>
              </a:buClr>
              <a:buSzPct val="80000"/>
              <a:buFont typeface="Courier New" pitchFamily="49" charset="0"/>
              <a:buChar char="o"/>
              <a:defRPr>
                <a:solidFill>
                  <a:schemeClr val="tx1">
                    <a:lumMod val="75000"/>
                    <a:lumOff val="25000"/>
                  </a:schemeClr>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15"/>
          <p:cNvSpPr>
            <a:spLocks noGrp="1"/>
          </p:cNvSpPr>
          <p:nvPr>
            <p:ph type="body" sz="quarter" idx="11"/>
          </p:nvPr>
        </p:nvSpPr>
        <p:spPr>
          <a:xfrm>
            <a:off x="838200" y="152400"/>
            <a:ext cx="8153400" cy="533400"/>
          </a:xfrm>
          <a:prstGeom prst="rect">
            <a:avLst/>
          </a:prstGeom>
        </p:spPr>
        <p:txBody>
          <a:bodyPr/>
          <a:lstStyle>
            <a:lvl1pPr algn="r">
              <a:defRPr sz="2400" b="1">
                <a:solidFill>
                  <a:schemeClr val="bg1"/>
                </a:solidFill>
                <a:latin typeface="+mj-lt"/>
              </a:defRPr>
            </a:lvl1pPr>
          </a:lstStyle>
          <a:p>
            <a:pPr lvl="0"/>
            <a:r>
              <a:rPr lang="en-US" smtClean="0"/>
              <a:t>Click to edit Master text styles</a:t>
            </a:r>
          </a:p>
        </p:txBody>
      </p:sp>
      <p:sp>
        <p:nvSpPr>
          <p:cNvPr id="4" name="Slide Number Placeholder 5"/>
          <p:cNvSpPr>
            <a:spLocks noGrp="1"/>
          </p:cNvSpPr>
          <p:nvPr>
            <p:ph type="sldNum" sz="quarter" idx="12"/>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E5130E54-1C22-4B29-89F4-FF7FD1874B7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800600"/>
          </a:xfrm>
          <a:prstGeom prst="rect">
            <a:avLst/>
          </a:prstGeom>
        </p:spPr>
        <p:txBody>
          <a:bodyPr/>
          <a:lstStyle>
            <a:lvl1pPr marL="0" indent="0">
              <a:buFont typeface="Arial" pitchFamily="34" charset="0"/>
              <a:buNone/>
              <a:defRPr sz="2800">
                <a:solidFill>
                  <a:srgbClr val="D2000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Text Placeholder 4"/>
          <p:cNvSpPr>
            <a:spLocks noGrp="1"/>
          </p:cNvSpPr>
          <p:nvPr>
            <p:ph type="body" sz="quarter" idx="10"/>
          </p:nvPr>
        </p:nvSpPr>
        <p:spPr>
          <a:xfrm>
            <a:off x="609600" y="152400"/>
            <a:ext cx="8382000" cy="533400"/>
          </a:xfrm>
          <a:prstGeom prst="rect">
            <a:avLst/>
          </a:prstGeom>
        </p:spPr>
        <p:txBody>
          <a:bodyPr/>
          <a:lstStyle>
            <a:lvl1pPr algn="r">
              <a:defRPr>
                <a:solidFill>
                  <a:schemeClr val="bg1"/>
                </a:solidFill>
              </a:defRPr>
            </a:lvl1pPr>
          </a:lstStyle>
          <a:p>
            <a:pPr lvl="0"/>
            <a:r>
              <a:rPr lang="en-US" smtClean="0"/>
              <a:t>Click to edit Master text styles</a:t>
            </a:r>
          </a:p>
        </p:txBody>
      </p:sp>
      <p:sp>
        <p:nvSpPr>
          <p:cNvPr id="4" name="Slide Number Placeholder 5"/>
          <p:cNvSpPr>
            <a:spLocks noGrp="1"/>
          </p:cNvSpPr>
          <p:nvPr>
            <p:ph type="sldNum" sz="quarter" idx="11"/>
          </p:nvPr>
        </p:nvSpPr>
        <p:spPr>
          <a:xfrm>
            <a:off x="152400" y="6400800"/>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rgbClr val="666666"/>
                </a:solidFill>
                <a:latin typeface="+mn-lt"/>
                <a:cs typeface="+mn-cs"/>
              </a:defRPr>
            </a:lvl1pPr>
          </a:lstStyle>
          <a:p>
            <a:pPr>
              <a:defRPr/>
            </a:pPr>
            <a:fld id="{F0EA89F9-7182-44CF-AC0A-20C1A0F6E5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33400" y="1066800"/>
            <a:ext cx="7315200" cy="4648200"/>
          </a:xfrm>
          <a:prstGeom prst="rect">
            <a:avLst/>
          </a:prstGeom>
        </p:spPr>
        <p:txBody>
          <a:bodyPr/>
          <a:lstStyle>
            <a:lvl1pPr algn="l">
              <a:defRPr sz="4400">
                <a:solidFill>
                  <a:schemeClr val="bg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64A0A227-7C43-4E64-B41A-7E3B91F6293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D 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657600" y="2057400"/>
            <a:ext cx="5124450" cy="2590800"/>
          </a:xfrm>
          <a:prstGeom prst="rect">
            <a:avLst/>
          </a:prstGeom>
        </p:spPr>
        <p:txBody>
          <a:bodyPr/>
          <a:lstStyle>
            <a:lvl1pPr algn="l">
              <a:defRPr sz="4400">
                <a:solidFill>
                  <a:schemeClr val="bg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CD1AD794-E899-414C-9B4E-B802828F41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3657600" y="2057400"/>
            <a:ext cx="5124450" cy="2590800"/>
          </a:xfrm>
          <a:prstGeom prst="rect">
            <a:avLst/>
          </a:prstGeom>
        </p:spPr>
        <p:txBody>
          <a:bodyPr/>
          <a:lstStyle>
            <a:lvl1pPr algn="l">
              <a:defRPr sz="4400">
                <a:solidFill>
                  <a:schemeClr val="bg1"/>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D05522F8-BEDE-4C52-80D0-10A41A5B698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657600" y="2057400"/>
            <a:ext cx="5124450" cy="2590800"/>
          </a:xfrm>
          <a:prstGeom prst="rect">
            <a:avLst/>
          </a:prstGeom>
        </p:spPr>
        <p:txBody>
          <a:bodyPr/>
          <a:lstStyle>
            <a:lvl1pPr algn="l">
              <a:defRPr sz="4400">
                <a:solidFill>
                  <a:schemeClr val="bg1"/>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a:xfrm>
            <a:off x="76200" y="6461125"/>
            <a:ext cx="381000" cy="3206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3E0D31B2-588F-4754-8727-B5CF18CB18F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8438"/>
            <a:ext cx="8534400" cy="563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kern="1200">
          <a:solidFill>
            <a:schemeClr val="bg1"/>
          </a:solidFill>
          <a:latin typeface="+mj-lt"/>
          <a:ea typeface="+mj-ea"/>
          <a:cs typeface="+mj-cs"/>
        </a:defRPr>
      </a:lvl1pPr>
      <a:lvl2pPr algn="r" rtl="0" eaLnBrk="1" fontAlgn="base" hangingPunct="1">
        <a:spcBef>
          <a:spcPct val="0"/>
        </a:spcBef>
        <a:spcAft>
          <a:spcPct val="0"/>
        </a:spcAft>
        <a:defRPr sz="4400">
          <a:solidFill>
            <a:srgbClr val="D20000"/>
          </a:solidFill>
          <a:latin typeface="Helvetica" pitchFamily="34" charset="0"/>
        </a:defRPr>
      </a:lvl2pPr>
      <a:lvl3pPr algn="r" rtl="0" eaLnBrk="1" fontAlgn="base" hangingPunct="1">
        <a:spcBef>
          <a:spcPct val="0"/>
        </a:spcBef>
        <a:spcAft>
          <a:spcPct val="0"/>
        </a:spcAft>
        <a:defRPr sz="4400">
          <a:solidFill>
            <a:srgbClr val="D20000"/>
          </a:solidFill>
          <a:latin typeface="Helvetica" pitchFamily="34" charset="0"/>
        </a:defRPr>
      </a:lvl3pPr>
      <a:lvl4pPr algn="r" rtl="0" eaLnBrk="1" fontAlgn="base" hangingPunct="1">
        <a:spcBef>
          <a:spcPct val="0"/>
        </a:spcBef>
        <a:spcAft>
          <a:spcPct val="0"/>
        </a:spcAft>
        <a:defRPr sz="4400">
          <a:solidFill>
            <a:srgbClr val="D20000"/>
          </a:solidFill>
          <a:latin typeface="Helvetica" pitchFamily="34" charset="0"/>
        </a:defRPr>
      </a:lvl4pPr>
      <a:lvl5pPr algn="r" rtl="0" eaLnBrk="1" fontAlgn="base" hangingPunct="1">
        <a:spcBef>
          <a:spcPct val="0"/>
        </a:spcBef>
        <a:spcAft>
          <a:spcPct val="0"/>
        </a:spcAft>
        <a:defRPr sz="4400">
          <a:solidFill>
            <a:srgbClr val="D20000"/>
          </a:solidFill>
          <a:latin typeface="Helvetica" pitchFamily="34" charset="0"/>
        </a:defRPr>
      </a:lvl5pPr>
      <a:lvl6pPr marL="457200" algn="r" rtl="0" eaLnBrk="1" fontAlgn="base" hangingPunct="1">
        <a:spcBef>
          <a:spcPct val="0"/>
        </a:spcBef>
        <a:spcAft>
          <a:spcPct val="0"/>
        </a:spcAft>
        <a:defRPr sz="4400">
          <a:solidFill>
            <a:srgbClr val="D20000"/>
          </a:solidFill>
          <a:latin typeface="Helvetica" pitchFamily="34" charset="0"/>
        </a:defRPr>
      </a:lvl6pPr>
      <a:lvl7pPr marL="914400" algn="r" rtl="0" eaLnBrk="1" fontAlgn="base" hangingPunct="1">
        <a:spcBef>
          <a:spcPct val="0"/>
        </a:spcBef>
        <a:spcAft>
          <a:spcPct val="0"/>
        </a:spcAft>
        <a:defRPr sz="4400">
          <a:solidFill>
            <a:srgbClr val="D20000"/>
          </a:solidFill>
          <a:latin typeface="Helvetica" pitchFamily="34" charset="0"/>
        </a:defRPr>
      </a:lvl7pPr>
      <a:lvl8pPr marL="1371600" algn="r" rtl="0" eaLnBrk="1" fontAlgn="base" hangingPunct="1">
        <a:spcBef>
          <a:spcPct val="0"/>
        </a:spcBef>
        <a:spcAft>
          <a:spcPct val="0"/>
        </a:spcAft>
        <a:defRPr sz="4400">
          <a:solidFill>
            <a:srgbClr val="D20000"/>
          </a:solidFill>
          <a:latin typeface="Helvetica" pitchFamily="34" charset="0"/>
        </a:defRPr>
      </a:lvl8pPr>
      <a:lvl9pPr marL="1828800" algn="r" rtl="0" eaLnBrk="1" fontAlgn="base" hangingPunct="1">
        <a:spcBef>
          <a:spcPct val="0"/>
        </a:spcBef>
        <a:spcAft>
          <a:spcPct val="0"/>
        </a:spcAft>
        <a:defRPr sz="4400">
          <a:solidFill>
            <a:srgbClr val="D20000"/>
          </a:solidFill>
          <a:latin typeface="Helvetica" pitchFamily="34" charset="0"/>
        </a:defRPr>
      </a:lvl9pPr>
    </p:titleStyle>
    <p:bodyStyle>
      <a:lvl1pPr algn="l" rtl="0" eaLnBrk="1" fontAlgn="base" hangingPunct="1">
        <a:spcBef>
          <a:spcPct val="20000"/>
        </a:spcBef>
        <a:spcAft>
          <a:spcPct val="0"/>
        </a:spcAft>
        <a:buFont typeface="Arial" charset="0"/>
        <a:defRPr sz="3200" kern="1200">
          <a:solidFill>
            <a:srgbClr val="7F7F7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228600"/>
            <a:ext cx="84582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Title of the Slide Goes Here</a:t>
            </a:r>
          </a:p>
        </p:txBody>
      </p:sp>
    </p:spTree>
    <p:extLst>
      <p:ext uri="{BB962C8B-B14F-4D97-AF65-F5344CB8AC3E}">
        <p14:creationId xmlns:p14="http://schemas.microsoft.com/office/powerpoint/2010/main" val="26423232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kern="1200">
          <a:solidFill>
            <a:schemeClr val="bg1"/>
          </a:solidFill>
          <a:latin typeface="+mj-lt"/>
          <a:ea typeface="+mj-ea"/>
          <a:cs typeface="+mj-cs"/>
        </a:defRPr>
      </a:lvl1pPr>
      <a:lvl2pPr algn="r" rtl="0" eaLnBrk="1" fontAlgn="base" hangingPunct="1">
        <a:spcBef>
          <a:spcPct val="0"/>
        </a:spcBef>
        <a:spcAft>
          <a:spcPct val="0"/>
        </a:spcAft>
        <a:defRPr sz="4400">
          <a:solidFill>
            <a:srgbClr val="D20000"/>
          </a:solidFill>
          <a:latin typeface="Helvetica" pitchFamily="34" charset="0"/>
        </a:defRPr>
      </a:lvl2pPr>
      <a:lvl3pPr algn="r" rtl="0" eaLnBrk="1" fontAlgn="base" hangingPunct="1">
        <a:spcBef>
          <a:spcPct val="0"/>
        </a:spcBef>
        <a:spcAft>
          <a:spcPct val="0"/>
        </a:spcAft>
        <a:defRPr sz="4400">
          <a:solidFill>
            <a:srgbClr val="D20000"/>
          </a:solidFill>
          <a:latin typeface="Helvetica" pitchFamily="34" charset="0"/>
        </a:defRPr>
      </a:lvl3pPr>
      <a:lvl4pPr algn="r" rtl="0" eaLnBrk="1" fontAlgn="base" hangingPunct="1">
        <a:spcBef>
          <a:spcPct val="0"/>
        </a:spcBef>
        <a:spcAft>
          <a:spcPct val="0"/>
        </a:spcAft>
        <a:defRPr sz="4400">
          <a:solidFill>
            <a:srgbClr val="D20000"/>
          </a:solidFill>
          <a:latin typeface="Helvetica" pitchFamily="34" charset="0"/>
        </a:defRPr>
      </a:lvl4pPr>
      <a:lvl5pPr algn="r" rtl="0" eaLnBrk="1" fontAlgn="base" hangingPunct="1">
        <a:spcBef>
          <a:spcPct val="0"/>
        </a:spcBef>
        <a:spcAft>
          <a:spcPct val="0"/>
        </a:spcAft>
        <a:defRPr sz="4400">
          <a:solidFill>
            <a:srgbClr val="D20000"/>
          </a:solidFill>
          <a:latin typeface="Helvetica" pitchFamily="34" charset="0"/>
        </a:defRPr>
      </a:lvl5pPr>
      <a:lvl6pPr marL="457200" algn="r" rtl="0" eaLnBrk="1" fontAlgn="base" hangingPunct="1">
        <a:spcBef>
          <a:spcPct val="0"/>
        </a:spcBef>
        <a:spcAft>
          <a:spcPct val="0"/>
        </a:spcAft>
        <a:defRPr sz="4400">
          <a:solidFill>
            <a:srgbClr val="D20000"/>
          </a:solidFill>
          <a:latin typeface="Helvetica" pitchFamily="34" charset="0"/>
        </a:defRPr>
      </a:lvl6pPr>
      <a:lvl7pPr marL="914400" algn="r" rtl="0" eaLnBrk="1" fontAlgn="base" hangingPunct="1">
        <a:spcBef>
          <a:spcPct val="0"/>
        </a:spcBef>
        <a:spcAft>
          <a:spcPct val="0"/>
        </a:spcAft>
        <a:defRPr sz="4400">
          <a:solidFill>
            <a:srgbClr val="D20000"/>
          </a:solidFill>
          <a:latin typeface="Helvetica" pitchFamily="34" charset="0"/>
        </a:defRPr>
      </a:lvl7pPr>
      <a:lvl8pPr marL="1371600" algn="r" rtl="0" eaLnBrk="1" fontAlgn="base" hangingPunct="1">
        <a:spcBef>
          <a:spcPct val="0"/>
        </a:spcBef>
        <a:spcAft>
          <a:spcPct val="0"/>
        </a:spcAft>
        <a:defRPr sz="4400">
          <a:solidFill>
            <a:srgbClr val="D20000"/>
          </a:solidFill>
          <a:latin typeface="Helvetica" pitchFamily="34" charset="0"/>
        </a:defRPr>
      </a:lvl8pPr>
      <a:lvl9pPr marL="1828800" algn="r" rtl="0" eaLnBrk="1" fontAlgn="base" hangingPunct="1">
        <a:spcBef>
          <a:spcPct val="0"/>
        </a:spcBef>
        <a:spcAft>
          <a:spcPct val="0"/>
        </a:spcAft>
        <a:defRPr sz="4400">
          <a:solidFill>
            <a:srgbClr val="D20000"/>
          </a:solidFill>
          <a:latin typeface="Helvetica" pitchFamily="34" charset="0"/>
        </a:defRPr>
      </a:lvl9pPr>
    </p:titleStyle>
    <p:bodyStyle>
      <a:lvl1pPr algn="l" rtl="0" eaLnBrk="1" fontAlgn="base" hangingPunct="1">
        <a:spcBef>
          <a:spcPct val="20000"/>
        </a:spcBef>
        <a:spcAft>
          <a:spcPct val="0"/>
        </a:spcAft>
        <a:buFont typeface="Arial" charset="0"/>
        <a:defRPr sz="3200" kern="1200">
          <a:solidFill>
            <a:srgbClr val="7F7F7F"/>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23A0C-46B5-4539-B148-4F8B8A2EA7D7}" type="slidenum">
              <a:rPr lang="en-US"/>
              <a:pPr fontAlgn="base">
                <a:spcBef>
                  <a:spcPct val="0"/>
                </a:spcBef>
                <a:spcAft>
                  <a:spcPct val="0"/>
                </a:spcAft>
              </a:pPr>
              <a:t>1</a:t>
            </a:fld>
            <a:endParaRPr lang="en-US"/>
          </a:p>
        </p:txBody>
      </p:sp>
      <p:sp>
        <p:nvSpPr>
          <p:cNvPr id="4" name="Text Placeholder 3"/>
          <p:cNvSpPr>
            <a:spLocks noGrp="1"/>
          </p:cNvSpPr>
          <p:nvPr>
            <p:ph type="body" sz="quarter" idx="10"/>
          </p:nvPr>
        </p:nvSpPr>
        <p:spPr/>
        <p:txBody>
          <a:bodyPr/>
          <a:lstStyle/>
          <a:p>
            <a:pPr algn="ctr"/>
            <a:r>
              <a:rPr lang="en-US" dirty="0"/>
              <a:t>Local Area Planning Update to TRANSAC – September </a:t>
            </a:r>
            <a:r>
              <a:rPr lang="en-US" dirty="0" smtClean="0"/>
              <a:t>18, 2014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6482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N-0 Thermal Issues</a:t>
            </a:r>
          </a:p>
          <a:p>
            <a:pPr marL="0" indent="0">
              <a:spcBef>
                <a:spcPts val="480"/>
              </a:spcBef>
              <a:buNone/>
            </a:pPr>
            <a:endParaRPr lang="en-US" sz="1400" b="1" dirty="0" smtClean="0"/>
          </a:p>
          <a:p>
            <a:pPr marL="454914"/>
            <a:r>
              <a:rPr lang="en-US" sz="2000" dirty="0">
                <a:solidFill>
                  <a:schemeClr val="tx1"/>
                </a:solidFill>
              </a:rPr>
              <a:t>No system elements illustrate thermal overload under system normal (N-0) conditions</a:t>
            </a:r>
            <a:r>
              <a:rPr lang="en-US" sz="2000" dirty="0" smtClean="0">
                <a:solidFill>
                  <a:schemeClr val="tx1"/>
                </a:solidFill>
              </a:rPr>
              <a:t>.</a:t>
            </a:r>
          </a:p>
          <a:p>
            <a:pPr marL="171450" indent="0">
              <a:buNone/>
            </a:pPr>
            <a:endParaRPr lang="en-US" sz="14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10</a:t>
            </a:fld>
            <a:endParaRPr lang="en-US" dirty="0"/>
          </a:p>
        </p:txBody>
      </p:sp>
    </p:spTree>
    <p:extLst>
      <p:ext uri="{BB962C8B-B14F-4D97-AF65-F5344CB8AC3E}">
        <p14:creationId xmlns:p14="http://schemas.microsoft.com/office/powerpoint/2010/main" val="377686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6482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N-1 Thermal Issues</a:t>
            </a:r>
          </a:p>
          <a:p>
            <a:pPr marL="0" indent="0">
              <a:spcBef>
                <a:spcPts val="480"/>
              </a:spcBef>
              <a:buNone/>
            </a:pPr>
            <a:endParaRPr lang="en-US" sz="1400" b="1" dirty="0" smtClean="0"/>
          </a:p>
          <a:p>
            <a:pPr marL="454914"/>
            <a:r>
              <a:rPr lang="en-US" sz="2000" dirty="0" smtClean="0">
                <a:solidFill>
                  <a:schemeClr val="tx1"/>
                </a:solidFill>
              </a:rPr>
              <a:t>Several </a:t>
            </a:r>
            <a:r>
              <a:rPr lang="en-US" sz="2000" dirty="0">
                <a:solidFill>
                  <a:schemeClr val="tx1"/>
                </a:solidFill>
              </a:rPr>
              <a:t>system elements can become thermally overloaded under N-1 conditions during heavy loading</a:t>
            </a:r>
            <a:r>
              <a:rPr lang="en-US" sz="2000" dirty="0" smtClean="0">
                <a:solidFill>
                  <a:schemeClr val="tx1"/>
                </a:solidFill>
              </a:rPr>
              <a:t>:</a:t>
            </a:r>
          </a:p>
          <a:p>
            <a:pPr marL="454914" indent="-283464"/>
            <a:endParaRPr lang="en-US" sz="14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Clyde </a:t>
            </a:r>
            <a:r>
              <a:rPr lang="en-US" sz="1800" dirty="0">
                <a:solidFill>
                  <a:schemeClr val="tx1"/>
                </a:solidFill>
              </a:rPr>
              <a:t>Park 161/50 kV auto transformer overloads </a:t>
            </a:r>
            <a:r>
              <a:rPr lang="en-US" sz="1800" dirty="0" smtClean="0">
                <a:solidFill>
                  <a:schemeClr val="tx1"/>
                </a:solidFill>
              </a:rPr>
              <a:t>the Melville </a:t>
            </a:r>
            <a:r>
              <a:rPr lang="en-US" sz="1800" dirty="0">
                <a:solidFill>
                  <a:schemeClr val="tx1"/>
                </a:solidFill>
              </a:rPr>
              <a:t>– Big Timber 50 kV line and Big Timber Auto. </a:t>
            </a:r>
          </a:p>
          <a:p>
            <a:pPr marL="740664" lvl="1" indent="-283464"/>
            <a:r>
              <a:rPr lang="en-US" sz="1800" dirty="0">
                <a:solidFill>
                  <a:schemeClr val="tx1"/>
                </a:solidFill>
              </a:rPr>
              <a:t>Loss of the Ennis – Lone Mountain 69 kV line overloads </a:t>
            </a:r>
            <a:r>
              <a:rPr lang="en-US" sz="1800" dirty="0" smtClean="0">
                <a:solidFill>
                  <a:schemeClr val="tx1"/>
                </a:solidFill>
              </a:rPr>
              <a:t>the Jack </a:t>
            </a:r>
            <a:r>
              <a:rPr lang="en-US" sz="1800" dirty="0">
                <a:solidFill>
                  <a:schemeClr val="tx1"/>
                </a:solidFill>
              </a:rPr>
              <a:t>Rabbit 50/69 kV auto transformer. Mitigation is in progress. </a:t>
            </a:r>
          </a:p>
          <a:p>
            <a:pPr marL="740664" lvl="1" indent="-283464"/>
            <a:r>
              <a:rPr lang="en-US" sz="1800" dirty="0">
                <a:solidFill>
                  <a:schemeClr val="tx1"/>
                </a:solidFill>
              </a:rPr>
              <a:t>Loss of 100 kV facilities in the Columbus area may cause additional element overloads, low voltages, and cascading outages on the 50 kV system in the Columbus and Stillwater areas. Mitigation is in process. </a:t>
            </a:r>
            <a:endParaRPr lang="en-US" sz="1600" dirty="0"/>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11</a:t>
            </a:fld>
            <a:endParaRPr lang="en-US" dirty="0"/>
          </a:p>
        </p:txBody>
      </p:sp>
    </p:spTree>
    <p:extLst>
      <p:ext uri="{BB962C8B-B14F-4D97-AF65-F5344CB8AC3E}">
        <p14:creationId xmlns:p14="http://schemas.microsoft.com/office/powerpoint/2010/main" val="3754905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N-1 Thermal Issues</a:t>
            </a:r>
          </a:p>
          <a:p>
            <a:pPr marL="0" indent="0">
              <a:spcBef>
                <a:spcPts val="480"/>
              </a:spcBef>
              <a:buNone/>
            </a:pPr>
            <a:endParaRPr lang="en-US" sz="1400" b="1" dirty="0" smtClean="0"/>
          </a:p>
          <a:p>
            <a:pPr marL="454914"/>
            <a:r>
              <a:rPr lang="en-US" sz="2000" dirty="0">
                <a:solidFill>
                  <a:schemeClr val="tx1"/>
                </a:solidFill>
              </a:rPr>
              <a:t>Several system elements can become heavily loaded under N-1 </a:t>
            </a:r>
            <a:r>
              <a:rPr lang="en-US" sz="2000" dirty="0" smtClean="0">
                <a:solidFill>
                  <a:schemeClr val="tx1"/>
                </a:solidFill>
              </a:rPr>
              <a:t>conditions:</a:t>
            </a:r>
            <a:endParaRPr lang="en-US" sz="1400" dirty="0" smtClean="0">
              <a:solidFill>
                <a:schemeClr val="tx1"/>
              </a:solidFill>
            </a:endParaRPr>
          </a:p>
          <a:p>
            <a:pPr marL="454914" indent="-283464"/>
            <a:endParaRPr lang="en-US" sz="1400" dirty="0">
              <a:solidFill>
                <a:schemeClr val="tx1"/>
              </a:solidFill>
            </a:endParaRPr>
          </a:p>
          <a:p>
            <a:pPr marL="740664" lvl="1" indent="-283464"/>
            <a:r>
              <a:rPr lang="en-US" sz="1800" dirty="0">
                <a:solidFill>
                  <a:schemeClr val="tx1"/>
                </a:solidFill>
              </a:rPr>
              <a:t>Loss </a:t>
            </a:r>
            <a:r>
              <a:rPr lang="en-US" sz="1800" dirty="0" smtClean="0">
                <a:solidFill>
                  <a:schemeClr val="tx1"/>
                </a:solidFill>
              </a:rPr>
              <a:t>of the </a:t>
            </a:r>
            <a:r>
              <a:rPr lang="en-US" sz="1800" dirty="0">
                <a:solidFill>
                  <a:schemeClr val="tx1"/>
                </a:solidFill>
              </a:rPr>
              <a:t>Dillon – Ennis 161 kV line overloads the Dillon-Salmon 161/69 kV auto transformers. </a:t>
            </a:r>
            <a:r>
              <a:rPr lang="en-US" sz="1800" dirty="0" smtClean="0">
                <a:solidFill>
                  <a:schemeClr val="tx1"/>
                </a:solidFill>
              </a:rPr>
              <a:t> Mitigation is currently underway.</a:t>
            </a:r>
            <a:endParaRPr lang="en-US" sz="18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Hardin Auto </a:t>
            </a:r>
            <a:r>
              <a:rPr lang="en-US" sz="1800" dirty="0" err="1" smtClean="0">
                <a:solidFill>
                  <a:schemeClr val="tx1"/>
                </a:solidFill>
              </a:rPr>
              <a:t>auto</a:t>
            </a:r>
            <a:r>
              <a:rPr lang="en-US" sz="1800" dirty="0" smtClean="0">
                <a:solidFill>
                  <a:schemeClr val="tx1"/>
                </a:solidFill>
              </a:rPr>
              <a:t> transformer </a:t>
            </a:r>
            <a:r>
              <a:rPr lang="en-US" sz="1800" dirty="0">
                <a:solidFill>
                  <a:schemeClr val="tx1"/>
                </a:solidFill>
              </a:rPr>
              <a:t>overloads the Hardin – Colstrip 115 kV line due to a current limited device. </a:t>
            </a:r>
            <a:r>
              <a:rPr lang="en-US" sz="1800" dirty="0" smtClean="0">
                <a:solidFill>
                  <a:schemeClr val="tx1"/>
                </a:solidFill>
              </a:rPr>
              <a:t> Mitigation is planned.</a:t>
            </a:r>
            <a:endParaRPr lang="en-US" sz="18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12</a:t>
            </a:fld>
            <a:endParaRPr lang="en-US" dirty="0"/>
          </a:p>
        </p:txBody>
      </p:sp>
    </p:spTree>
    <p:extLst>
      <p:ext uri="{BB962C8B-B14F-4D97-AF65-F5344CB8AC3E}">
        <p14:creationId xmlns:p14="http://schemas.microsoft.com/office/powerpoint/2010/main" val="917278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800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N-1 Thermal Issues</a:t>
            </a:r>
          </a:p>
          <a:p>
            <a:pPr marL="0" indent="0">
              <a:spcBef>
                <a:spcPts val="480"/>
              </a:spcBef>
              <a:buNone/>
            </a:pPr>
            <a:endParaRPr lang="en-US" sz="1400" b="1" dirty="0" smtClean="0"/>
          </a:p>
          <a:p>
            <a:pPr marL="454914"/>
            <a:r>
              <a:rPr lang="en-US" sz="2000" dirty="0">
                <a:solidFill>
                  <a:schemeClr val="tx1"/>
                </a:solidFill>
              </a:rPr>
              <a:t>Several substations have two auto transformers operated in parallel (in-service, side-by-side).  In some cases, loss of one transformer will cause the sister unit to overload</a:t>
            </a:r>
            <a:r>
              <a:rPr lang="en-US" sz="2000" dirty="0" smtClean="0">
                <a:solidFill>
                  <a:schemeClr val="tx1"/>
                </a:solidFill>
              </a:rPr>
              <a:t>.</a:t>
            </a:r>
          </a:p>
          <a:p>
            <a:pPr marL="454914" indent="-283464"/>
            <a:endParaRPr lang="en-US" sz="1200" dirty="0">
              <a:solidFill>
                <a:schemeClr val="tx1"/>
              </a:solidFill>
            </a:endParaRPr>
          </a:p>
          <a:p>
            <a:pPr marL="740664" lvl="1" indent="-283464"/>
            <a:r>
              <a:rPr lang="en-US" sz="1800" dirty="0">
                <a:solidFill>
                  <a:schemeClr val="tx1"/>
                </a:solidFill>
              </a:rPr>
              <a:t>Loss of one of the Dillon-Salmon 161/69 kV auto transformers causes the other auto transformer to overload</a:t>
            </a:r>
            <a:r>
              <a:rPr lang="en-US" sz="1800" dirty="0" smtClean="0">
                <a:solidFill>
                  <a:schemeClr val="tx1"/>
                </a:solidFill>
              </a:rPr>
              <a:t>.  Mitigation is currently underway.</a:t>
            </a:r>
            <a:endParaRPr lang="en-US" sz="18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Assiniboine </a:t>
            </a:r>
            <a:r>
              <a:rPr lang="en-US" sz="1800" dirty="0">
                <a:solidFill>
                  <a:schemeClr val="tx1"/>
                </a:solidFill>
              </a:rPr>
              <a:t>161/69 kV auto transformer or Rainbow 100/69 kV auto transformer heavily loads its sister unit under heavy loading conditions (the Rainbow auto issue is currently being mitigated by the Crooked Falls project). </a:t>
            </a:r>
          </a:p>
          <a:p>
            <a:pPr marL="454914" indent="-283464"/>
            <a:endParaRPr lang="en-US" sz="1200" dirty="0">
              <a:solidFill>
                <a:schemeClr val="tx1"/>
              </a:solidFill>
            </a:endParaRPr>
          </a:p>
          <a:p>
            <a:pPr marL="454914"/>
            <a:r>
              <a:rPr lang="en-US" sz="2000" dirty="0">
                <a:solidFill>
                  <a:schemeClr val="tx1"/>
                </a:solidFill>
              </a:rPr>
              <a:t>In many of these </a:t>
            </a:r>
            <a:r>
              <a:rPr lang="en-US" sz="2000" dirty="0" smtClean="0">
                <a:solidFill>
                  <a:schemeClr val="tx1"/>
                </a:solidFill>
              </a:rPr>
              <a:t>N-1 cases</a:t>
            </a:r>
            <a:r>
              <a:rPr lang="en-US" sz="2000" dirty="0">
                <a:solidFill>
                  <a:schemeClr val="tx1"/>
                </a:solidFill>
              </a:rPr>
              <a:t>, problems had been discovered previously, and mitigation plans are already in process.</a:t>
            </a: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13</a:t>
            </a:fld>
            <a:endParaRPr lang="en-US" dirty="0"/>
          </a:p>
        </p:txBody>
      </p:sp>
    </p:spTree>
    <p:extLst>
      <p:ext uri="{BB962C8B-B14F-4D97-AF65-F5344CB8AC3E}">
        <p14:creationId xmlns:p14="http://schemas.microsoft.com/office/powerpoint/2010/main" val="1631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N-2 Thermal Issues</a:t>
            </a:r>
          </a:p>
          <a:p>
            <a:pPr marL="0" indent="0">
              <a:spcBef>
                <a:spcPts val="480"/>
              </a:spcBef>
              <a:buNone/>
            </a:pPr>
            <a:endParaRPr lang="en-US" sz="1400" b="1" dirty="0" smtClean="0"/>
          </a:p>
          <a:p>
            <a:pPr marL="454914"/>
            <a:r>
              <a:rPr lang="en-US" sz="2000" dirty="0">
                <a:solidFill>
                  <a:schemeClr val="tx1"/>
                </a:solidFill>
              </a:rPr>
              <a:t>A loss of the East Gallatin 161 kV bus puts Bozeman at risk and could result in significant loss of the Bozeman 50 kV system due to another transformer overload, and resulting </a:t>
            </a:r>
            <a:r>
              <a:rPr lang="en-US" sz="2000" dirty="0" smtClean="0">
                <a:solidFill>
                  <a:schemeClr val="tx1"/>
                </a:solidFill>
              </a:rPr>
              <a:t>in cascading outages.  Mitigation is planned.</a:t>
            </a:r>
          </a:p>
          <a:p>
            <a:pPr marL="454914"/>
            <a:r>
              <a:rPr lang="en-US" sz="2000" dirty="0">
                <a:solidFill>
                  <a:schemeClr val="tx1"/>
                </a:solidFill>
              </a:rPr>
              <a:t>The Colstrip – Sarpy Auto 115 kV line can overload for certain double contingency outages.  The line rating is now limited by in-line wave traps; planned communications upgrades mitigates the problem</a:t>
            </a:r>
            <a:r>
              <a:rPr lang="en-US" sz="2000" dirty="0" smtClean="0">
                <a:solidFill>
                  <a:schemeClr val="tx1"/>
                </a:solidFill>
              </a:rPr>
              <a:t>.</a:t>
            </a:r>
            <a:r>
              <a:rPr lang="en-US" sz="2000" dirty="0">
                <a:solidFill>
                  <a:schemeClr val="tx1"/>
                </a:solidFill>
              </a:rPr>
              <a:t> </a:t>
            </a:r>
            <a:r>
              <a:rPr lang="en-US" sz="2000" dirty="0" smtClean="0">
                <a:solidFill>
                  <a:schemeClr val="tx1"/>
                </a:solidFill>
              </a:rPr>
              <a:t> Mitigation </a:t>
            </a:r>
            <a:r>
              <a:rPr lang="en-US" sz="2000" dirty="0">
                <a:solidFill>
                  <a:schemeClr val="tx1"/>
                </a:solidFill>
              </a:rPr>
              <a:t>is planned.</a:t>
            </a:r>
            <a:endParaRPr lang="en-US" sz="2000" dirty="0" smtClean="0">
              <a:solidFill>
                <a:schemeClr val="tx1"/>
              </a:solidFill>
            </a:endParaRPr>
          </a:p>
          <a:p>
            <a:pPr marL="454914"/>
            <a:r>
              <a:rPr lang="en-US" sz="2000" dirty="0">
                <a:solidFill>
                  <a:schemeClr val="tx1"/>
                </a:solidFill>
              </a:rPr>
              <a:t>Loss of the Ennis </a:t>
            </a:r>
            <a:r>
              <a:rPr lang="en-US" sz="2000" dirty="0" smtClean="0">
                <a:solidFill>
                  <a:schemeClr val="tx1"/>
                </a:solidFill>
              </a:rPr>
              <a:t>Auto 161 </a:t>
            </a:r>
            <a:r>
              <a:rPr lang="en-US" sz="2000" dirty="0">
                <a:solidFill>
                  <a:schemeClr val="tx1"/>
                </a:solidFill>
              </a:rPr>
              <a:t>kV bus can create voltage and thermal problems in the Big Sky area.  Mitigation is underway.</a:t>
            </a:r>
          </a:p>
          <a:p>
            <a:pPr marL="454914"/>
            <a:endParaRPr lang="en-US" sz="2000" dirty="0">
              <a:solidFill>
                <a:schemeClr val="tx1"/>
              </a:solidFill>
            </a:endParaRPr>
          </a:p>
          <a:p>
            <a:pPr marL="454914"/>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14</a:t>
            </a:fld>
            <a:endParaRPr lang="en-US" dirty="0"/>
          </a:p>
        </p:txBody>
      </p:sp>
    </p:spTree>
    <p:extLst>
      <p:ext uri="{BB962C8B-B14F-4D97-AF65-F5344CB8AC3E}">
        <p14:creationId xmlns:p14="http://schemas.microsoft.com/office/powerpoint/2010/main" val="3728883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N-2 Thermal Issues</a:t>
            </a:r>
          </a:p>
          <a:p>
            <a:pPr marL="0" indent="0">
              <a:spcBef>
                <a:spcPts val="480"/>
              </a:spcBef>
              <a:buNone/>
            </a:pPr>
            <a:endParaRPr lang="en-US" sz="1400" b="1" dirty="0" smtClean="0"/>
          </a:p>
          <a:p>
            <a:pPr marL="454914"/>
            <a:r>
              <a:rPr lang="en-US" sz="2000" dirty="0">
                <a:solidFill>
                  <a:schemeClr val="tx1"/>
                </a:solidFill>
              </a:rPr>
              <a:t>Loss of the Missoula 4 – Hamilton Heights 161 kV </a:t>
            </a:r>
            <a:r>
              <a:rPr lang="en-US" sz="2000" dirty="0" smtClean="0">
                <a:solidFill>
                  <a:schemeClr val="tx1"/>
                </a:solidFill>
              </a:rPr>
              <a:t>‘A’ and ‘B’ transmission </a:t>
            </a:r>
            <a:r>
              <a:rPr lang="en-US" sz="2000" dirty="0">
                <a:solidFill>
                  <a:schemeClr val="tx1"/>
                </a:solidFill>
              </a:rPr>
              <a:t>lines (common corridor) could cause segments of the Missoula 4 – Hamilton 69 kV </a:t>
            </a:r>
            <a:r>
              <a:rPr lang="en-US" sz="2000" dirty="0" smtClean="0">
                <a:solidFill>
                  <a:schemeClr val="tx1"/>
                </a:solidFill>
              </a:rPr>
              <a:t>‘A’ </a:t>
            </a:r>
            <a:r>
              <a:rPr lang="en-US" sz="2000" dirty="0">
                <a:solidFill>
                  <a:schemeClr val="tx1"/>
                </a:solidFill>
              </a:rPr>
              <a:t>and </a:t>
            </a:r>
            <a:r>
              <a:rPr lang="en-US" sz="2000" dirty="0" smtClean="0">
                <a:solidFill>
                  <a:schemeClr val="tx1"/>
                </a:solidFill>
              </a:rPr>
              <a:t>‘B’ </a:t>
            </a:r>
            <a:r>
              <a:rPr lang="en-US" sz="2000" dirty="0">
                <a:solidFill>
                  <a:schemeClr val="tx1"/>
                </a:solidFill>
              </a:rPr>
              <a:t>lines to overload.  Mitigation is planned</a:t>
            </a:r>
            <a:r>
              <a:rPr lang="en-US" sz="2000" dirty="0" smtClean="0">
                <a:solidFill>
                  <a:schemeClr val="tx1"/>
                </a:solidFill>
              </a:rPr>
              <a:t>.</a:t>
            </a:r>
          </a:p>
          <a:p>
            <a:pPr marL="454914"/>
            <a:r>
              <a:rPr lang="en-US" sz="2000" dirty="0">
                <a:solidFill>
                  <a:schemeClr val="tx1"/>
                </a:solidFill>
              </a:rPr>
              <a:t>Loss of the </a:t>
            </a:r>
            <a:r>
              <a:rPr lang="en-US" sz="2000" dirty="0" smtClean="0">
                <a:solidFill>
                  <a:schemeClr val="tx1"/>
                </a:solidFill>
              </a:rPr>
              <a:t>Harlowton or Glengarry </a:t>
            </a:r>
            <a:r>
              <a:rPr lang="en-US" sz="2000" dirty="0">
                <a:solidFill>
                  <a:schemeClr val="tx1"/>
                </a:solidFill>
              </a:rPr>
              <a:t>100 kV </a:t>
            </a:r>
            <a:r>
              <a:rPr lang="en-US" sz="2000" dirty="0" smtClean="0">
                <a:solidFill>
                  <a:schemeClr val="tx1"/>
                </a:solidFill>
              </a:rPr>
              <a:t>buses </a:t>
            </a:r>
            <a:r>
              <a:rPr lang="en-US" sz="2000" dirty="0">
                <a:solidFill>
                  <a:schemeClr val="tx1"/>
                </a:solidFill>
              </a:rPr>
              <a:t>results in low voltage in the local 50 kV </a:t>
            </a:r>
            <a:r>
              <a:rPr lang="en-US" sz="2000" dirty="0" smtClean="0">
                <a:solidFill>
                  <a:schemeClr val="tx1"/>
                </a:solidFill>
              </a:rPr>
              <a:t>systems.</a:t>
            </a:r>
          </a:p>
          <a:p>
            <a:pPr marL="454914"/>
            <a:r>
              <a:rPr lang="en-US" sz="2000" dirty="0">
                <a:solidFill>
                  <a:schemeClr val="tx1"/>
                </a:solidFill>
              </a:rPr>
              <a:t>Loss of the Mill Creek 100 kV Bus could overload the Anaconda and Drummond 100/50 kV </a:t>
            </a:r>
            <a:r>
              <a:rPr lang="en-US" sz="2000" dirty="0" smtClean="0">
                <a:solidFill>
                  <a:schemeClr val="tx1"/>
                </a:solidFill>
              </a:rPr>
              <a:t>auto transformers</a:t>
            </a:r>
            <a:r>
              <a:rPr lang="en-US" sz="2000" dirty="0">
                <a:solidFill>
                  <a:schemeClr val="tx1"/>
                </a:solidFill>
              </a:rPr>
              <a:t>.  Mitigation is already planned (convert the Anaconda – Drummond 50 kV line to 100 kV).</a:t>
            </a:r>
          </a:p>
          <a:p>
            <a:pPr marL="454914"/>
            <a:endParaRPr lang="en-US" sz="2000" dirty="0">
              <a:solidFill>
                <a:schemeClr val="tx1"/>
              </a:solidFill>
            </a:endParaRPr>
          </a:p>
          <a:p>
            <a:pPr marL="454914"/>
            <a:endParaRPr lang="en-US" sz="2000" dirty="0">
              <a:solidFill>
                <a:schemeClr val="tx1"/>
              </a:solidFill>
            </a:endParaRPr>
          </a:p>
          <a:p>
            <a:pPr marL="454914"/>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15</a:t>
            </a:fld>
            <a:endParaRPr lang="en-US" dirty="0"/>
          </a:p>
        </p:txBody>
      </p:sp>
    </p:spTree>
    <p:extLst>
      <p:ext uri="{BB962C8B-B14F-4D97-AF65-F5344CB8AC3E}">
        <p14:creationId xmlns:p14="http://schemas.microsoft.com/office/powerpoint/2010/main" val="3450929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N-0 Voltage Issues</a:t>
            </a:r>
          </a:p>
          <a:p>
            <a:pPr marL="0" indent="0">
              <a:spcBef>
                <a:spcPts val="480"/>
              </a:spcBef>
              <a:buNone/>
            </a:pPr>
            <a:endParaRPr lang="en-US" sz="1400" b="1" dirty="0" smtClean="0"/>
          </a:p>
          <a:p>
            <a:pPr marL="454914"/>
            <a:r>
              <a:rPr lang="en-US" sz="2000" dirty="0">
                <a:solidFill>
                  <a:schemeClr val="tx1"/>
                </a:solidFill>
              </a:rPr>
              <a:t>Under </a:t>
            </a:r>
            <a:r>
              <a:rPr lang="en-US" sz="2000" b="1" dirty="0">
                <a:solidFill>
                  <a:schemeClr val="tx1"/>
                </a:solidFill>
              </a:rPr>
              <a:t>normal </a:t>
            </a:r>
            <a:r>
              <a:rPr lang="en-US" sz="2000" b="1" dirty="0" smtClean="0">
                <a:solidFill>
                  <a:schemeClr val="tx1"/>
                </a:solidFill>
              </a:rPr>
              <a:t>system operating </a:t>
            </a:r>
            <a:r>
              <a:rPr lang="en-US" sz="2000" b="1" dirty="0">
                <a:solidFill>
                  <a:schemeClr val="tx1"/>
                </a:solidFill>
              </a:rPr>
              <a:t>conditions</a:t>
            </a:r>
            <a:r>
              <a:rPr lang="en-US" sz="2000" dirty="0">
                <a:solidFill>
                  <a:schemeClr val="tx1"/>
                </a:solidFill>
              </a:rPr>
              <a:t>, minor high voltage </a:t>
            </a:r>
            <a:r>
              <a:rPr lang="en-US" sz="2000" dirty="0" smtClean="0">
                <a:solidFill>
                  <a:schemeClr val="tx1"/>
                </a:solidFill>
              </a:rPr>
              <a:t>under </a:t>
            </a:r>
            <a:r>
              <a:rPr lang="en-US" sz="2000" dirty="0">
                <a:solidFill>
                  <a:schemeClr val="tx1"/>
                </a:solidFill>
              </a:rPr>
              <a:t>light loading </a:t>
            </a:r>
            <a:r>
              <a:rPr lang="en-US" sz="2000" dirty="0" smtClean="0">
                <a:solidFill>
                  <a:schemeClr val="tx1"/>
                </a:solidFill>
              </a:rPr>
              <a:t>conditions is </a:t>
            </a:r>
            <a:r>
              <a:rPr lang="en-US" sz="2000" dirty="0">
                <a:solidFill>
                  <a:schemeClr val="tx1"/>
                </a:solidFill>
              </a:rPr>
              <a:t>observed on </a:t>
            </a:r>
            <a:r>
              <a:rPr lang="en-US" sz="2000" dirty="0" smtClean="0">
                <a:solidFill>
                  <a:schemeClr val="tx1"/>
                </a:solidFill>
              </a:rPr>
              <a:t>the:</a:t>
            </a:r>
          </a:p>
          <a:p>
            <a:pPr marL="0" indent="0">
              <a:buNone/>
            </a:pPr>
            <a:endParaRPr lang="en-US" sz="1400" dirty="0" smtClean="0">
              <a:solidFill>
                <a:schemeClr val="tx1"/>
              </a:solidFill>
            </a:endParaRPr>
          </a:p>
          <a:p>
            <a:pPr marL="740664" lvl="1"/>
            <a:r>
              <a:rPr lang="en-US" sz="1800" dirty="0" smtClean="0">
                <a:solidFill>
                  <a:schemeClr val="tx1"/>
                </a:solidFill>
              </a:rPr>
              <a:t>Bridger </a:t>
            </a:r>
            <a:r>
              <a:rPr lang="en-US" sz="1800" dirty="0">
                <a:solidFill>
                  <a:schemeClr val="tx1"/>
                </a:solidFill>
              </a:rPr>
              <a:t>area 50 kV </a:t>
            </a:r>
            <a:r>
              <a:rPr lang="en-US" sz="1800" dirty="0" smtClean="0">
                <a:solidFill>
                  <a:schemeClr val="tx1"/>
                </a:solidFill>
              </a:rPr>
              <a:t>system.</a:t>
            </a:r>
          </a:p>
          <a:p>
            <a:pPr marL="740664" lvl="1"/>
            <a:r>
              <a:rPr lang="en-US" sz="1800" dirty="0" smtClean="0">
                <a:solidFill>
                  <a:schemeClr val="tx1"/>
                </a:solidFill>
              </a:rPr>
              <a:t>Bozeman/Livingston </a:t>
            </a:r>
            <a:r>
              <a:rPr lang="en-US" sz="1800" dirty="0">
                <a:solidFill>
                  <a:schemeClr val="tx1"/>
                </a:solidFill>
              </a:rPr>
              <a:t>area 50 kV </a:t>
            </a:r>
            <a:r>
              <a:rPr lang="en-US" sz="1800" dirty="0" smtClean="0">
                <a:solidFill>
                  <a:schemeClr val="tx1"/>
                </a:solidFill>
              </a:rPr>
              <a:t>system.</a:t>
            </a:r>
          </a:p>
          <a:p>
            <a:pPr marL="740664" lvl="1"/>
            <a:r>
              <a:rPr lang="en-US" sz="1800" dirty="0" smtClean="0">
                <a:solidFill>
                  <a:schemeClr val="tx1"/>
                </a:solidFill>
              </a:rPr>
              <a:t>Hi-Line </a:t>
            </a:r>
            <a:r>
              <a:rPr lang="en-US" sz="1800" dirty="0">
                <a:solidFill>
                  <a:schemeClr val="tx1"/>
                </a:solidFill>
              </a:rPr>
              <a:t>69 kV </a:t>
            </a:r>
            <a:r>
              <a:rPr lang="en-US" sz="1800" dirty="0" smtClean="0">
                <a:solidFill>
                  <a:schemeClr val="tx1"/>
                </a:solidFill>
              </a:rPr>
              <a:t>system.</a:t>
            </a:r>
          </a:p>
          <a:p>
            <a:pPr marL="740664" lvl="1"/>
            <a:r>
              <a:rPr lang="en-US" sz="1800" dirty="0" smtClean="0">
                <a:solidFill>
                  <a:schemeClr val="tx1"/>
                </a:solidFill>
              </a:rPr>
              <a:t>The </a:t>
            </a:r>
            <a:r>
              <a:rPr lang="en-US" sz="1800" dirty="0">
                <a:solidFill>
                  <a:schemeClr val="tx1"/>
                </a:solidFill>
              </a:rPr>
              <a:t>study results are being verified; transformer tap changes or capacitor bank setting changes may correct the problem</a:t>
            </a:r>
            <a:r>
              <a:rPr lang="en-US" sz="1800" dirty="0" smtClean="0">
                <a:solidFill>
                  <a:schemeClr val="tx1"/>
                </a:solidFill>
              </a:rPr>
              <a:t>.</a:t>
            </a:r>
          </a:p>
          <a:p>
            <a:pPr marL="454914"/>
            <a:endParaRPr lang="en-US" sz="1400" dirty="0">
              <a:solidFill>
                <a:schemeClr val="tx1"/>
              </a:solidFill>
            </a:endParaRPr>
          </a:p>
          <a:p>
            <a:pPr marL="454914"/>
            <a:r>
              <a:rPr lang="en-US" sz="2000" dirty="0">
                <a:solidFill>
                  <a:schemeClr val="tx1"/>
                </a:solidFill>
              </a:rPr>
              <a:t>No voltage problems are present on the NWE BES for normal operating conditions</a:t>
            </a:r>
            <a:r>
              <a:rPr lang="en-US" sz="2000" dirty="0" smtClean="0">
                <a:solidFill>
                  <a:schemeClr val="tx1"/>
                </a:solidFill>
              </a:rPr>
              <a:t>.</a:t>
            </a:r>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16</a:t>
            </a:fld>
            <a:endParaRPr lang="en-US" dirty="0"/>
          </a:p>
        </p:txBody>
      </p:sp>
    </p:spTree>
    <p:extLst>
      <p:ext uri="{BB962C8B-B14F-4D97-AF65-F5344CB8AC3E}">
        <p14:creationId xmlns:p14="http://schemas.microsoft.com/office/powerpoint/2010/main" val="250747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marL="0" indent="0">
              <a:spcBef>
                <a:spcPts val="480"/>
              </a:spcBef>
              <a:buNone/>
            </a:pPr>
            <a:r>
              <a:rPr lang="en-US" sz="2200" b="1" dirty="0"/>
              <a:t>Summary Results </a:t>
            </a:r>
            <a:r>
              <a:rPr lang="en-US" sz="2200" b="1" dirty="0" smtClean="0"/>
              <a:t>for 2014 </a:t>
            </a:r>
            <a:r>
              <a:rPr lang="en-US" sz="2200" b="1" dirty="0"/>
              <a:t>Cases</a:t>
            </a:r>
            <a:r>
              <a:rPr lang="en-US" sz="2200" b="1" dirty="0" smtClean="0"/>
              <a:t>:  N-1 Voltage Issues</a:t>
            </a:r>
          </a:p>
          <a:p>
            <a:pPr marL="0" indent="0">
              <a:spcBef>
                <a:spcPts val="480"/>
              </a:spcBef>
              <a:buNone/>
            </a:pPr>
            <a:endParaRPr lang="en-US" sz="1400" b="1" dirty="0" smtClean="0"/>
          </a:p>
          <a:p>
            <a:pPr marL="454914"/>
            <a:r>
              <a:rPr lang="en-US" sz="2000" dirty="0" smtClean="0">
                <a:solidFill>
                  <a:schemeClr val="tx1"/>
                </a:solidFill>
              </a:rPr>
              <a:t>Low </a:t>
            </a:r>
            <a:r>
              <a:rPr lang="en-US" sz="2000" dirty="0">
                <a:solidFill>
                  <a:schemeClr val="tx1"/>
                </a:solidFill>
              </a:rPr>
              <a:t>Voltage is produced under N-1 conditions during heavy loading in the following events</a:t>
            </a:r>
            <a:r>
              <a:rPr lang="en-US" sz="2000" dirty="0" smtClean="0">
                <a:solidFill>
                  <a:schemeClr val="tx1"/>
                </a:solidFill>
              </a:rPr>
              <a:t>:</a:t>
            </a:r>
          </a:p>
          <a:p>
            <a:pPr marL="454914"/>
            <a:endParaRPr lang="en-US" sz="1400" dirty="0">
              <a:solidFill>
                <a:schemeClr val="tx1"/>
              </a:solidFill>
            </a:endParaRPr>
          </a:p>
          <a:p>
            <a:pPr marL="740664" lvl="1" indent="-283464"/>
            <a:r>
              <a:rPr lang="en-US" sz="1800" dirty="0">
                <a:solidFill>
                  <a:schemeClr val="tx1"/>
                </a:solidFill>
              </a:rPr>
              <a:t>Loss of the Columbus-Rapelje – Alkali Creek 161kV line produces low voltage in the Columbus-Chrome area 100 &amp; 50 kV systems under heavy summer conditions</a:t>
            </a:r>
            <a:r>
              <a:rPr lang="en-US" sz="1800" dirty="0" smtClean="0">
                <a:solidFill>
                  <a:schemeClr val="tx1"/>
                </a:solidFill>
              </a:rPr>
              <a:t>.  </a:t>
            </a:r>
            <a:r>
              <a:rPr lang="en-US" sz="1800" dirty="0">
                <a:solidFill>
                  <a:schemeClr val="tx1"/>
                </a:solidFill>
              </a:rPr>
              <a:t>Mitigation is planned</a:t>
            </a:r>
            <a:r>
              <a:rPr lang="en-US" sz="1800" dirty="0" smtClean="0">
                <a:solidFill>
                  <a:schemeClr val="tx1"/>
                </a:solidFill>
              </a:rPr>
              <a:t>.</a:t>
            </a:r>
          </a:p>
          <a:p>
            <a:pPr marL="740664" lvl="1" indent="-283464"/>
            <a:r>
              <a:rPr lang="en-US" sz="1800" dirty="0">
                <a:solidFill>
                  <a:schemeClr val="tx1"/>
                </a:solidFill>
              </a:rPr>
              <a:t>Loss of the Lower </a:t>
            </a:r>
            <a:r>
              <a:rPr lang="en-US" sz="1800" dirty="0" smtClean="0">
                <a:solidFill>
                  <a:schemeClr val="tx1"/>
                </a:solidFill>
              </a:rPr>
              <a:t>Duck Creek </a:t>
            </a:r>
            <a:r>
              <a:rPr lang="en-US" sz="1800" dirty="0">
                <a:solidFill>
                  <a:schemeClr val="tx1"/>
                </a:solidFill>
              </a:rPr>
              <a:t>– Columbus-Rapelje 161 kV line produces low voltage in the Big </a:t>
            </a:r>
            <a:r>
              <a:rPr lang="en-US" sz="1800" dirty="0" smtClean="0">
                <a:solidFill>
                  <a:schemeClr val="tx1"/>
                </a:solidFill>
              </a:rPr>
              <a:t>Timber/Melville </a:t>
            </a:r>
            <a:r>
              <a:rPr lang="en-US" sz="1800" dirty="0">
                <a:solidFill>
                  <a:schemeClr val="tx1"/>
                </a:solidFill>
              </a:rPr>
              <a:t>area 50 kV system during HS conditions</a:t>
            </a:r>
            <a:r>
              <a:rPr lang="en-US" sz="1800" dirty="0" smtClean="0">
                <a:solidFill>
                  <a:schemeClr val="tx1"/>
                </a:solidFill>
              </a:rPr>
              <a:t>.</a:t>
            </a:r>
            <a:r>
              <a:rPr lang="en-US" sz="1800" dirty="0">
                <a:solidFill>
                  <a:schemeClr val="tx1"/>
                </a:solidFill>
              </a:rPr>
              <a:t> Mitigation is planned.</a:t>
            </a:r>
            <a:endParaRPr lang="en-US" sz="1800" dirty="0" smtClean="0">
              <a:solidFill>
                <a:schemeClr val="tx1"/>
              </a:solidFill>
            </a:endParaRPr>
          </a:p>
          <a:p>
            <a:pPr marL="740664" lvl="1" indent="-283464"/>
            <a:r>
              <a:rPr lang="en-US" sz="1800" dirty="0">
                <a:solidFill>
                  <a:schemeClr val="tx1"/>
                </a:solidFill>
              </a:rPr>
              <a:t>Loss of </a:t>
            </a:r>
            <a:r>
              <a:rPr lang="en-US" sz="1800" dirty="0" smtClean="0">
                <a:solidFill>
                  <a:schemeClr val="tx1"/>
                </a:solidFill>
              </a:rPr>
              <a:t>the Dillon-Ennis </a:t>
            </a:r>
            <a:r>
              <a:rPr lang="en-US" sz="1800" dirty="0">
                <a:solidFill>
                  <a:schemeClr val="tx1"/>
                </a:solidFill>
              </a:rPr>
              <a:t>161 kV line produces low voltage in the Dillon-Sheridan area 69 kV system during HS conditions</a:t>
            </a:r>
            <a:r>
              <a:rPr lang="en-US" sz="1800" dirty="0" smtClean="0">
                <a:solidFill>
                  <a:schemeClr val="tx1"/>
                </a:solidFill>
              </a:rPr>
              <a:t>.</a:t>
            </a:r>
            <a:r>
              <a:rPr lang="en-US" sz="1800" dirty="0">
                <a:solidFill>
                  <a:schemeClr val="tx1"/>
                </a:solidFill>
              </a:rPr>
              <a:t> Mitigation is planned.</a:t>
            </a:r>
          </a:p>
          <a:p>
            <a:pPr marL="1140714" lvl="2" indent="-283464"/>
            <a:endParaRPr lang="en-US" sz="1600" dirty="0">
              <a:solidFill>
                <a:schemeClr val="tx1"/>
              </a:solidFill>
            </a:endParaRPr>
          </a:p>
          <a:p>
            <a:pPr marL="740664" lvl="1" indent="-283464"/>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17</a:t>
            </a:fld>
            <a:endParaRPr lang="en-US" dirty="0"/>
          </a:p>
        </p:txBody>
      </p:sp>
    </p:spTree>
    <p:extLst>
      <p:ext uri="{BB962C8B-B14F-4D97-AF65-F5344CB8AC3E}">
        <p14:creationId xmlns:p14="http://schemas.microsoft.com/office/powerpoint/2010/main" val="56836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419600"/>
          </a:xfrm>
        </p:spPr>
        <p:txBody>
          <a:bodyPr/>
          <a:lstStyle/>
          <a:p>
            <a:pPr marL="0" indent="0">
              <a:spcBef>
                <a:spcPts val="480"/>
              </a:spcBef>
              <a:buNone/>
            </a:pPr>
            <a:r>
              <a:rPr lang="en-US" sz="2200" b="1" dirty="0"/>
              <a:t>Summary Results </a:t>
            </a:r>
            <a:r>
              <a:rPr lang="en-US" sz="2200" b="1" dirty="0" smtClean="0"/>
              <a:t>for 2014 </a:t>
            </a:r>
            <a:r>
              <a:rPr lang="en-US" sz="2200" b="1" dirty="0"/>
              <a:t>Cases</a:t>
            </a:r>
            <a:r>
              <a:rPr lang="en-US" sz="2200" b="1" dirty="0" smtClean="0"/>
              <a:t>:  N-1 Voltage Issues</a:t>
            </a:r>
          </a:p>
          <a:p>
            <a:pPr marL="0" indent="0">
              <a:spcBef>
                <a:spcPts val="480"/>
              </a:spcBef>
              <a:buNone/>
            </a:pPr>
            <a:endParaRPr lang="en-US" sz="1400" b="1" dirty="0" smtClean="0"/>
          </a:p>
          <a:p>
            <a:pPr marL="454914"/>
            <a:r>
              <a:rPr lang="en-US" sz="2000" dirty="0" smtClean="0">
                <a:solidFill>
                  <a:schemeClr val="tx1"/>
                </a:solidFill>
              </a:rPr>
              <a:t>Loss </a:t>
            </a:r>
            <a:r>
              <a:rPr lang="en-US" sz="2000" dirty="0">
                <a:solidFill>
                  <a:schemeClr val="tx1"/>
                </a:solidFill>
              </a:rPr>
              <a:t>of other auto transformers around the system may produce low voltage problems. </a:t>
            </a:r>
            <a:r>
              <a:rPr lang="en-US" sz="2000" dirty="0" smtClean="0">
                <a:solidFill>
                  <a:schemeClr val="tx1"/>
                </a:solidFill>
              </a:rPr>
              <a:t> High </a:t>
            </a:r>
            <a:r>
              <a:rPr lang="en-US" sz="2000" dirty="0">
                <a:solidFill>
                  <a:schemeClr val="tx1"/>
                </a:solidFill>
              </a:rPr>
              <a:t>voltage links to low voltage systems are more critical today</a:t>
            </a:r>
            <a:r>
              <a:rPr lang="en-US" sz="2000" dirty="0" smtClean="0">
                <a:solidFill>
                  <a:schemeClr val="tx1"/>
                </a:solidFill>
              </a:rPr>
              <a:t>.</a:t>
            </a:r>
          </a:p>
          <a:p>
            <a:pPr marL="454914" indent="-283464"/>
            <a:endParaRPr lang="en-US" sz="14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Sheridan Auto 161/69 </a:t>
            </a:r>
            <a:r>
              <a:rPr lang="en-US" sz="1800" dirty="0">
                <a:solidFill>
                  <a:schemeClr val="tx1"/>
                </a:solidFill>
              </a:rPr>
              <a:t>kV auto transformer results in low voltage in the Dillon area 69 kV system</a:t>
            </a:r>
            <a:r>
              <a:rPr lang="en-US" sz="1800" dirty="0" smtClean="0">
                <a:solidFill>
                  <a:schemeClr val="tx1"/>
                </a:solidFill>
              </a:rPr>
              <a:t>.</a:t>
            </a:r>
            <a:r>
              <a:rPr lang="en-US" sz="1800" dirty="0">
                <a:solidFill>
                  <a:schemeClr val="tx1"/>
                </a:solidFill>
              </a:rPr>
              <a:t> Mitigation is planned.</a:t>
            </a:r>
            <a:r>
              <a:rPr lang="en-US" sz="1800" dirty="0" smtClean="0">
                <a:solidFill>
                  <a:schemeClr val="tx1"/>
                </a:solidFill>
              </a:rPr>
              <a:t> </a:t>
            </a:r>
            <a:endParaRPr lang="en-US" sz="18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Glengarry </a:t>
            </a:r>
            <a:r>
              <a:rPr lang="en-US" sz="1800" dirty="0">
                <a:solidFill>
                  <a:schemeClr val="tx1"/>
                </a:solidFill>
              </a:rPr>
              <a:t>100/50 kV auto transformer results in low voltage in the area 50 kV system</a:t>
            </a:r>
            <a:r>
              <a:rPr lang="en-US" sz="1800" dirty="0" smtClean="0">
                <a:solidFill>
                  <a:schemeClr val="tx1"/>
                </a:solidFill>
              </a:rPr>
              <a:t>.</a:t>
            </a:r>
            <a:endParaRPr lang="en-US" sz="1800" dirty="0">
              <a:solidFill>
                <a:schemeClr val="tx1"/>
              </a:solidFill>
            </a:endParaRPr>
          </a:p>
          <a:p>
            <a:pPr marL="740664" lvl="1" indent="-283464"/>
            <a:r>
              <a:rPr lang="en-US" sz="1800" dirty="0">
                <a:solidFill>
                  <a:schemeClr val="tx1"/>
                </a:solidFill>
              </a:rPr>
              <a:t>Loss of </a:t>
            </a:r>
            <a:r>
              <a:rPr lang="en-US" sz="1800" dirty="0" smtClean="0">
                <a:solidFill>
                  <a:schemeClr val="tx1"/>
                </a:solidFill>
              </a:rPr>
              <a:t>the Clyde </a:t>
            </a:r>
            <a:r>
              <a:rPr lang="en-US" sz="1800" dirty="0">
                <a:solidFill>
                  <a:schemeClr val="tx1"/>
                </a:solidFill>
              </a:rPr>
              <a:t>Park 161/50 kV auto transformer or a bus fault, will result in widespread low voltage across the area 50 kV system under HS or HW conditions. A spare transformer is </a:t>
            </a:r>
            <a:r>
              <a:rPr lang="en-US" sz="1800" dirty="0" smtClean="0">
                <a:solidFill>
                  <a:schemeClr val="tx1"/>
                </a:solidFill>
              </a:rPr>
              <a:t>on-site; mitigation </a:t>
            </a:r>
            <a:r>
              <a:rPr lang="en-US" sz="1800" dirty="0">
                <a:solidFill>
                  <a:schemeClr val="tx1"/>
                </a:solidFill>
              </a:rPr>
              <a:t>is planned.</a:t>
            </a: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18</a:t>
            </a:fld>
            <a:endParaRPr lang="en-US" dirty="0"/>
          </a:p>
        </p:txBody>
      </p:sp>
    </p:spTree>
    <p:extLst>
      <p:ext uri="{BB962C8B-B14F-4D97-AF65-F5344CB8AC3E}">
        <p14:creationId xmlns:p14="http://schemas.microsoft.com/office/powerpoint/2010/main" val="128436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N-1 Voltage Issues</a:t>
            </a:r>
          </a:p>
          <a:p>
            <a:pPr marL="0" indent="0">
              <a:spcBef>
                <a:spcPts val="480"/>
              </a:spcBef>
              <a:buNone/>
            </a:pPr>
            <a:endParaRPr lang="en-US" sz="1400" b="1" dirty="0" smtClean="0"/>
          </a:p>
          <a:p>
            <a:pPr marL="454914"/>
            <a:r>
              <a:rPr lang="en-US" sz="2000" dirty="0" smtClean="0">
                <a:solidFill>
                  <a:schemeClr val="tx1"/>
                </a:solidFill>
              </a:rPr>
              <a:t>The Anaconda Mill </a:t>
            </a:r>
            <a:r>
              <a:rPr lang="en-US" sz="2000" dirty="0">
                <a:solidFill>
                  <a:schemeClr val="tx1"/>
                </a:solidFill>
              </a:rPr>
              <a:t>Creek 161 kV bus outage presents low voltage, overloads and widespread outage risks to the Butte/Helena/Bozeman areas. </a:t>
            </a:r>
            <a:r>
              <a:rPr lang="en-US" sz="2000" dirty="0" smtClean="0">
                <a:solidFill>
                  <a:schemeClr val="tx1"/>
                </a:solidFill>
              </a:rPr>
              <a:t> Mitigation </a:t>
            </a:r>
            <a:r>
              <a:rPr lang="en-US" sz="2000" dirty="0">
                <a:solidFill>
                  <a:schemeClr val="tx1"/>
                </a:solidFill>
              </a:rPr>
              <a:t>is near completion. </a:t>
            </a:r>
          </a:p>
          <a:p>
            <a:pPr marL="454914"/>
            <a:endParaRPr lang="en-US" sz="1400" dirty="0">
              <a:solidFill>
                <a:schemeClr val="tx1"/>
              </a:solidFill>
            </a:endParaRPr>
          </a:p>
          <a:p>
            <a:pPr marL="454914"/>
            <a:r>
              <a:rPr lang="en-US" sz="2000" dirty="0">
                <a:solidFill>
                  <a:schemeClr val="tx1"/>
                </a:solidFill>
              </a:rPr>
              <a:t>No low voltage problems are present for LA or LSP conditions</a:t>
            </a:r>
            <a:r>
              <a:rPr lang="en-US" sz="2000" dirty="0" smtClean="0">
                <a:solidFill>
                  <a:schemeClr val="tx1"/>
                </a:solidFill>
              </a:rPr>
              <a:t>.</a:t>
            </a:r>
          </a:p>
          <a:p>
            <a:pPr marL="454914"/>
            <a:endParaRPr lang="en-US" sz="1400" dirty="0">
              <a:solidFill>
                <a:schemeClr val="tx1"/>
              </a:solidFill>
            </a:endParaRPr>
          </a:p>
          <a:p>
            <a:pPr marL="0" indent="0">
              <a:buNone/>
            </a:pPr>
            <a:r>
              <a:rPr lang="en-US" sz="2200" b="1" dirty="0"/>
              <a:t>Summary Results for 2014 Cases:  </a:t>
            </a:r>
            <a:r>
              <a:rPr lang="en-US" sz="2200" b="1" dirty="0" smtClean="0"/>
              <a:t>N-2 </a:t>
            </a:r>
            <a:r>
              <a:rPr lang="en-US" sz="2200" b="1" dirty="0"/>
              <a:t>Voltage Issues</a:t>
            </a:r>
          </a:p>
          <a:p>
            <a:pPr marL="0" indent="0">
              <a:buNone/>
            </a:pPr>
            <a:endParaRPr lang="en-US" sz="1400" dirty="0" smtClean="0">
              <a:solidFill>
                <a:schemeClr val="tx1"/>
              </a:solidFill>
            </a:endParaRPr>
          </a:p>
          <a:p>
            <a:r>
              <a:rPr lang="en-US" sz="2000" dirty="0" smtClean="0">
                <a:solidFill>
                  <a:schemeClr val="tx1"/>
                </a:solidFill>
              </a:rPr>
              <a:t>Most buses met N-2 voltage criteria.  N-2 thermal issues often include voltage issues as well that are corrected with the mitigation of the thermal issue.</a:t>
            </a:r>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19</a:t>
            </a:fld>
            <a:endParaRPr lang="en-US" dirty="0"/>
          </a:p>
        </p:txBody>
      </p:sp>
    </p:spTree>
    <p:extLst>
      <p:ext uri="{BB962C8B-B14F-4D97-AF65-F5344CB8AC3E}">
        <p14:creationId xmlns:p14="http://schemas.microsoft.com/office/powerpoint/2010/main" val="126206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BEB134-FBE3-457D-B949-1E0A3B58016E}" type="slidenum">
              <a:rPr lang="en-US"/>
              <a:pPr fontAlgn="base">
                <a:spcBef>
                  <a:spcPct val="0"/>
                </a:spcBef>
                <a:spcAft>
                  <a:spcPct val="0"/>
                </a:spcAft>
              </a:pPr>
              <a:t>2</a:t>
            </a:fld>
            <a:endParaRPr lang="en-US"/>
          </a:p>
        </p:txBody>
      </p:sp>
      <p:sp>
        <p:nvSpPr>
          <p:cNvPr id="5" name="Text Placeholder 4"/>
          <p:cNvSpPr>
            <a:spLocks noGrp="1"/>
          </p:cNvSpPr>
          <p:nvPr>
            <p:ph type="body" sz="quarter" idx="10"/>
          </p:nvPr>
        </p:nvSpPr>
        <p:spPr>
          <a:xfrm>
            <a:off x="685800" y="1447800"/>
            <a:ext cx="7696200" cy="4648200"/>
          </a:xfrm>
        </p:spPr>
        <p:txBody>
          <a:bodyPr/>
          <a:lstStyle/>
          <a:p>
            <a:r>
              <a:rPr lang="en-US" sz="2000" dirty="0">
                <a:solidFill>
                  <a:schemeClr val="tx1"/>
                </a:solidFill>
              </a:rPr>
              <a:t>Base case study models representing the base scenarios have been completed for all four </a:t>
            </a:r>
            <a:r>
              <a:rPr lang="en-US" sz="2000" dirty="0" smtClean="0">
                <a:solidFill>
                  <a:schemeClr val="tx1"/>
                </a:solidFill>
              </a:rPr>
              <a:t>seasons:</a:t>
            </a:r>
          </a:p>
          <a:p>
            <a:endParaRPr lang="en-US" sz="1200" dirty="0" smtClean="0">
              <a:solidFill>
                <a:schemeClr val="tx1"/>
              </a:solidFill>
            </a:endParaRPr>
          </a:p>
          <a:p>
            <a:pPr lvl="1"/>
            <a:r>
              <a:rPr lang="en-US" sz="1800" dirty="0" smtClean="0">
                <a:solidFill>
                  <a:schemeClr val="tx1"/>
                </a:solidFill>
              </a:rPr>
              <a:t>Heavy </a:t>
            </a:r>
            <a:r>
              <a:rPr lang="en-US" sz="1800" dirty="0">
                <a:solidFill>
                  <a:schemeClr val="tx1"/>
                </a:solidFill>
              </a:rPr>
              <a:t>Summer (</a:t>
            </a:r>
            <a:r>
              <a:rPr lang="en-US" sz="1800" dirty="0" smtClean="0">
                <a:solidFill>
                  <a:schemeClr val="tx1"/>
                </a:solidFill>
              </a:rPr>
              <a:t>HS)</a:t>
            </a:r>
          </a:p>
          <a:p>
            <a:pPr lvl="1"/>
            <a:r>
              <a:rPr lang="en-US" sz="1800" dirty="0" smtClean="0">
                <a:solidFill>
                  <a:schemeClr val="tx1"/>
                </a:solidFill>
              </a:rPr>
              <a:t>Heavy </a:t>
            </a:r>
            <a:r>
              <a:rPr lang="en-US" sz="1800" dirty="0">
                <a:solidFill>
                  <a:schemeClr val="tx1"/>
                </a:solidFill>
              </a:rPr>
              <a:t>Winter (HW</a:t>
            </a:r>
            <a:r>
              <a:rPr lang="en-US" sz="1800" dirty="0" smtClean="0">
                <a:solidFill>
                  <a:schemeClr val="tx1"/>
                </a:solidFill>
              </a:rPr>
              <a:t>)</a:t>
            </a:r>
          </a:p>
          <a:p>
            <a:pPr lvl="1"/>
            <a:r>
              <a:rPr lang="en-US" sz="1800" dirty="0" smtClean="0">
                <a:solidFill>
                  <a:schemeClr val="tx1"/>
                </a:solidFill>
              </a:rPr>
              <a:t>Light </a:t>
            </a:r>
            <a:r>
              <a:rPr lang="en-US" sz="1800" dirty="0">
                <a:solidFill>
                  <a:schemeClr val="tx1"/>
                </a:solidFill>
              </a:rPr>
              <a:t>Autumn (</a:t>
            </a:r>
            <a:r>
              <a:rPr lang="en-US" sz="1800" dirty="0" smtClean="0">
                <a:solidFill>
                  <a:schemeClr val="tx1"/>
                </a:solidFill>
              </a:rPr>
              <a:t>LA)</a:t>
            </a:r>
          </a:p>
          <a:p>
            <a:pPr lvl="1"/>
            <a:r>
              <a:rPr lang="en-US" sz="1800" dirty="0" smtClean="0">
                <a:solidFill>
                  <a:schemeClr val="tx1"/>
                </a:solidFill>
              </a:rPr>
              <a:t>Light </a:t>
            </a:r>
            <a:r>
              <a:rPr lang="en-US" sz="1800" dirty="0">
                <a:solidFill>
                  <a:schemeClr val="tx1"/>
                </a:solidFill>
              </a:rPr>
              <a:t>Spring (LSP) for the present (2014/15</a:t>
            </a:r>
            <a:r>
              <a:rPr lang="en-US" sz="1800" dirty="0" smtClean="0">
                <a:solidFill>
                  <a:schemeClr val="tx1"/>
                </a:solidFill>
              </a:rPr>
              <a:t>).</a:t>
            </a:r>
          </a:p>
          <a:p>
            <a:pPr lvl="1"/>
            <a:endParaRPr lang="en-US" sz="1200" dirty="0" smtClean="0">
              <a:solidFill>
                <a:schemeClr val="tx1"/>
              </a:solidFill>
            </a:endParaRPr>
          </a:p>
          <a:p>
            <a:r>
              <a:rPr lang="en-US" sz="2000" dirty="0" smtClean="0">
                <a:solidFill>
                  <a:schemeClr val="tx1"/>
                </a:solidFill>
              </a:rPr>
              <a:t>Future </a:t>
            </a:r>
            <a:r>
              <a:rPr lang="en-US" sz="2000" dirty="0">
                <a:solidFill>
                  <a:schemeClr val="tx1"/>
                </a:solidFill>
              </a:rPr>
              <a:t>cases over the 15 year planning horizon…2019, 2024, and 2029, for 16 total cases, will be completed shortly</a:t>
            </a:r>
            <a:r>
              <a:rPr lang="en-US" sz="2000" dirty="0" smtClean="0">
                <a:solidFill>
                  <a:schemeClr val="tx1"/>
                </a:solidFill>
              </a:rPr>
              <a:t>.</a:t>
            </a:r>
          </a:p>
          <a:p>
            <a:pPr marL="0" indent="0">
              <a:buNone/>
            </a:pPr>
            <a:endParaRPr lang="en-US" sz="1400" dirty="0">
              <a:solidFill>
                <a:schemeClr val="tx1"/>
              </a:solidFill>
            </a:endParaRPr>
          </a:p>
        </p:txBody>
      </p:sp>
      <p:sp>
        <p:nvSpPr>
          <p:cNvPr id="7" name="Text Placeholder 6"/>
          <p:cNvSpPr>
            <a:spLocks noGrp="1"/>
          </p:cNvSpPr>
          <p:nvPr>
            <p:ph type="body" sz="quarter" idx="11"/>
          </p:nvPr>
        </p:nvSpPr>
        <p:spPr/>
        <p:txBody>
          <a:bodyPr/>
          <a:lstStyle/>
          <a:p>
            <a:r>
              <a:rPr lang="en-US" dirty="0" smtClean="0"/>
              <a:t>Base Case Status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marL="0" indent="0">
              <a:spcBef>
                <a:spcPts val="480"/>
              </a:spcBef>
              <a:buNone/>
            </a:pPr>
            <a:r>
              <a:rPr lang="en-US" sz="2200" b="1" dirty="0"/>
              <a:t>Summary Results </a:t>
            </a:r>
            <a:r>
              <a:rPr lang="en-US" sz="2200" b="1" dirty="0" smtClean="0"/>
              <a:t>for 2014 </a:t>
            </a:r>
            <a:r>
              <a:rPr lang="en-US" sz="2200" b="1" dirty="0"/>
              <a:t>Cases: </a:t>
            </a:r>
            <a:r>
              <a:rPr lang="en-US" sz="2200" b="1" dirty="0" smtClean="0"/>
              <a:t> Stability Problems</a:t>
            </a:r>
          </a:p>
          <a:p>
            <a:pPr marL="0" indent="0">
              <a:spcBef>
                <a:spcPts val="480"/>
              </a:spcBef>
              <a:buNone/>
            </a:pPr>
            <a:endParaRPr lang="en-US" sz="1400" b="1" dirty="0" smtClean="0"/>
          </a:p>
          <a:p>
            <a:pPr marL="454914"/>
            <a:r>
              <a:rPr lang="en-US" sz="2000" dirty="0">
                <a:solidFill>
                  <a:schemeClr val="tx1"/>
                </a:solidFill>
              </a:rPr>
              <a:t>Stability (dynamics) runs have not yet been performed on the 2014 base cases, or any others</a:t>
            </a:r>
            <a:r>
              <a:rPr lang="en-US" sz="2000" dirty="0" smtClean="0">
                <a:solidFill>
                  <a:schemeClr val="tx1"/>
                </a:solidFill>
              </a:rPr>
              <a:t>.</a:t>
            </a:r>
          </a:p>
          <a:p>
            <a:pPr marL="454914"/>
            <a:endParaRPr lang="en-US" sz="1400" dirty="0">
              <a:solidFill>
                <a:schemeClr val="tx1"/>
              </a:solidFill>
            </a:endParaRPr>
          </a:p>
          <a:p>
            <a:pPr marL="454914"/>
            <a:r>
              <a:rPr lang="en-US" sz="2000" dirty="0">
                <a:solidFill>
                  <a:schemeClr val="tx1"/>
                </a:solidFill>
              </a:rPr>
              <a:t>These runs should be completed later this year.</a:t>
            </a:r>
          </a:p>
          <a:p>
            <a:pPr marL="454914"/>
            <a:endParaRPr lang="en-US" sz="1400" dirty="0" smtClean="0">
              <a:solidFill>
                <a:schemeClr val="tx1"/>
              </a:solidFill>
            </a:endParaRPr>
          </a:p>
          <a:p>
            <a:pPr marL="454914"/>
            <a:r>
              <a:rPr lang="en-US" sz="2000" dirty="0" smtClean="0">
                <a:solidFill>
                  <a:schemeClr val="tx1"/>
                </a:solidFill>
              </a:rPr>
              <a:t>No </a:t>
            </a:r>
            <a:r>
              <a:rPr lang="en-US" sz="2000" dirty="0">
                <a:solidFill>
                  <a:schemeClr val="tx1"/>
                </a:solidFill>
              </a:rPr>
              <a:t>major problems are anticipated.</a:t>
            </a: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20</a:t>
            </a:fld>
            <a:endParaRPr lang="en-US" dirty="0"/>
          </a:p>
        </p:txBody>
      </p:sp>
    </p:spTree>
    <p:extLst>
      <p:ext uri="{BB962C8B-B14F-4D97-AF65-F5344CB8AC3E}">
        <p14:creationId xmlns:p14="http://schemas.microsoft.com/office/powerpoint/2010/main" val="2090666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pPr>
              <a:spcBef>
                <a:spcPts val="480"/>
              </a:spcBef>
            </a:pPr>
            <a:endParaRPr lang="en-US" sz="2000" dirty="0" smtClean="0">
              <a:solidFill>
                <a:schemeClr val="tx1"/>
              </a:solidFill>
            </a:endParaRPr>
          </a:p>
          <a:p>
            <a:pPr>
              <a:spcBef>
                <a:spcPts val="480"/>
              </a:spcBef>
            </a:pPr>
            <a:r>
              <a:rPr lang="en-US" sz="2000" dirty="0" smtClean="0">
                <a:solidFill>
                  <a:schemeClr val="tx1"/>
                </a:solidFill>
              </a:rPr>
              <a:t>Analysis </a:t>
            </a:r>
            <a:r>
              <a:rPr lang="en-US" sz="2000" dirty="0">
                <a:solidFill>
                  <a:schemeClr val="tx1"/>
                </a:solidFill>
              </a:rPr>
              <a:t>of 2014/2015 cases for </a:t>
            </a:r>
            <a:r>
              <a:rPr lang="en-US" sz="2000" dirty="0" smtClean="0">
                <a:solidFill>
                  <a:schemeClr val="tx1"/>
                </a:solidFill>
              </a:rPr>
              <a:t>N-0, N-1, and N-2 </a:t>
            </a:r>
            <a:r>
              <a:rPr lang="en-US" sz="2000" dirty="0">
                <a:solidFill>
                  <a:schemeClr val="tx1"/>
                </a:solidFill>
              </a:rPr>
              <a:t>conditions is complete</a:t>
            </a:r>
            <a:r>
              <a:rPr lang="en-US" sz="2000" dirty="0" smtClean="0">
                <a:solidFill>
                  <a:schemeClr val="tx1"/>
                </a:solidFill>
              </a:rPr>
              <a:t>.</a:t>
            </a:r>
            <a:endParaRPr lang="en-US" sz="2000" dirty="0" smtClean="0">
              <a:solidFill>
                <a:srgbClr val="FF0000"/>
              </a:solidFill>
            </a:endParaRPr>
          </a:p>
          <a:p>
            <a:pPr>
              <a:spcBef>
                <a:spcPts val="480"/>
              </a:spcBef>
            </a:pPr>
            <a:endParaRPr lang="en-US" sz="1400" dirty="0">
              <a:solidFill>
                <a:schemeClr val="tx1"/>
              </a:solidFill>
            </a:endParaRPr>
          </a:p>
          <a:p>
            <a:pPr>
              <a:spcBef>
                <a:spcPts val="480"/>
              </a:spcBef>
            </a:pPr>
            <a:r>
              <a:rPr lang="en-US" sz="2000" dirty="0">
                <a:solidFill>
                  <a:schemeClr val="tx1"/>
                </a:solidFill>
              </a:rPr>
              <a:t>Complete the analysis of 2019, 2024, and the 2029 cases</a:t>
            </a:r>
            <a:r>
              <a:rPr lang="en-US" sz="2000" dirty="0" smtClean="0">
                <a:solidFill>
                  <a:schemeClr val="tx1"/>
                </a:solidFill>
              </a:rPr>
              <a:t>.</a:t>
            </a:r>
          </a:p>
          <a:p>
            <a:pPr>
              <a:spcBef>
                <a:spcPts val="480"/>
              </a:spcBef>
            </a:pPr>
            <a:endParaRPr lang="en-US" sz="1400" dirty="0" smtClean="0">
              <a:solidFill>
                <a:schemeClr val="tx1"/>
              </a:solidFill>
            </a:endParaRPr>
          </a:p>
          <a:p>
            <a:pPr lvl="1">
              <a:spcBef>
                <a:spcPts val="480"/>
              </a:spcBef>
            </a:pPr>
            <a:r>
              <a:rPr lang="en-US" sz="1800" dirty="0" smtClean="0">
                <a:solidFill>
                  <a:schemeClr val="tx1"/>
                </a:solidFill>
              </a:rPr>
              <a:t>Verification </a:t>
            </a:r>
            <a:r>
              <a:rPr lang="en-US" sz="1800" dirty="0">
                <a:solidFill>
                  <a:schemeClr val="tx1"/>
                </a:solidFill>
              </a:rPr>
              <a:t>of new problems</a:t>
            </a:r>
          </a:p>
          <a:p>
            <a:pPr>
              <a:spcBef>
                <a:spcPts val="480"/>
              </a:spcBef>
            </a:pPr>
            <a:endParaRPr lang="en-US" sz="1400" dirty="0" smtClean="0">
              <a:solidFill>
                <a:schemeClr val="tx1"/>
              </a:solidFill>
            </a:endParaRPr>
          </a:p>
          <a:p>
            <a:pPr>
              <a:spcBef>
                <a:spcPts val="480"/>
              </a:spcBef>
            </a:pPr>
            <a:r>
              <a:rPr lang="en-US" sz="2000" dirty="0" smtClean="0">
                <a:solidFill>
                  <a:schemeClr val="tx1"/>
                </a:solidFill>
              </a:rPr>
              <a:t>Prioritize </a:t>
            </a:r>
            <a:r>
              <a:rPr lang="en-US" sz="2000" dirty="0">
                <a:solidFill>
                  <a:schemeClr val="tx1"/>
                </a:solidFill>
              </a:rPr>
              <a:t>problems using Decision </a:t>
            </a:r>
            <a:r>
              <a:rPr lang="en-US" sz="2000" dirty="0" smtClean="0">
                <a:solidFill>
                  <a:schemeClr val="tx1"/>
                </a:solidFill>
              </a:rPr>
              <a:t>Rules</a:t>
            </a:r>
            <a:r>
              <a:rPr lang="en-US" sz="2000" dirty="0">
                <a:solidFill>
                  <a:schemeClr val="tx1"/>
                </a:solidFill>
              </a:rPr>
              <a:t>.</a:t>
            </a:r>
          </a:p>
          <a:p>
            <a:pPr>
              <a:spcBef>
                <a:spcPts val="480"/>
              </a:spcBef>
            </a:pPr>
            <a:endParaRPr lang="en-US" sz="1400" dirty="0" smtClean="0">
              <a:solidFill>
                <a:schemeClr val="tx1"/>
              </a:solidFill>
            </a:endParaRPr>
          </a:p>
          <a:p>
            <a:pPr>
              <a:spcBef>
                <a:spcPts val="480"/>
              </a:spcBef>
            </a:pPr>
            <a:r>
              <a:rPr lang="en-US" sz="2000" dirty="0" smtClean="0">
                <a:solidFill>
                  <a:schemeClr val="tx1"/>
                </a:solidFill>
              </a:rPr>
              <a:t>Begin </a:t>
            </a:r>
            <a:r>
              <a:rPr lang="en-US" sz="2000" dirty="0">
                <a:solidFill>
                  <a:schemeClr val="tx1"/>
                </a:solidFill>
              </a:rPr>
              <a:t>or continue Mitigation </a:t>
            </a:r>
            <a:r>
              <a:rPr lang="en-US" sz="2000" dirty="0" smtClean="0">
                <a:solidFill>
                  <a:schemeClr val="tx1"/>
                </a:solidFill>
              </a:rPr>
              <a:t>Studies.</a:t>
            </a:r>
            <a:endParaRPr lang="en-US" sz="2000" dirty="0">
              <a:solidFill>
                <a:schemeClr val="tx1"/>
              </a:solidFill>
            </a:endParaRPr>
          </a:p>
        </p:txBody>
      </p:sp>
      <p:sp>
        <p:nvSpPr>
          <p:cNvPr id="6" name="Text Placeholder 5"/>
          <p:cNvSpPr>
            <a:spLocks noGrp="1"/>
          </p:cNvSpPr>
          <p:nvPr>
            <p:ph type="body" sz="quarter" idx="11"/>
          </p:nvPr>
        </p:nvSpPr>
        <p:spPr/>
        <p:txBody>
          <a:bodyPr/>
          <a:lstStyle/>
          <a:p>
            <a:r>
              <a:rPr lang="en-US" dirty="0" smtClean="0"/>
              <a:t>Additional progress and next steps</a:t>
            </a:r>
            <a:endParaRPr lang="en-US" dirty="0"/>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21</a:t>
            </a:fld>
            <a:endParaRPr lang="en-US" dirty="0"/>
          </a:p>
        </p:txBody>
      </p:sp>
    </p:spTree>
    <p:extLst>
      <p:ext uri="{BB962C8B-B14F-4D97-AF65-F5344CB8AC3E}">
        <p14:creationId xmlns:p14="http://schemas.microsoft.com/office/powerpoint/2010/main" val="80893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sz="6000" dirty="0" smtClean="0"/>
              <a:t>Questions?</a:t>
            </a:r>
          </a:p>
        </p:txBody>
      </p:sp>
      <p:sp>
        <p:nvSpPr>
          <p:cNvPr id="19459" name="Slide Number Placeholder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23C6C4-9E22-4F11-BE7F-5F3A5722E822}" type="slidenum">
              <a:rPr lang="en-US"/>
              <a:pPr fontAlgn="base">
                <a:spcBef>
                  <a:spcPct val="0"/>
                </a:spcBef>
                <a:spcAft>
                  <a:spcPct val="0"/>
                </a:spcAft>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8EB282-68E4-4020-93ED-59E249800E5C}" type="slidenum">
              <a:rPr lang="en-US"/>
              <a:pPr fontAlgn="base">
                <a:spcBef>
                  <a:spcPct val="0"/>
                </a:spcBef>
                <a:spcAft>
                  <a:spcPct val="0"/>
                </a:spcAft>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BEB134-FBE3-457D-B949-1E0A3B58016E}" type="slidenum">
              <a:rPr lang="en-US"/>
              <a:pPr fontAlgn="base">
                <a:spcBef>
                  <a:spcPct val="0"/>
                </a:spcBef>
                <a:spcAft>
                  <a:spcPct val="0"/>
                </a:spcAft>
              </a:pPr>
              <a:t>3</a:t>
            </a:fld>
            <a:endParaRPr lang="en-US"/>
          </a:p>
        </p:txBody>
      </p:sp>
      <p:sp>
        <p:nvSpPr>
          <p:cNvPr id="5" name="Text Placeholder 4"/>
          <p:cNvSpPr>
            <a:spLocks noGrp="1"/>
          </p:cNvSpPr>
          <p:nvPr>
            <p:ph type="body" sz="quarter" idx="10"/>
          </p:nvPr>
        </p:nvSpPr>
        <p:spPr>
          <a:xfrm>
            <a:off x="685800" y="1447800"/>
            <a:ext cx="7696200" cy="4648200"/>
          </a:xfrm>
        </p:spPr>
        <p:txBody>
          <a:bodyPr/>
          <a:lstStyle/>
          <a:p>
            <a:r>
              <a:rPr lang="en-US" sz="2000" dirty="0" smtClean="0">
                <a:solidFill>
                  <a:schemeClr val="tx1"/>
                </a:solidFill>
              </a:rPr>
              <a:t>Existing </a:t>
            </a:r>
            <a:r>
              <a:rPr lang="en-US" sz="2000" dirty="0">
                <a:solidFill>
                  <a:schemeClr val="tx1"/>
                </a:solidFill>
              </a:rPr>
              <a:t>system configuration has been modeled in 2014 HS and LA, 2014-15 HW cases and a 2015 LSP case; completed projects and other projects under construction, as well as budgeted and approved system improvements are included in 2014 and later cases</a:t>
            </a:r>
            <a:r>
              <a:rPr lang="en-US" sz="2000" dirty="0" smtClean="0">
                <a:solidFill>
                  <a:schemeClr val="tx1"/>
                </a:solidFill>
              </a:rPr>
              <a:t>.</a:t>
            </a:r>
          </a:p>
          <a:p>
            <a:endParaRPr lang="en-US" sz="1400" dirty="0" smtClean="0">
              <a:solidFill>
                <a:schemeClr val="tx1"/>
              </a:solidFill>
            </a:endParaRPr>
          </a:p>
          <a:p>
            <a:r>
              <a:rPr lang="en-US" sz="2000" dirty="0" smtClean="0">
                <a:solidFill>
                  <a:schemeClr val="tx1"/>
                </a:solidFill>
              </a:rPr>
              <a:t>All </a:t>
            </a:r>
            <a:r>
              <a:rPr lang="en-US" sz="2000" dirty="0">
                <a:solidFill>
                  <a:schemeClr val="tx1"/>
                </a:solidFill>
              </a:rPr>
              <a:t>cases were based on a 1-in-10 load forecast.</a:t>
            </a:r>
          </a:p>
          <a:p>
            <a:endParaRPr lang="en-US" dirty="0"/>
          </a:p>
        </p:txBody>
      </p:sp>
      <p:sp>
        <p:nvSpPr>
          <p:cNvPr id="7" name="Text Placeholder 6"/>
          <p:cNvSpPr>
            <a:spLocks noGrp="1"/>
          </p:cNvSpPr>
          <p:nvPr>
            <p:ph type="body" sz="quarter" idx="11"/>
          </p:nvPr>
        </p:nvSpPr>
        <p:spPr/>
        <p:txBody>
          <a:bodyPr/>
          <a:lstStyle/>
          <a:p>
            <a:r>
              <a:rPr lang="en-US" dirty="0" smtClean="0"/>
              <a:t>Base Case Status</a:t>
            </a:r>
            <a:endParaRPr lang="en-US" dirty="0"/>
          </a:p>
        </p:txBody>
      </p:sp>
    </p:spTree>
    <p:extLst>
      <p:ext uri="{BB962C8B-B14F-4D97-AF65-F5344CB8AC3E}">
        <p14:creationId xmlns:p14="http://schemas.microsoft.com/office/powerpoint/2010/main" val="2511065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419600"/>
          </a:xfrm>
        </p:spPr>
        <p:txBody>
          <a:bodyPr/>
          <a:lstStyle/>
          <a:p>
            <a:r>
              <a:rPr lang="en-US" sz="2000" dirty="0">
                <a:solidFill>
                  <a:schemeClr val="tx1"/>
                </a:solidFill>
              </a:rPr>
              <a:t>System normal (N-0), single segment or element outage (N-1), and </a:t>
            </a:r>
            <a:r>
              <a:rPr lang="en-US" sz="2000" dirty="0" smtClean="0">
                <a:solidFill>
                  <a:schemeClr val="tx1"/>
                </a:solidFill>
              </a:rPr>
              <a:t>selected credible </a:t>
            </a:r>
            <a:r>
              <a:rPr lang="en-US" sz="2000" dirty="0">
                <a:solidFill>
                  <a:schemeClr val="tx1"/>
                </a:solidFill>
              </a:rPr>
              <a:t>double segment or element outage (N-2) contingency files have been developed/updated to facilitate simulation runs of the same system conditions through each base case.  Outages </a:t>
            </a:r>
            <a:r>
              <a:rPr lang="en-US" sz="2000" dirty="0" smtClean="0">
                <a:solidFill>
                  <a:schemeClr val="tx1"/>
                </a:solidFill>
              </a:rPr>
              <a:t>include:</a:t>
            </a:r>
          </a:p>
          <a:p>
            <a:pPr marL="0" indent="0">
              <a:buNone/>
            </a:pPr>
            <a:endParaRPr lang="en-US" sz="1400" dirty="0" smtClean="0">
              <a:solidFill>
                <a:schemeClr val="tx1"/>
              </a:solidFill>
            </a:endParaRPr>
          </a:p>
          <a:p>
            <a:pPr lvl="1"/>
            <a:r>
              <a:rPr lang="en-US" sz="1800" dirty="0" smtClean="0">
                <a:solidFill>
                  <a:schemeClr val="tx1"/>
                </a:solidFill>
              </a:rPr>
              <a:t>Lines</a:t>
            </a:r>
            <a:endParaRPr lang="en-US" sz="1800" dirty="0">
              <a:solidFill>
                <a:schemeClr val="tx1"/>
              </a:solidFill>
            </a:endParaRPr>
          </a:p>
          <a:p>
            <a:pPr lvl="1"/>
            <a:r>
              <a:rPr lang="en-US" sz="1800" dirty="0">
                <a:solidFill>
                  <a:schemeClr val="tx1"/>
                </a:solidFill>
              </a:rPr>
              <a:t>Transformers</a:t>
            </a:r>
          </a:p>
          <a:p>
            <a:pPr lvl="1"/>
            <a:r>
              <a:rPr lang="en-US" sz="1800" dirty="0">
                <a:solidFill>
                  <a:schemeClr val="tx1"/>
                </a:solidFill>
              </a:rPr>
              <a:t>Buses</a:t>
            </a:r>
          </a:p>
          <a:p>
            <a:pPr lvl="1"/>
            <a:r>
              <a:rPr lang="en-US" sz="1800" dirty="0">
                <a:solidFill>
                  <a:schemeClr val="tx1"/>
                </a:solidFill>
              </a:rPr>
              <a:t>Plants (Generation</a:t>
            </a:r>
            <a:r>
              <a:rPr lang="en-US" sz="1800" dirty="0" smtClean="0">
                <a:solidFill>
                  <a:schemeClr val="tx1"/>
                </a:solidFill>
              </a:rPr>
              <a:t>)</a:t>
            </a:r>
            <a:endParaRPr lang="en-US" sz="1800" dirty="0">
              <a:solidFill>
                <a:schemeClr val="tx1"/>
              </a:solidFill>
            </a:endParaRPr>
          </a:p>
        </p:txBody>
      </p:sp>
      <p:sp>
        <p:nvSpPr>
          <p:cNvPr id="6" name="Text Placeholder 5"/>
          <p:cNvSpPr>
            <a:spLocks noGrp="1"/>
          </p:cNvSpPr>
          <p:nvPr>
            <p:ph type="body" sz="quarter" idx="11"/>
          </p:nvPr>
        </p:nvSpPr>
        <p:spPr/>
        <p:txBody>
          <a:bodyPr/>
          <a:lstStyle/>
          <a:p>
            <a:r>
              <a:rPr lang="en-US" dirty="0"/>
              <a:t>Contingencies to Study</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4</a:t>
            </a:fld>
            <a:endParaRPr lang="en-US" dirty="0"/>
          </a:p>
        </p:txBody>
      </p:sp>
    </p:spTree>
    <p:extLst>
      <p:ext uri="{BB962C8B-B14F-4D97-AF65-F5344CB8AC3E}">
        <p14:creationId xmlns:p14="http://schemas.microsoft.com/office/powerpoint/2010/main" val="33108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724400"/>
          </a:xfrm>
        </p:spPr>
        <p:txBody>
          <a:bodyPr/>
          <a:lstStyle/>
          <a:p>
            <a:r>
              <a:rPr lang="en-US" sz="2000" dirty="0">
                <a:solidFill>
                  <a:schemeClr val="tx1"/>
                </a:solidFill>
              </a:rPr>
              <a:t>System </a:t>
            </a:r>
            <a:r>
              <a:rPr lang="en-US" sz="2000" dirty="0" smtClean="0">
                <a:solidFill>
                  <a:schemeClr val="tx1"/>
                </a:solidFill>
              </a:rPr>
              <a:t>normal </a:t>
            </a:r>
            <a:r>
              <a:rPr lang="en-US" sz="2000" dirty="0">
                <a:solidFill>
                  <a:schemeClr val="tx1"/>
                </a:solidFill>
              </a:rPr>
              <a:t>and </a:t>
            </a:r>
            <a:r>
              <a:rPr lang="en-US" sz="2000" dirty="0" smtClean="0">
                <a:solidFill>
                  <a:schemeClr val="tx1"/>
                </a:solidFill>
              </a:rPr>
              <a:t>outage </a:t>
            </a:r>
            <a:r>
              <a:rPr lang="en-US" sz="2000" dirty="0">
                <a:solidFill>
                  <a:schemeClr val="tx1"/>
                </a:solidFill>
              </a:rPr>
              <a:t>conditions were modeled and studied for adequacy and system security.</a:t>
            </a:r>
          </a:p>
          <a:p>
            <a:r>
              <a:rPr lang="en-US" sz="2000" dirty="0">
                <a:solidFill>
                  <a:schemeClr val="tx1"/>
                </a:solidFill>
              </a:rPr>
              <a:t>Segment or element thermal loads &gt;85% were noted under these conditions; loads above 100% were noted as overloads (in winter, lines and transformers were allowed up to 125% continuous load).</a:t>
            </a:r>
          </a:p>
          <a:p>
            <a:pPr lvl="1"/>
            <a:r>
              <a:rPr lang="en-US" sz="1800" dirty="0">
                <a:solidFill>
                  <a:schemeClr val="tx1"/>
                </a:solidFill>
              </a:rPr>
              <a:t>Overloaded segments will be </a:t>
            </a:r>
            <a:r>
              <a:rPr lang="en-US" sz="1800" dirty="0" smtClean="0">
                <a:solidFill>
                  <a:schemeClr val="tx1"/>
                </a:solidFill>
              </a:rPr>
              <a:t>tripped </a:t>
            </a:r>
            <a:r>
              <a:rPr lang="en-US" sz="1800" dirty="0">
                <a:solidFill>
                  <a:schemeClr val="tx1"/>
                </a:solidFill>
              </a:rPr>
              <a:t>per standard relaying practice (100-125% </a:t>
            </a:r>
            <a:r>
              <a:rPr lang="en-US" sz="1800" dirty="0" smtClean="0">
                <a:solidFill>
                  <a:schemeClr val="tx1"/>
                </a:solidFill>
              </a:rPr>
              <a:t>thermal </a:t>
            </a:r>
            <a:r>
              <a:rPr lang="en-US" sz="1800" dirty="0">
                <a:solidFill>
                  <a:schemeClr val="tx1"/>
                </a:solidFill>
              </a:rPr>
              <a:t>on </a:t>
            </a:r>
            <a:r>
              <a:rPr lang="en-US" sz="1800" dirty="0" smtClean="0">
                <a:solidFill>
                  <a:schemeClr val="tx1"/>
                </a:solidFill>
              </a:rPr>
              <a:t>lines</a:t>
            </a:r>
            <a:r>
              <a:rPr lang="en-US" sz="1800" baseline="30000" dirty="0">
                <a:solidFill>
                  <a:schemeClr val="tx1"/>
                </a:solidFill>
              </a:rPr>
              <a:t>1</a:t>
            </a:r>
            <a:r>
              <a:rPr lang="en-US" sz="1800" dirty="0" smtClean="0">
                <a:solidFill>
                  <a:schemeClr val="tx1"/>
                </a:solidFill>
              </a:rPr>
              <a:t>, </a:t>
            </a:r>
            <a:r>
              <a:rPr lang="en-US" sz="1800" dirty="0">
                <a:solidFill>
                  <a:schemeClr val="tx1"/>
                </a:solidFill>
              </a:rPr>
              <a:t>125% minimum thermal on transformers) to check for </a:t>
            </a:r>
            <a:r>
              <a:rPr lang="en-US" sz="1800" dirty="0" smtClean="0">
                <a:solidFill>
                  <a:schemeClr val="tx1"/>
                </a:solidFill>
              </a:rPr>
              <a:t>‘cascading’ outages </a:t>
            </a:r>
            <a:r>
              <a:rPr lang="en-US" sz="1800" dirty="0">
                <a:solidFill>
                  <a:schemeClr val="tx1"/>
                </a:solidFill>
              </a:rPr>
              <a:t>except as noted below</a:t>
            </a:r>
            <a:r>
              <a:rPr lang="en-US" sz="1800" dirty="0" smtClean="0">
                <a:solidFill>
                  <a:schemeClr val="tx1"/>
                </a:solidFill>
              </a:rPr>
              <a:t>:</a:t>
            </a:r>
          </a:p>
          <a:p>
            <a:pPr lvl="2"/>
            <a:r>
              <a:rPr lang="en-US" sz="1600" dirty="0">
                <a:solidFill>
                  <a:schemeClr val="tx1"/>
                </a:solidFill>
              </a:rPr>
              <a:t>230 kV lines are not tripped below 150% thermal per requirements of NERC PRC-023.</a:t>
            </a:r>
          </a:p>
          <a:p>
            <a:pPr lvl="2"/>
            <a:r>
              <a:rPr lang="en-US" sz="1600" dirty="0">
                <a:solidFill>
                  <a:schemeClr val="tx1"/>
                </a:solidFill>
              </a:rPr>
              <a:t>May apply to path lines or other system lines and elements deemed critical</a:t>
            </a:r>
            <a:r>
              <a:rPr lang="en-US" sz="1600" dirty="0" smtClean="0">
                <a:solidFill>
                  <a:schemeClr val="tx1"/>
                </a:solidFill>
              </a:rPr>
              <a:t>.</a:t>
            </a:r>
          </a:p>
          <a:p>
            <a:pPr lvl="2">
              <a:lnSpc>
                <a:spcPct val="90000"/>
              </a:lnSpc>
            </a:pPr>
            <a:endParaRPr lang="en-US" sz="1600" dirty="0" smtClean="0"/>
          </a:p>
          <a:p>
            <a:pPr marL="228600" indent="0">
              <a:lnSpc>
                <a:spcPct val="90000"/>
              </a:lnSpc>
              <a:buNone/>
            </a:pPr>
            <a:r>
              <a:rPr lang="en-US" sz="1200" baseline="30000" dirty="0">
                <a:solidFill>
                  <a:schemeClr val="tx1"/>
                </a:solidFill>
              </a:rPr>
              <a:t>1 </a:t>
            </a:r>
            <a:r>
              <a:rPr lang="en-US" sz="1200" dirty="0">
                <a:solidFill>
                  <a:schemeClr val="tx1"/>
                </a:solidFill>
              </a:rPr>
              <a:t>Thermal relay settings on lines will be reset to permit 125% thermal load per new Business Practice.</a:t>
            </a:r>
          </a:p>
          <a:p>
            <a:pPr marL="914400" lvl="2" indent="0">
              <a:lnSpc>
                <a:spcPct val="90000"/>
              </a:lnSpc>
              <a:buNone/>
            </a:pPr>
            <a:endParaRPr lang="en-US" sz="1600" dirty="0"/>
          </a:p>
        </p:txBody>
      </p:sp>
      <p:sp>
        <p:nvSpPr>
          <p:cNvPr id="6" name="Text Placeholder 5"/>
          <p:cNvSpPr>
            <a:spLocks noGrp="1"/>
          </p:cNvSpPr>
          <p:nvPr>
            <p:ph type="body" sz="quarter" idx="11"/>
          </p:nvPr>
        </p:nvSpPr>
        <p:spPr/>
        <p:txBody>
          <a:bodyPr/>
          <a:lstStyle/>
          <a:p>
            <a:r>
              <a:rPr lang="en-US" dirty="0" smtClean="0"/>
              <a:t>Study Criteria</a:t>
            </a:r>
            <a:endParaRPr lang="en-US" dirty="0"/>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5</a:t>
            </a:fld>
            <a:endParaRPr lang="en-US" dirty="0"/>
          </a:p>
        </p:txBody>
      </p:sp>
    </p:spTree>
    <p:extLst>
      <p:ext uri="{BB962C8B-B14F-4D97-AF65-F5344CB8AC3E}">
        <p14:creationId xmlns:p14="http://schemas.microsoft.com/office/powerpoint/2010/main" val="3438821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96200" cy="4419600"/>
          </a:xfrm>
        </p:spPr>
        <p:txBody>
          <a:bodyPr/>
          <a:lstStyle/>
          <a:p>
            <a:r>
              <a:rPr lang="en-US" sz="2000" dirty="0" smtClean="0">
                <a:solidFill>
                  <a:schemeClr val="tx1"/>
                </a:solidFill>
              </a:rPr>
              <a:t>Voltages </a:t>
            </a:r>
            <a:r>
              <a:rPr lang="en-US" sz="2000" dirty="0">
                <a:solidFill>
                  <a:schemeClr val="tx1"/>
                </a:solidFill>
              </a:rPr>
              <a:t>outside of NWE planning criteria were noted </a:t>
            </a:r>
            <a:r>
              <a:rPr lang="en-US" sz="2000" dirty="0" smtClean="0">
                <a:solidFill>
                  <a:schemeClr val="tx1"/>
                </a:solidFill>
              </a:rPr>
              <a:t>– 90% to </a:t>
            </a:r>
            <a:r>
              <a:rPr lang="en-US" sz="2000" dirty="0">
                <a:solidFill>
                  <a:schemeClr val="tx1"/>
                </a:solidFill>
              </a:rPr>
              <a:t>95% low voltage limit </a:t>
            </a:r>
            <a:r>
              <a:rPr lang="en-US" sz="2000" dirty="0" smtClean="0">
                <a:solidFill>
                  <a:schemeClr val="tx1"/>
                </a:solidFill>
              </a:rPr>
              <a:t>depending on line voltage and system conditions (N-0, N-1, or N-2); </a:t>
            </a:r>
            <a:r>
              <a:rPr lang="en-US" sz="2000" dirty="0">
                <a:solidFill>
                  <a:schemeClr val="tx1"/>
                </a:solidFill>
              </a:rPr>
              <a:t>105% high voltage </a:t>
            </a:r>
            <a:r>
              <a:rPr lang="en-US" sz="2000" dirty="0" smtClean="0">
                <a:solidFill>
                  <a:schemeClr val="tx1"/>
                </a:solidFill>
              </a:rPr>
              <a:t>limit – per </a:t>
            </a:r>
            <a:r>
              <a:rPr lang="en-US" sz="2000" dirty="0">
                <a:solidFill>
                  <a:schemeClr val="tx1"/>
                </a:solidFill>
              </a:rPr>
              <a:t>NWE FERC Form 715 criteria</a:t>
            </a:r>
            <a:r>
              <a:rPr lang="en-US" sz="2000" dirty="0" smtClean="0">
                <a:solidFill>
                  <a:schemeClr val="tx1"/>
                </a:solidFill>
              </a:rPr>
              <a:t>.</a:t>
            </a:r>
            <a:endParaRPr lang="en-US" sz="1400" dirty="0" smtClean="0">
              <a:solidFill>
                <a:schemeClr val="tx1"/>
              </a:solidFill>
            </a:endParaRPr>
          </a:p>
          <a:p>
            <a:endParaRPr lang="en-US" sz="1400" dirty="0">
              <a:solidFill>
                <a:schemeClr val="tx1"/>
              </a:solidFill>
            </a:endParaRPr>
          </a:p>
          <a:p>
            <a:pPr lvl="1">
              <a:spcBef>
                <a:spcPts val="432"/>
              </a:spcBef>
            </a:pPr>
            <a:r>
              <a:rPr lang="en-US" sz="1800" dirty="0">
                <a:solidFill>
                  <a:schemeClr val="tx1"/>
                </a:solidFill>
              </a:rPr>
              <a:t>Load-serving bus voltages may fall above or below these limits if conditions allow a higher/lower voltage without harm to NWE or customer equipment.</a:t>
            </a:r>
          </a:p>
          <a:p>
            <a:pPr lvl="1">
              <a:spcBef>
                <a:spcPts val="432"/>
              </a:spcBef>
            </a:pPr>
            <a:r>
              <a:rPr lang="en-US" sz="1800" dirty="0">
                <a:solidFill>
                  <a:schemeClr val="tx1"/>
                </a:solidFill>
              </a:rPr>
              <a:t>Certain equipment ratings may dictate different limits. </a:t>
            </a:r>
            <a:endParaRPr lang="en-US" sz="1800" dirty="0" smtClean="0">
              <a:solidFill>
                <a:schemeClr val="tx1"/>
              </a:solidFill>
            </a:endParaRPr>
          </a:p>
          <a:p>
            <a:pPr marL="457200" lvl="1" indent="0">
              <a:lnSpc>
                <a:spcPct val="90000"/>
              </a:lnSpc>
              <a:buNone/>
            </a:pPr>
            <a:endParaRPr lang="en-US" sz="1400" dirty="0"/>
          </a:p>
          <a:p>
            <a:r>
              <a:rPr lang="en-US" sz="2000" dirty="0">
                <a:solidFill>
                  <a:schemeClr val="tx1"/>
                </a:solidFill>
              </a:rPr>
              <a:t>Existing OMS or RAS schemes were considered</a:t>
            </a:r>
            <a:r>
              <a:rPr lang="en-US" sz="2000" dirty="0"/>
              <a:t>.</a:t>
            </a:r>
            <a:endParaRPr lang="en-US" sz="1200" dirty="0"/>
          </a:p>
          <a:p>
            <a:pPr marL="914400" lvl="2" indent="0">
              <a:lnSpc>
                <a:spcPct val="90000"/>
              </a:lnSpc>
              <a:buNone/>
            </a:pPr>
            <a:endParaRPr lang="en-US" sz="1600" dirty="0"/>
          </a:p>
        </p:txBody>
      </p:sp>
      <p:sp>
        <p:nvSpPr>
          <p:cNvPr id="6" name="Text Placeholder 5"/>
          <p:cNvSpPr>
            <a:spLocks noGrp="1"/>
          </p:cNvSpPr>
          <p:nvPr>
            <p:ph type="body" sz="quarter" idx="11"/>
          </p:nvPr>
        </p:nvSpPr>
        <p:spPr/>
        <p:txBody>
          <a:bodyPr/>
          <a:lstStyle/>
          <a:p>
            <a:r>
              <a:rPr lang="en-US" dirty="0" smtClean="0"/>
              <a:t>Study Criteria</a:t>
            </a:r>
            <a:endParaRPr lang="en-US" dirty="0"/>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6</a:t>
            </a:fld>
            <a:endParaRPr lang="en-US" dirty="0"/>
          </a:p>
        </p:txBody>
      </p:sp>
    </p:spTree>
    <p:extLst>
      <p:ext uri="{BB962C8B-B14F-4D97-AF65-F5344CB8AC3E}">
        <p14:creationId xmlns:p14="http://schemas.microsoft.com/office/powerpoint/2010/main" val="24839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620000" cy="4419600"/>
          </a:xfrm>
        </p:spPr>
        <p:txBody>
          <a:bodyPr/>
          <a:lstStyle/>
          <a:p>
            <a:r>
              <a:rPr lang="en-US" sz="2000" dirty="0" smtClean="0">
                <a:solidFill>
                  <a:schemeClr val="tx1"/>
                </a:solidFill>
              </a:rPr>
              <a:t>System </a:t>
            </a:r>
            <a:r>
              <a:rPr lang="en-US" sz="2000" dirty="0">
                <a:solidFill>
                  <a:schemeClr val="tx1"/>
                </a:solidFill>
              </a:rPr>
              <a:t>Normal and Outage runs have been completed on all seasons of the 2014 and 2015 base cases to determine the present “state of the system” as it exists today.</a:t>
            </a:r>
          </a:p>
          <a:p>
            <a:pPr>
              <a:buNone/>
            </a:pPr>
            <a:endParaRPr lang="en-US" sz="1400" dirty="0">
              <a:solidFill>
                <a:schemeClr val="tx1"/>
              </a:solidFill>
            </a:endParaRPr>
          </a:p>
          <a:p>
            <a:r>
              <a:rPr lang="en-US" sz="2000" dirty="0" smtClean="0">
                <a:solidFill>
                  <a:schemeClr val="tx1"/>
                </a:solidFill>
              </a:rPr>
              <a:t>N-0, N-1</a:t>
            </a:r>
            <a:r>
              <a:rPr lang="en-US" sz="2000" dirty="0">
                <a:solidFill>
                  <a:schemeClr val="tx1"/>
                </a:solidFill>
              </a:rPr>
              <a:t>, and </a:t>
            </a:r>
            <a:r>
              <a:rPr lang="en-US" sz="2000" dirty="0" smtClean="0">
                <a:solidFill>
                  <a:schemeClr val="tx1"/>
                </a:solidFill>
              </a:rPr>
              <a:t>N-2 </a:t>
            </a:r>
            <a:r>
              <a:rPr lang="en-US" sz="2000" dirty="0">
                <a:solidFill>
                  <a:schemeClr val="tx1"/>
                </a:solidFill>
              </a:rPr>
              <a:t>study results have been analyzed for </a:t>
            </a:r>
            <a:r>
              <a:rPr lang="en-US" sz="2000" dirty="0" smtClean="0">
                <a:solidFill>
                  <a:schemeClr val="tx1"/>
                </a:solidFill>
              </a:rPr>
              <a:t>the 2014 </a:t>
            </a:r>
            <a:r>
              <a:rPr lang="en-US" sz="2000" dirty="0">
                <a:solidFill>
                  <a:schemeClr val="tx1"/>
                </a:solidFill>
              </a:rPr>
              <a:t>and 2015 models</a:t>
            </a:r>
            <a:r>
              <a:rPr lang="en-US" sz="2000" dirty="0" smtClean="0">
                <a:solidFill>
                  <a:schemeClr val="tx1"/>
                </a:solidFill>
              </a:rPr>
              <a:t>.</a:t>
            </a:r>
            <a:endParaRPr lang="en-US" sz="1600" dirty="0"/>
          </a:p>
          <a:p>
            <a:endParaRPr lang="en-US" sz="1400" dirty="0">
              <a:solidFill>
                <a:schemeClr val="tx1"/>
              </a:solidFill>
            </a:endParaRPr>
          </a:p>
          <a:p>
            <a:r>
              <a:rPr lang="en-US" sz="2000" dirty="0" smtClean="0">
                <a:solidFill>
                  <a:schemeClr val="tx1"/>
                </a:solidFill>
              </a:rPr>
              <a:t>Study results show several previously known issues are now resolved, and little to no new problems have been observed in the current studies.</a:t>
            </a:r>
            <a:endParaRPr lang="en-US" sz="2800" dirty="0">
              <a:solidFill>
                <a:schemeClr val="tx1"/>
              </a:solidFill>
            </a:endParaRPr>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7</a:t>
            </a:fld>
            <a:endParaRPr lang="en-US" dirty="0"/>
          </a:p>
        </p:txBody>
      </p:sp>
    </p:spTree>
    <p:extLst>
      <p:ext uri="{BB962C8B-B14F-4D97-AF65-F5344CB8AC3E}">
        <p14:creationId xmlns:p14="http://schemas.microsoft.com/office/powerpoint/2010/main" val="1052423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543800" cy="4419600"/>
          </a:xfrm>
        </p:spPr>
        <p:txBody>
          <a:bodyPr/>
          <a:lstStyle/>
          <a:p>
            <a:pPr marL="0" indent="0">
              <a:spcBef>
                <a:spcPts val="480"/>
              </a:spcBef>
              <a:buNone/>
            </a:pPr>
            <a:r>
              <a:rPr lang="en-US" sz="2200" b="1" dirty="0"/>
              <a:t>Summary Results and </a:t>
            </a:r>
            <a:r>
              <a:rPr lang="en-US" sz="2200" b="1" dirty="0" smtClean="0"/>
              <a:t>Findings </a:t>
            </a:r>
            <a:r>
              <a:rPr lang="en-US" sz="2200" b="1" dirty="0"/>
              <a:t>for 2014 Cases</a:t>
            </a:r>
            <a:r>
              <a:rPr lang="en-US" sz="2200" b="1" dirty="0" smtClean="0"/>
              <a:t>:</a:t>
            </a:r>
          </a:p>
          <a:p>
            <a:pPr marL="0" indent="0">
              <a:spcBef>
                <a:spcPts val="480"/>
              </a:spcBef>
              <a:buNone/>
            </a:pPr>
            <a:endParaRPr lang="en-US" sz="1400" dirty="0">
              <a:solidFill>
                <a:schemeClr val="tx1"/>
              </a:solidFill>
            </a:endParaRPr>
          </a:p>
          <a:p>
            <a:pPr>
              <a:spcBef>
                <a:spcPts val="432"/>
              </a:spcBef>
            </a:pPr>
            <a:r>
              <a:rPr lang="en-US" sz="2000" dirty="0">
                <a:solidFill>
                  <a:schemeClr val="tx1"/>
                </a:solidFill>
              </a:rPr>
              <a:t>Heavy summer conditions govern for voltage and thermal conditions on most normal and outage scenarios. </a:t>
            </a:r>
            <a:r>
              <a:rPr lang="en-US" sz="2000" dirty="0" smtClean="0">
                <a:solidFill>
                  <a:schemeClr val="tx1"/>
                </a:solidFill>
              </a:rPr>
              <a:t> Heavy </a:t>
            </a:r>
            <a:r>
              <a:rPr lang="en-US" sz="2000" dirty="0">
                <a:solidFill>
                  <a:schemeClr val="tx1"/>
                </a:solidFill>
              </a:rPr>
              <a:t>winter governs in some other conditions; some high voltage problems are observed under light load conditions.</a:t>
            </a:r>
          </a:p>
          <a:p>
            <a:pPr>
              <a:spcBef>
                <a:spcPts val="432"/>
              </a:spcBef>
            </a:pPr>
            <a:endParaRPr lang="en-US" sz="1400" dirty="0">
              <a:solidFill>
                <a:schemeClr val="tx1"/>
              </a:solidFill>
            </a:endParaRPr>
          </a:p>
          <a:p>
            <a:pPr>
              <a:spcBef>
                <a:spcPts val="432"/>
              </a:spcBef>
            </a:pPr>
            <a:r>
              <a:rPr lang="en-US" sz="2000" dirty="0">
                <a:solidFill>
                  <a:schemeClr val="tx1"/>
                </a:solidFill>
              </a:rPr>
              <a:t>Almost all higher voltage bulk system segments and elements meet criteria under all operating conditions and scenarios (500, 230, and 161 kV</a:t>
            </a:r>
            <a:r>
              <a:rPr lang="en-US" sz="2000" dirty="0" smtClean="0">
                <a:solidFill>
                  <a:schemeClr val="tx1"/>
                </a:solidFill>
              </a:rPr>
              <a:t>).</a:t>
            </a:r>
          </a:p>
          <a:p>
            <a:pPr>
              <a:spcBef>
                <a:spcPts val="432"/>
              </a:spcBef>
            </a:pPr>
            <a:endParaRPr lang="en-US" sz="1400" dirty="0">
              <a:solidFill>
                <a:schemeClr val="tx1"/>
              </a:solidFill>
            </a:endParaRPr>
          </a:p>
          <a:p>
            <a:pPr lvl="1"/>
            <a:r>
              <a:rPr lang="en-US" sz="1800" dirty="0">
                <a:solidFill>
                  <a:schemeClr val="tx1"/>
                </a:solidFill>
              </a:rPr>
              <a:t>Loss of such elements may increase load on underlying system such as auto transformers and lower voltage lines, or produce low voltage problems.</a:t>
            </a:r>
          </a:p>
          <a:p>
            <a:pPr marL="914400" lvl="2" indent="0">
              <a:lnSpc>
                <a:spcPct val="90000"/>
              </a:lnSpc>
              <a:buNone/>
            </a:pPr>
            <a:endParaRPr lang="en-US" sz="1600" dirty="0"/>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8</a:t>
            </a:fld>
            <a:endParaRPr lang="en-US" dirty="0"/>
          </a:p>
        </p:txBody>
      </p:sp>
    </p:spTree>
    <p:extLst>
      <p:ext uri="{BB962C8B-B14F-4D97-AF65-F5344CB8AC3E}">
        <p14:creationId xmlns:p14="http://schemas.microsoft.com/office/powerpoint/2010/main" val="364839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1447800"/>
            <a:ext cx="7772400" cy="4495800"/>
          </a:xfrm>
        </p:spPr>
        <p:txBody>
          <a:bodyPr/>
          <a:lstStyle/>
          <a:p>
            <a:pPr marL="0" indent="0">
              <a:spcBef>
                <a:spcPts val="480"/>
              </a:spcBef>
              <a:buNone/>
            </a:pPr>
            <a:r>
              <a:rPr lang="en-US" sz="2200" b="1" dirty="0"/>
              <a:t>Summary Results and </a:t>
            </a:r>
            <a:r>
              <a:rPr lang="en-US" sz="2200" b="1" dirty="0" smtClean="0"/>
              <a:t>Findings </a:t>
            </a:r>
            <a:r>
              <a:rPr lang="en-US" sz="2200" b="1" dirty="0"/>
              <a:t>for 2014 Cases</a:t>
            </a:r>
            <a:r>
              <a:rPr lang="en-US" sz="2200" b="1" dirty="0" smtClean="0"/>
              <a:t>:</a:t>
            </a:r>
          </a:p>
          <a:p>
            <a:pPr marL="0" indent="0">
              <a:spcBef>
                <a:spcPts val="480"/>
              </a:spcBef>
              <a:buNone/>
            </a:pPr>
            <a:endParaRPr lang="en-US" sz="1400" dirty="0">
              <a:solidFill>
                <a:schemeClr val="tx1"/>
              </a:solidFill>
            </a:endParaRPr>
          </a:p>
          <a:p>
            <a:pPr marL="454914"/>
            <a:r>
              <a:rPr lang="en-US" sz="2000" dirty="0">
                <a:solidFill>
                  <a:schemeClr val="tx1"/>
                </a:solidFill>
              </a:rPr>
              <a:t>Most problems are observed on lower voltage system segments or elements (50 and 69 kV)…older, smaller conductor or transformers, or auto transformer ties to lower voltage systems</a:t>
            </a:r>
            <a:r>
              <a:rPr lang="en-US" sz="2000" dirty="0" smtClean="0">
                <a:solidFill>
                  <a:schemeClr val="tx1"/>
                </a:solidFill>
              </a:rPr>
              <a:t>.</a:t>
            </a:r>
            <a:endParaRPr lang="en-US" sz="1400" dirty="0" smtClean="0">
              <a:solidFill>
                <a:schemeClr val="tx1"/>
              </a:solidFill>
            </a:endParaRPr>
          </a:p>
          <a:p>
            <a:pPr marL="454914">
              <a:buNone/>
            </a:pPr>
            <a:r>
              <a:rPr lang="en-US" sz="1400" dirty="0" smtClean="0">
                <a:solidFill>
                  <a:schemeClr val="tx1"/>
                </a:solidFill>
              </a:rPr>
              <a:t> </a:t>
            </a:r>
            <a:endParaRPr lang="en-US" sz="1400" dirty="0">
              <a:solidFill>
                <a:schemeClr val="tx1"/>
              </a:solidFill>
            </a:endParaRPr>
          </a:p>
          <a:p>
            <a:pPr marL="454914"/>
            <a:r>
              <a:rPr lang="en-US" sz="2000" dirty="0">
                <a:solidFill>
                  <a:schemeClr val="tx1"/>
                </a:solidFill>
              </a:rPr>
              <a:t>Low voltage problems remain in some areas under outage conditions with some minor problems becoming worse</a:t>
            </a:r>
            <a:r>
              <a:rPr lang="en-US" sz="2000" dirty="0" smtClean="0">
                <a:solidFill>
                  <a:schemeClr val="tx1"/>
                </a:solidFill>
              </a:rPr>
              <a:t>.</a:t>
            </a:r>
          </a:p>
          <a:p>
            <a:pPr marL="454914" indent="-283464"/>
            <a:endParaRPr lang="en-US" sz="1400" dirty="0">
              <a:solidFill>
                <a:schemeClr val="tx1"/>
              </a:solidFill>
            </a:endParaRPr>
          </a:p>
          <a:p>
            <a:pPr lvl="1"/>
            <a:r>
              <a:rPr lang="en-US" sz="1800" dirty="0">
                <a:solidFill>
                  <a:schemeClr val="tx1"/>
                </a:solidFill>
              </a:rPr>
              <a:t>Dillon – Sheridan 69 kV system</a:t>
            </a:r>
          </a:p>
          <a:p>
            <a:pPr lvl="1"/>
            <a:r>
              <a:rPr lang="en-US" sz="1800" dirty="0">
                <a:solidFill>
                  <a:schemeClr val="tx1"/>
                </a:solidFill>
              </a:rPr>
              <a:t>Lewistown Area 50 kV system </a:t>
            </a:r>
          </a:p>
          <a:p>
            <a:pPr lvl="1"/>
            <a:r>
              <a:rPr lang="en-US" sz="1800" dirty="0">
                <a:solidFill>
                  <a:schemeClr val="tx1"/>
                </a:solidFill>
              </a:rPr>
              <a:t>Columbus/Stillwater Area 100 &amp; 50 kV system</a:t>
            </a:r>
          </a:p>
          <a:p>
            <a:pPr lvl="1"/>
            <a:r>
              <a:rPr lang="en-US" sz="1800" dirty="0">
                <a:solidFill>
                  <a:schemeClr val="tx1"/>
                </a:solidFill>
              </a:rPr>
              <a:t>Big Timber Area 50 kV system</a:t>
            </a:r>
          </a:p>
          <a:p>
            <a:pPr marL="914400" lvl="2" indent="0">
              <a:lnSpc>
                <a:spcPct val="90000"/>
              </a:lnSpc>
              <a:buNone/>
            </a:pPr>
            <a:endParaRPr lang="en-US" sz="1600" dirty="0"/>
          </a:p>
        </p:txBody>
      </p:sp>
      <p:sp>
        <p:nvSpPr>
          <p:cNvPr id="6" name="Text Placeholder 5"/>
          <p:cNvSpPr>
            <a:spLocks noGrp="1"/>
          </p:cNvSpPr>
          <p:nvPr>
            <p:ph type="body" sz="quarter" idx="11"/>
          </p:nvPr>
        </p:nvSpPr>
        <p:spPr/>
        <p:txBody>
          <a:bodyPr/>
          <a:lstStyle/>
          <a:p>
            <a:r>
              <a:rPr lang="en-US" dirty="0"/>
              <a:t>State of the System Studies</a:t>
            </a:r>
          </a:p>
        </p:txBody>
      </p:sp>
      <p:sp>
        <p:nvSpPr>
          <p:cNvPr id="4" name="Slide Number Placeholder 3"/>
          <p:cNvSpPr>
            <a:spLocks noGrp="1"/>
          </p:cNvSpPr>
          <p:nvPr>
            <p:ph type="sldNum" sz="quarter" idx="12"/>
          </p:nvPr>
        </p:nvSpPr>
        <p:spPr/>
        <p:txBody>
          <a:bodyPr/>
          <a:lstStyle/>
          <a:p>
            <a:pPr>
              <a:defRPr/>
            </a:pPr>
            <a:fld id="{EF0759A8-C535-43FE-A4B9-E33C7E8F7078}" type="slidenum">
              <a:rPr lang="en-US"/>
              <a:pPr>
                <a:defRPr/>
              </a:pPr>
              <a:t>9</a:t>
            </a:fld>
            <a:endParaRPr lang="en-US" dirty="0"/>
          </a:p>
        </p:txBody>
      </p:sp>
    </p:spTree>
    <p:extLst>
      <p:ext uri="{BB962C8B-B14F-4D97-AF65-F5344CB8AC3E}">
        <p14:creationId xmlns:p14="http://schemas.microsoft.com/office/powerpoint/2010/main" val="1813324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30&quot;&gt;&lt;/object&gt;&lt;object type=&quot;2&quot; unique_id=&quot;11731&quot;&gt;&lt;object type=&quot;3&quot; unique_id=&quot;11732&quot;&gt;&lt;property id=&quot;20148&quot; value=&quot;5&quot;/&gt;&lt;property id=&quot;20300&quot; value=&quot;Slide 1&quot;/&gt;&lt;property id=&quot;20307&quot; value=&quot;256&quot;/&gt;&lt;/object&gt;&lt;object type=&quot;3&quot; unique_id=&quot;11733&quot;&gt;&lt;property id=&quot;20148&quot; value=&quot;5&quot;/&gt;&lt;property id=&quot;20300&quot; value=&quot;Slide 2&quot;/&gt;&lt;property id=&quot;20307&quot; value=&quot;259&quot;/&gt;&lt;/object&gt;&lt;object type=&quot;3&quot; unique_id=&quot;11734&quot;&gt;&lt;property id=&quot;20148&quot; value=&quot;5&quot;/&gt;&lt;property id=&quot;20300&quot; value=&quot;Slide 3&quot;/&gt;&lt;property id=&quot;20307&quot; value=&quot;258&quot;/&gt;&lt;/object&gt;&lt;object type=&quot;3&quot; unique_id=&quot;11735&quot;&gt;&lt;property id=&quot;20148&quot; value=&quot;5&quot;/&gt;&lt;property id=&quot;20300&quot; value=&quot;Slide 4&quot;/&gt;&lt;property id=&quot;20307&quot; value=&quot;260&quot;/&gt;&lt;/object&gt;&lt;object type=&quot;3&quot; unique_id=&quot;11736&quot;&gt;&lt;property id=&quot;20148&quot; value=&quot;5&quot;/&gt;&lt;property id=&quot;20300&quot; value=&quot;Slide 5&quot;/&gt;&lt;property id=&quot;20307&quot; value=&quot;261&quot;/&gt;&lt;/object&gt;&lt;object type=&quot;3&quot; unique_id=&quot;11737&quot;&gt;&lt;property id=&quot;20148&quot; value=&quot;5&quot;/&gt;&lt;property id=&quot;20300&quot; value=&quot;Slide 6 - &amp;quot;This slide could be used to ask a question or introduce a new section.&amp;quot;&quot;/&gt;&lt;property id=&quot;20307&quot; value=&quot;269&quot;/&gt;&lt;/object&gt;&lt;object type=&quot;3&quot; unique_id=&quot;11738&quot;&gt;&lt;property id=&quot;20148&quot; value=&quot;5&quot;/&gt;&lt;property id=&quot;20300&quot; value=&quot;Slide 7 - &amp;quot;Did you know? &amp;#x0D;&amp;#x0A;&amp;#x0D;&amp;#x0A;NorthWestern Energy serves approximately 123,000 square miles in the Northwest and Midwest territor&quot;/&gt;&lt;property id=&quot;20307&quot; value=&quot;263&quot;/&gt;&lt;/object&gt;&lt;object type=&quot;3&quot; unique_id=&quot;11739&quot;&gt;&lt;property id=&quot;20148&quot; value=&quot;5&quot;/&gt;&lt;property id=&quot;20300&quot; value=&quot;Slide 8 - &amp;quot;Did you know? &amp;#x0D;&amp;#x0A;&amp;#x0D;&amp;#x0A;NorthWestern Energy serves approximately 123,000 square miles in the Northwest and Midwest territor&quot;/&gt;&lt;property id=&quot;20307&quot; value=&quot;264&quot;/&gt;&lt;/object&gt;&lt;object type=&quot;3&quot; unique_id=&quot;11740&quot;&gt;&lt;property id=&quot;20148&quot; value=&quot;5&quot;/&gt;&lt;property id=&quot;20300&quot; value=&quot;Slide 9 - &amp;quot;Did you know? &amp;#x0D;&amp;#x0A;&amp;#x0D;&amp;#x0A;NorthWestern Energy serves approximately 123,000 square miles in the Northwest and Midwest territor&quot;/&gt;&lt;property id=&quot;20307&quot; value=&quot;265&quot;/&gt;&lt;/object&gt;&lt;object type=&quot;3&quot; unique_id=&quot;11741&quot;&gt;&lt;property id=&quot;20148&quot; value=&quot;5&quot;/&gt;&lt;property id=&quot;20300&quot; value=&quot;Slide 10 - &amp;quot;Did you know? &amp;#x0D;&amp;#x0A;&amp;#x0D;&amp;#x0A;NorthWestern Energy serves approximately 123,000 square miles in the Northwest and Midwest territo&quot;/&gt;&lt;property id=&quot;20307&quot; value=&quot;266&quot;/&gt;&lt;/object&gt;&lt;object type=&quot;3&quot; unique_id=&quot;11742&quot;&gt;&lt;property id=&quot;20148&quot; value=&quot;5&quot;/&gt;&lt;property id=&quot;20300&quot; value=&quot;Slide 11 - &amp;quot;Did you know? &amp;#x0D;&amp;#x0A;&amp;#x0D;&amp;#x0A;NorthWestern Energy serves approximately 123,000 square miles in the Northwest and Midwest territo&quot;/&gt;&lt;property id=&quot;20307&quot; value=&quot;267&quot;/&gt;&lt;/object&gt;&lt;object type=&quot;3&quot; unique_id=&quot;11743&quot;&gt;&lt;property id=&quot;20148&quot; value=&quot;5&quot;/&gt;&lt;property id=&quot;20300&quot; value=&quot;Slide 12&quot;/&gt;&lt;property id=&quot;20307&quot; value=&quot;270&quot;/&gt;&lt;/object&gt;&lt;/object&gt;&lt;/object&gt;&lt;/database&gt;"/>
  <p:tag name="SECTOMILLISECCONVERTED" val="1"/>
</p:tagLst>
</file>

<file path=ppt/theme/theme1.xml><?xml version="1.0" encoding="utf-8"?>
<a:theme xmlns:a="http://schemas.openxmlformats.org/drawingml/2006/main" name="GeneralThemedTemplate">
  <a:themeElements>
    <a:clrScheme name="NorthWestern Energy">
      <a:dk1>
        <a:srgbClr val="000000"/>
      </a:dk1>
      <a:lt1>
        <a:srgbClr val="FFFFFF"/>
      </a:lt1>
      <a:dk2>
        <a:srgbClr val="D2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999999"/>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ctricThemedTemplate">
  <a:themeElements>
    <a:clrScheme name="NorthWestern Energy">
      <a:dk1>
        <a:srgbClr val="000000"/>
      </a:dk1>
      <a:lt1>
        <a:srgbClr val="FFFFFF"/>
      </a:lt1>
      <a:dk2>
        <a:srgbClr val="D2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999999"/>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thWestern Energ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rthWestern Energ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GeneralThemedTemplate</Template>
  <TotalTime>266</TotalTime>
  <Words>1883</Words>
  <Application>Microsoft Office PowerPoint</Application>
  <PresentationFormat>On-screen Show (4:3)</PresentationFormat>
  <Paragraphs>212</Paragraphs>
  <Slides>23</Slides>
  <Notes>23</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GeneralThemedTemplate</vt:lpstr>
      <vt:lpstr>ElectricThemedTemplate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Northwestern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 "Duck" Mallard</dc:creator>
  <cp:lastModifiedBy>Lovell, Kelly L</cp:lastModifiedBy>
  <cp:revision>28</cp:revision>
  <dcterms:created xsi:type="dcterms:W3CDTF">2014-09-12T15:45:57Z</dcterms:created>
  <dcterms:modified xsi:type="dcterms:W3CDTF">2014-09-15T16:41:33Z</dcterms:modified>
</cp:coreProperties>
</file>