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6" r:id="rId2"/>
    <p:sldId id="259" r:id="rId3"/>
    <p:sldId id="267" r:id="rId4"/>
    <p:sldId id="268" r:id="rId5"/>
    <p:sldId id="269" r:id="rId6"/>
    <p:sldId id="271" r:id="rId7"/>
    <p:sldId id="262" r:id="rId8"/>
    <p:sldId id="272" r:id="rId9"/>
    <p:sldId id="261" r:id="rId10"/>
    <p:sldId id="265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82060" autoAdjust="0"/>
  </p:normalViewPr>
  <p:slideViewPr>
    <p:cSldViewPr>
      <p:cViewPr varScale="1">
        <p:scale>
          <a:sx n="89" d="100"/>
          <a:sy n="89" d="100"/>
        </p:scale>
        <p:origin x="-1978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9A1506-4D5C-40EA-9107-98D6F7895A19}" type="datetimeFigureOut">
              <a:rPr lang="en-US" smtClean="0"/>
              <a:pPr/>
              <a:t>6/24/2016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F33A4-FF0E-469A-B4F9-6E10AA4CB2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54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dirty="0" smtClean="0"/>
              <a:t>Title, 20pt font, bold, white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Heading 1, 50pt font, RGB 210,0,0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Heading 2  white, 30pt font, background 1, darker 50% (bottom grey down from white color option)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Heading 3, 22pt font, bold, black lighter 25% (third down from black color option)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Body Copy/Bulleted Text, 22pt font, black lighter 25% (third down from black color option)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F33A4-FF0E-469A-B4F9-6E10AA4CB21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535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dirty="0" smtClean="0"/>
              <a:t>Title, 20pt font, bold, white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Heading 1, 50pt font, RGB 210,0,0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Heading 2  white, 30pt font, background 1, darker 50% (bottom grey down from white color option)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Heading 3, 22pt font, bold, black lighter 25% (third down from black color option)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Body Copy/Bulleted Text, 22pt font, black lighter 25% (third down from black color option)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F33A4-FF0E-469A-B4F9-6E10AA4CB21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535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Emphasis slide for questions and visual breaks.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 smtClean="0">
                <a:solidFill>
                  <a:schemeClr val="bg1"/>
                </a:solidFill>
              </a:rPr>
              <a:t>Headline Helvetica, white, 44pt font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 smtClean="0">
                <a:solidFill>
                  <a:schemeClr val="bg1"/>
                </a:solidFill>
              </a:rPr>
              <a:t>Body Helvetica, bold, white, 20pt font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F33A4-FF0E-469A-B4F9-6E10AA4CB21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01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Text, 60pt font, white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F33A4-FF0E-469A-B4F9-6E10AA4CB21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29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0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457200" y="4648200"/>
            <a:ext cx="8305800" cy="5334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52400" y="6400800"/>
            <a:ext cx="381000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6666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34AC41-174B-4118-8876-81C6A4A52D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076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52400" y="6400800"/>
            <a:ext cx="381000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6666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3DBD84-F98A-45CE-B520-3A29042191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036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 We Are - Part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733800" y="152400"/>
            <a:ext cx="5181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2000" b="1">
                <a:solidFill>
                  <a:schemeClr val="bg1"/>
                </a:solidFill>
              </a:rPr>
              <a:t>Who We Are – Part I</a:t>
            </a:r>
            <a:endParaRPr lang="en-US" sz="2000" b="1"/>
          </a:p>
        </p:txBody>
      </p:sp>
      <p:sp>
        <p:nvSpPr>
          <p:cNvPr id="3" name="Rectangle 2"/>
          <p:cNvSpPr/>
          <p:nvPr/>
        </p:nvSpPr>
        <p:spPr>
          <a:xfrm>
            <a:off x="304800" y="990600"/>
            <a:ext cx="8458200" cy="51403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dirty="0">
                <a:solidFill>
                  <a:srgbClr val="D20000"/>
                </a:solidFill>
                <a:cs typeface="+mn-cs"/>
              </a:rPr>
              <a:t>Who we are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>
                <a:solidFill>
                  <a:schemeClr val="bg1">
                    <a:lumMod val="50000"/>
                  </a:schemeClr>
                </a:solidFill>
                <a:cs typeface="+mn-cs"/>
              </a:rPr>
              <a:t>673,200 Customers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D20000"/>
              </a:buClr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rPr>
              <a:t>403,600 electric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D20000"/>
              </a:buClr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rPr>
              <a:t>269,600 natural gas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dirty="0"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>
                <a:solidFill>
                  <a:schemeClr val="bg1">
                    <a:lumMod val="50000"/>
                  </a:schemeClr>
                </a:solidFill>
                <a:cs typeface="+mn-cs"/>
              </a:rPr>
              <a:t>Total owned generation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D20000"/>
              </a:buClr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rPr>
              <a:t>MT – 412 MW – regulated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D20000"/>
              </a:buClr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rPr>
              <a:t>MT – 150 MW (regulation services) – regulated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D20000"/>
              </a:buClr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rPr>
              <a:t>SD – 376 MW (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rPr>
              <a:t>baseload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rPr>
              <a:t>) – regulated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D20000"/>
              </a:buClr>
              <a:buFont typeface="Arial" pitchFamily="34" charset="0"/>
              <a:buChar char="•"/>
              <a:defRPr/>
            </a:pP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cs typeface="+mn-cs"/>
              </a:rPr>
              <a:t>Approximately 123,000 square miles of service territory in Montana, South Dakota and Nebraska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D20000"/>
              </a:buClr>
              <a:buFont typeface="Arial" pitchFamily="34" charset="0"/>
              <a:buNone/>
              <a:defRPr/>
            </a:pP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cs typeface="+mn-cs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76350"/>
            <a:ext cx="4208463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52400" y="6400800"/>
            <a:ext cx="381000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6666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34AC41-174B-4118-8876-81C6A4A52D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488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 We Are - Part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810000" y="76200"/>
            <a:ext cx="510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2000" b="1">
                <a:solidFill>
                  <a:schemeClr val="bg1"/>
                </a:solidFill>
              </a:rPr>
              <a:t>Who We Are – Part II</a:t>
            </a:r>
            <a:endParaRPr lang="en-US" sz="2000" b="1"/>
          </a:p>
        </p:txBody>
      </p:sp>
      <p:sp>
        <p:nvSpPr>
          <p:cNvPr id="3" name="Rectangle 2"/>
          <p:cNvSpPr/>
          <p:nvPr/>
        </p:nvSpPr>
        <p:spPr>
          <a:xfrm>
            <a:off x="542925" y="1295400"/>
            <a:ext cx="8077200" cy="44005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>
                <a:solidFill>
                  <a:schemeClr val="bg1">
                    <a:lumMod val="50000"/>
                  </a:schemeClr>
                </a:solidFill>
                <a:cs typeface="+mn-cs"/>
              </a:rPr>
              <a:t>Total Assets:			 $3.2 billion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>
                <a:solidFill>
                  <a:schemeClr val="bg1">
                    <a:lumMod val="50000"/>
                  </a:schemeClr>
                </a:solidFill>
                <a:cs typeface="+mn-cs"/>
              </a:rPr>
              <a:t>Total Capitalization:		 $2.1 billion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>
                <a:solidFill>
                  <a:schemeClr val="bg1">
                    <a:lumMod val="50000"/>
                  </a:schemeClr>
                </a:solidFill>
                <a:cs typeface="+mn-cs"/>
              </a:rPr>
              <a:t>Total Capital Expenditures:	 $322 million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>
                <a:solidFill>
                  <a:schemeClr val="bg1">
                    <a:lumMod val="50000"/>
                  </a:schemeClr>
                </a:solidFill>
                <a:cs typeface="+mn-cs"/>
              </a:rPr>
              <a:t>Total Employees:		 1,430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D20000"/>
              </a:buClr>
              <a:buFont typeface="Arial" pitchFamily="34" charset="0"/>
              <a:buChar char="•"/>
              <a:defRPr/>
            </a:pPr>
            <a:endParaRPr lang="en-US" sz="2800" dirty="0">
              <a:solidFill>
                <a:schemeClr val="bg1">
                  <a:lumMod val="65000"/>
                </a:schemeClr>
              </a:solidFill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D20000"/>
              </a:buClr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rPr>
              <a:t>Located in states with relatively stable economies with opportunity for system investment and grid expansion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D20000"/>
              </a:buClr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rPr>
              <a:t>Footprint of service territory covers some of the best win regimes in the U.S.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D20000"/>
              </a:buClr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rPr>
              <a:t>Unique opportunity to provide transmission services in two different power markets (West and Midwest)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52400" y="6400800"/>
            <a:ext cx="381000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6666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97768D-7090-4AED-A745-07CB960CA9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617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685800" y="1447800"/>
            <a:ext cx="7391400" cy="4419600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D20000"/>
              </a:buClr>
              <a:buFont typeface="Arial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buClr>
                <a:srgbClr val="D200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838200" y="152400"/>
            <a:ext cx="8153400" cy="53340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" y="6400800"/>
            <a:ext cx="381000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6666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AD963D-579C-45B2-A395-1C64440358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290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800600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2800">
                <a:solidFill>
                  <a:srgbClr val="D20000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52400"/>
            <a:ext cx="8382000" cy="53340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52400" y="6400800"/>
            <a:ext cx="381000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6666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F0759A8-C535-43FE-A4B9-E33C7E8F70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069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3400" y="1066800"/>
            <a:ext cx="7315200" cy="4648200"/>
          </a:xfrm>
        </p:spPr>
        <p:txBody>
          <a:bodyPr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6200" y="6461125"/>
            <a:ext cx="381000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885214-CE2A-4C80-971E-C75567F13B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613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bg>
      <p:bgPr>
        <a:blipFill dpi="0" rotWithShape="0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657600" y="2057400"/>
            <a:ext cx="5124450" cy="2590800"/>
          </a:xfrm>
        </p:spPr>
        <p:txBody>
          <a:bodyPr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6200" y="6461125"/>
            <a:ext cx="381000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885214-CE2A-4C80-971E-C75567F13B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855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bg>
      <p:bgPr>
        <a:blipFill dpi="0" rotWithShape="0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657600" y="2057400"/>
            <a:ext cx="5124450" cy="2590800"/>
          </a:xfrm>
        </p:spPr>
        <p:txBody>
          <a:bodyPr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6200" y="6461125"/>
            <a:ext cx="381000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885214-CE2A-4C80-971E-C75567F13B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734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3">
    <p:bg>
      <p:bgPr>
        <a:blipFill dpi="0" rotWithShape="0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657600" y="2057400"/>
            <a:ext cx="5124450" cy="2590800"/>
          </a:xfrm>
        </p:spPr>
        <p:txBody>
          <a:bodyPr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6200" y="6461125"/>
            <a:ext cx="381000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885214-CE2A-4C80-971E-C75567F13B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2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33400" y="274638"/>
            <a:ext cx="81534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 of the Slide Goes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93" r:id="rId7"/>
    <p:sldLayoutId id="2147483694" r:id="rId8"/>
    <p:sldLayoutId id="2147483695" r:id="rId9"/>
    <p:sldLayoutId id="214748368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D20000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400">
          <a:solidFill>
            <a:srgbClr val="D20000"/>
          </a:solidFill>
          <a:latin typeface="Helvetic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400">
          <a:solidFill>
            <a:srgbClr val="D20000"/>
          </a:solidFill>
          <a:latin typeface="Helvetic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400">
          <a:solidFill>
            <a:srgbClr val="D20000"/>
          </a:solidFill>
          <a:latin typeface="Helvetic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400">
          <a:solidFill>
            <a:srgbClr val="D20000"/>
          </a:solidFill>
          <a:latin typeface="Helvetic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400">
          <a:solidFill>
            <a:srgbClr val="D20000"/>
          </a:solidFill>
          <a:latin typeface="Helvetic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400">
          <a:solidFill>
            <a:srgbClr val="D20000"/>
          </a:solidFill>
          <a:latin typeface="Helvetic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400">
          <a:solidFill>
            <a:srgbClr val="D20000"/>
          </a:solidFill>
          <a:latin typeface="Helvetic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400">
          <a:solidFill>
            <a:srgbClr val="D20000"/>
          </a:solidFill>
          <a:latin typeface="Helvetica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Font typeface="Arial" charset="0"/>
        <a:defRPr sz="3200" kern="1200">
          <a:solidFill>
            <a:srgbClr val="7F7F7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dirty="0" smtClean="0"/>
              <a:t>Local Area Planning Update – TRANSAC 6-29-16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634AC41-174B-4118-8876-81C6A4A52D25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3DBD84-F98A-45CE-B520-3A290421913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09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09600" y="1447800"/>
            <a:ext cx="7848600" cy="4419600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5000" dirty="0" smtClean="0">
                <a:solidFill>
                  <a:srgbClr val="D20000"/>
                </a:solidFill>
              </a:rPr>
              <a:t>Base Case Status</a:t>
            </a:r>
            <a:endParaRPr lang="en-US" sz="5000" dirty="0">
              <a:solidFill>
                <a:srgbClr val="D20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200" dirty="0" smtClean="0"/>
              <a:t>Base case study models representing the base scenarios will be completed as follows for the 15 year planning horizon: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1800" dirty="0" smtClean="0"/>
              <a:t>Peak Load Scenarios representing Heavy Summer (HS) and Heavy Winter (HW) conditions for </a:t>
            </a:r>
            <a:r>
              <a:rPr lang="en-US" sz="1800" dirty="0"/>
              <a:t>the </a:t>
            </a:r>
            <a:r>
              <a:rPr lang="en-US" sz="1800" dirty="0" smtClean="0"/>
              <a:t>2016 - 2017, 2021, 2026, </a:t>
            </a:r>
            <a:r>
              <a:rPr lang="en-US" sz="1800" dirty="0"/>
              <a:t>and </a:t>
            </a:r>
            <a:r>
              <a:rPr lang="en-US" sz="1800" dirty="0" smtClean="0"/>
              <a:t>2031 seasons.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1800" dirty="0" smtClean="0"/>
              <a:t>Off-Peak Scenarios representing Light Spring (LSP) for the 2017 and 2021 seasons.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200" dirty="0" smtClean="0"/>
              <a:t>10 cases total.</a:t>
            </a:r>
            <a:endParaRPr lang="en-US" sz="2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000" b="1" dirty="0" smtClean="0"/>
              <a:t>Base Cases</a:t>
            </a:r>
            <a:endParaRPr lang="en-US" sz="2000" b="1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AD963D-579C-45B2-A395-1C644403583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03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57200" y="1447800"/>
            <a:ext cx="8305800" cy="4419600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5000" dirty="0" smtClean="0">
                <a:solidFill>
                  <a:srgbClr val="D20000"/>
                </a:solidFill>
              </a:rPr>
              <a:t>Base Case Status – cont.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100" dirty="0" smtClean="0"/>
              <a:t>Existing system configuration will be modeled in 2016 -2017 HS, HW, and LSP cases.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100" dirty="0" smtClean="0"/>
              <a:t>Signed projects (GIA’s, EP&amp;C’s, TSR’s, etc.) including new renewables and budgeted/approved system improvements will be included in future scenarios. Dispatch may depend on TSA’s.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100" dirty="0" smtClean="0"/>
              <a:t>All peak loading base cases will be based on a 1/10 load forecast.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100" dirty="0" smtClean="0"/>
              <a:t>All off-peak loading base cases will be based on 65% of the seasonal peak.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100" dirty="0" smtClean="0"/>
              <a:t>Wind generation dispatch 50% (sensitivity cases will consider other levels such as 0% or 100%)</a:t>
            </a:r>
            <a:endParaRPr lang="en-US" sz="21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000" b="1" dirty="0" smtClean="0"/>
              <a:t>Base Cases</a:t>
            </a:r>
            <a:endParaRPr lang="en-US" sz="2000" b="1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AD963D-579C-45B2-A395-1C644403583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03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5800" y="1447800"/>
            <a:ext cx="7391400" cy="4648200"/>
          </a:xfrm>
        </p:spPr>
        <p:txBody>
          <a:bodyPr/>
          <a:lstStyle/>
          <a:p>
            <a:pPr>
              <a:buNone/>
            </a:pPr>
            <a:r>
              <a:rPr lang="en-US" sz="5000" dirty="0" smtClean="0">
                <a:solidFill>
                  <a:srgbClr val="D20000"/>
                </a:solidFill>
              </a:rPr>
              <a:t>Contingencies to Study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200" dirty="0"/>
              <a:t>A</a:t>
            </a:r>
            <a:r>
              <a:rPr lang="en-US" sz="2200" dirty="0" smtClean="0"/>
              <a:t>ll </a:t>
            </a:r>
            <a:r>
              <a:rPr lang="en-US" sz="2200" dirty="0"/>
              <a:t>new TPL outage scenarios </a:t>
            </a:r>
            <a:r>
              <a:rPr lang="en-US" sz="2200" dirty="0" smtClean="0"/>
              <a:t>will </a:t>
            </a:r>
            <a:r>
              <a:rPr lang="en-US" sz="2200" dirty="0"/>
              <a:t>be </a:t>
            </a:r>
            <a:r>
              <a:rPr lang="en-US" sz="2200" dirty="0" smtClean="0"/>
              <a:t>performed (P1 through P7), as well as system normal scenario (N-0 or P0).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200" dirty="0" smtClean="0"/>
              <a:t>As done in previous study plans, contingencies will include single segment or element outages (N-1), and multiple element outages (N-1-1, N-2, </a:t>
            </a:r>
            <a:r>
              <a:rPr lang="en-US" sz="2200" dirty="0" err="1" smtClean="0"/>
              <a:t>etc</a:t>
            </a:r>
            <a:r>
              <a:rPr lang="en-US" sz="2200" dirty="0" smtClean="0"/>
              <a:t>) involving combinations of Lines, Transformers, Buses, and/or Plants (Generation).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200" dirty="0"/>
              <a:t>C</a:t>
            </a:r>
            <a:r>
              <a:rPr lang="en-US" sz="2200" dirty="0" smtClean="0"/>
              <a:t>ontingency files will be developed/updated to facilitate simulation runs of the same system conditions through each base case. </a:t>
            </a:r>
          </a:p>
          <a:p>
            <a:pPr>
              <a:buNone/>
            </a:pPr>
            <a:endParaRPr lang="en-US" sz="5000" dirty="0" smtClean="0">
              <a:solidFill>
                <a:srgbClr val="D20000"/>
              </a:solidFill>
            </a:endParaRPr>
          </a:p>
          <a:p>
            <a:pPr>
              <a:buNone/>
            </a:pPr>
            <a:endParaRPr lang="en-US" sz="5000" dirty="0" smtClean="0">
              <a:solidFill>
                <a:srgbClr val="D20000"/>
              </a:solidFill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Contingencies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AD963D-579C-45B2-A395-1C644403583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Criteria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AD963D-579C-45B2-A395-1C644403583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5800" y="1447800"/>
            <a:ext cx="7620000" cy="4419600"/>
          </a:xfrm>
        </p:spPr>
        <p:txBody>
          <a:bodyPr/>
          <a:lstStyle/>
          <a:p>
            <a:pPr>
              <a:buNone/>
            </a:pPr>
            <a:r>
              <a:rPr lang="en-US" sz="5000" dirty="0" smtClean="0">
                <a:solidFill>
                  <a:srgbClr val="D20000"/>
                </a:solidFill>
              </a:rPr>
              <a:t>Study Criteria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200" dirty="0" smtClean="0"/>
              <a:t>System normal and Outage conditions will be modeled and studied for adequacy and system security.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200" dirty="0" smtClean="0"/>
              <a:t>Segment or element thermal loads &gt;85% will be noted under these conditions; loads above 100% of seasonal limits will be noted as overloads.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1800" dirty="0" smtClean="0"/>
              <a:t>Overloaded segments will be “tripped” per standard relaying practice (100% - 150% thermal on lines, 125% minimum thermal on transformers) to check for “cascading” outages; 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1800" dirty="0" smtClean="0"/>
              <a:t>Changes in seasonal ratings will be considered (125% winter).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200" dirty="0" smtClean="0"/>
              <a:t>Emergency ratings do not apply.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200" dirty="0" smtClean="0"/>
              <a:t>Existing special protection schemes will be considered.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Criteria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AD963D-579C-45B2-A395-1C644403583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None/>
            </a:pPr>
            <a:r>
              <a:rPr lang="en-US" sz="5000" dirty="0" smtClean="0">
                <a:solidFill>
                  <a:srgbClr val="D20000"/>
                </a:solidFill>
              </a:rPr>
              <a:t>Study Criteria – cont.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200" dirty="0" smtClean="0"/>
              <a:t>Voltages outside of NWE planning criteria will be noted (90%, 93%, or 95% low voltage limit depending on line voltage and outage scenario; 105% high voltage limit).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1800" dirty="0" smtClean="0"/>
              <a:t>Load-serving bus voltages may fall above or below the tabled value if conditions allow a higher/lower voltage without harm to NWE or customer equipment.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1800" dirty="0" smtClean="0"/>
              <a:t>Certain equipment ratings may dictate different limits (107% will be allowed on 100 kV systems where equipment is nameplate rated 102 kV or higher).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of the System Studies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System Normal and Outage studies will be completed on all seasons of the 2016 – 2017 base cases to determine the present “state of the system” as it exists today.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885214-CE2A-4C80-971E-C75567F13BD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30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AD963D-579C-45B2-A395-1C644403583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None/>
            </a:pPr>
            <a:r>
              <a:rPr lang="en-US" sz="5000" dirty="0" smtClean="0">
                <a:solidFill>
                  <a:srgbClr val="D20000"/>
                </a:solidFill>
              </a:rPr>
              <a:t>Next Steps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200" dirty="0" smtClean="0"/>
              <a:t>Q3: Analysis of 2016 - 2017 cases for normal and outage conditions will be completed for state of the system review.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200" dirty="0" smtClean="0"/>
              <a:t>Q4-Q5: Complete the analysis of 2021, 2026, and the 2031 cases.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1800" dirty="0" smtClean="0"/>
              <a:t>Verification of new problems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1800" dirty="0" smtClean="0"/>
              <a:t>Uncertainty scenarios </a:t>
            </a:r>
            <a:r>
              <a:rPr lang="en-US" sz="1800" smtClean="0"/>
              <a:t>(variable wind, solar, coal fired gen)</a:t>
            </a:r>
            <a:endParaRPr lang="en-US" sz="1800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sz="2200" dirty="0" smtClean="0"/>
              <a:t>Q5: Prioritize problems using Decision Rules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200" dirty="0" smtClean="0"/>
              <a:t>Q5-Q6: Begin Mitigation Studies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648200"/>
          </a:xfrm>
        </p:spPr>
        <p:txBody>
          <a:bodyPr/>
          <a:lstStyle/>
          <a:p>
            <a:pPr algn="ctr"/>
            <a:r>
              <a:rPr lang="en-US" sz="6000" dirty="0" smtClean="0"/>
              <a:t>Local Area Planning Update</a:t>
            </a:r>
            <a:br>
              <a:rPr lang="en-US" sz="6000" dirty="0" smtClean="0"/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>Questions?</a:t>
            </a:r>
            <a:endParaRPr lang="en-US" sz="6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885214-CE2A-4C80-971E-C75567F13BD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70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lectric_Template">
  <a:themeElements>
    <a:clrScheme name="NorthWestern Energy">
      <a:dk1>
        <a:srgbClr val="000000"/>
      </a:dk1>
      <a:lt1>
        <a:srgbClr val="FFFFFF"/>
      </a:lt1>
      <a:dk2>
        <a:srgbClr val="D20000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99999"/>
      </a:hlink>
      <a:folHlink>
        <a:srgbClr val="666666"/>
      </a:folHlink>
    </a:clrScheme>
    <a:fontScheme name="NorthWestern Energy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Electric_Template</Template>
  <TotalTime>197</TotalTime>
  <Words>755</Words>
  <Application>Microsoft Office PowerPoint</Application>
  <PresentationFormat>On-screen Show (4:3)</PresentationFormat>
  <Paragraphs>71</Paragraphs>
  <Slides>10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Electric_Template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State of the System Studies  System Normal and Outage studies will be completed on all seasons of the 2016 – 2017 base cases to determine the present “state of the system” as it exists today.</vt:lpstr>
      <vt:lpstr>PowerPoint Presentation</vt:lpstr>
      <vt:lpstr>Local Area Planning Update  Questions?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Kathleen Bauer</dc:creator>
  <cp:lastModifiedBy>Lovell, Kelly L</cp:lastModifiedBy>
  <cp:revision>18</cp:revision>
  <dcterms:created xsi:type="dcterms:W3CDTF">2014-05-30T22:02:44Z</dcterms:created>
  <dcterms:modified xsi:type="dcterms:W3CDTF">2016-06-24T17:29:05Z</dcterms:modified>
</cp:coreProperties>
</file>