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4.xml" ContentType="application/vnd.openxmlformats-officedocument.presentationml.tags+xml"/>
  <Override PartName="/ppt/notesSlides/notesSlide1.xml" ContentType="application/vnd.openxmlformats-officedocument.presentationml.notesSlide+xml"/>
  <Override PartName="/ppt/tags/tag4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7" r:id="rId4"/>
  </p:sldMasterIdLst>
  <p:notesMasterIdLst>
    <p:notesMasterId r:id="rId16"/>
  </p:notesMasterIdLst>
  <p:handoutMasterIdLst>
    <p:handoutMasterId r:id="rId17"/>
  </p:handoutMasterIdLst>
  <p:sldIdLst>
    <p:sldId id="287" r:id="rId5"/>
    <p:sldId id="420" r:id="rId6"/>
    <p:sldId id="583" r:id="rId7"/>
    <p:sldId id="589" r:id="rId8"/>
    <p:sldId id="576" r:id="rId9"/>
    <p:sldId id="579" r:id="rId10"/>
    <p:sldId id="590" r:id="rId11"/>
    <p:sldId id="591" r:id="rId12"/>
    <p:sldId id="592" r:id="rId13"/>
    <p:sldId id="593" r:id="rId14"/>
    <p:sldId id="588" r:id="rId15"/>
  </p:sldIdLst>
  <p:sldSz cx="9144000" cy="6858000" type="screen4x3"/>
  <p:notesSz cx="7010400" cy="9296400"/>
  <p:custDataLst>
    <p:tags r:id="rId18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9F1"/>
    <a:srgbClr val="FFFF66"/>
    <a:srgbClr val="75A6E7"/>
    <a:srgbClr val="FF9900"/>
    <a:srgbClr val="0938FF"/>
    <a:srgbClr val="CCCCFF"/>
    <a:srgbClr val="C4FE7E"/>
    <a:srgbClr val="55EC3C"/>
    <a:srgbClr val="CC0000"/>
    <a:srgbClr val="208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75" autoAdjust="0"/>
    <p:restoredTop sz="95007" autoAdjust="0"/>
  </p:normalViewPr>
  <p:slideViewPr>
    <p:cSldViewPr snapToGrid="0">
      <p:cViewPr>
        <p:scale>
          <a:sx n="100" d="100"/>
          <a:sy n="100" d="100"/>
        </p:scale>
        <p:origin x="-588" y="-72"/>
      </p:cViewPr>
      <p:guideLst>
        <p:guide orient="horz" pos="43"/>
        <p:guide pos="5707"/>
      </p:guideLst>
    </p:cSldViewPr>
  </p:slideViewPr>
  <p:outlineViewPr>
    <p:cViewPr>
      <p:scale>
        <a:sx n="33" d="100"/>
        <a:sy n="33" d="100"/>
      </p:scale>
      <p:origin x="0" y="34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190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321" tIns="44161" rIns="88321" bIns="44161" numCol="1" anchor="t" anchorCtr="0" compatLnSpc="1">
            <a:prstTxWarp prst="textNoShape">
              <a:avLst/>
            </a:prstTxWarp>
          </a:bodyPr>
          <a:lstStyle>
            <a:lvl1pPr algn="l" defTabSz="882724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1184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321" tIns="44161" rIns="88321" bIns="44161" numCol="1" anchor="t" anchorCtr="0" compatLnSpc="1">
            <a:prstTxWarp prst="textNoShape">
              <a:avLst/>
            </a:prstTxWarp>
          </a:bodyPr>
          <a:lstStyle>
            <a:lvl1pPr algn="r" defTabSz="882724">
              <a:defRPr sz="1200"/>
            </a:lvl1pPr>
          </a:lstStyle>
          <a:p>
            <a:fld id="{493FE6E1-F584-4E2B-A041-DBA9A0D6CD81}" type="datetimeFigureOut">
              <a:rPr lang="en-US"/>
              <a:pPr/>
              <a:t>07/24/2017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2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321" tIns="44161" rIns="88321" bIns="44161" numCol="1" anchor="b" anchorCtr="0" compatLnSpc="1">
            <a:prstTxWarp prst="textNoShape">
              <a:avLst/>
            </a:prstTxWarp>
          </a:bodyPr>
          <a:lstStyle>
            <a:lvl1pPr algn="l" defTabSz="882724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1184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321" tIns="44161" rIns="88321" bIns="44161" numCol="1" anchor="b" anchorCtr="0" compatLnSpc="1">
            <a:prstTxWarp prst="textNoShape">
              <a:avLst/>
            </a:prstTxWarp>
          </a:bodyPr>
          <a:lstStyle>
            <a:lvl1pPr algn="r" defTabSz="882724">
              <a:defRPr sz="1200"/>
            </a:lvl1pPr>
          </a:lstStyle>
          <a:p>
            <a:fld id="{E82F73C2-544A-46DF-9DF1-27D50FF7019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102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gray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701361" y="4416110"/>
            <a:ext cx="5607683" cy="18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28" name="doc id"/>
          <p:cNvSpPr>
            <a:spLocks noChangeArrowheads="1"/>
          </p:cNvSpPr>
          <p:nvPr/>
        </p:nvSpPr>
        <p:spPr bwMode="gray">
          <a:xfrm>
            <a:off x="6202487" y="95381"/>
            <a:ext cx="629791" cy="11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 defTabSz="865198"/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 sz="quarter" idx="5"/>
          </p:nvPr>
        </p:nvSpPr>
        <p:spPr bwMode="gray">
          <a:xfrm>
            <a:off x="6320177" y="9017440"/>
            <a:ext cx="512103" cy="18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882724">
              <a:defRPr sz="1200"/>
            </a:lvl1pPr>
          </a:lstStyle>
          <a:p>
            <a:fld id="{2C9B10F4-2764-49EE-A586-8EA183C8179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810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61" y="4414520"/>
            <a:ext cx="5607683" cy="185172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61" y="4416109"/>
            <a:ext cx="5607683" cy="4538319"/>
          </a:xfrm>
        </p:spPr>
        <p:txBody>
          <a:bodyPr>
            <a:normAutofit/>
          </a:bodyPr>
          <a:lstStyle/>
          <a:p>
            <a:pPr marL="398463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200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B10F4-2764-49EE-A586-8EA183C8179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10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53153-BD3F-4A06-A9D6-815BC3D2A0A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26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61" y="4414520"/>
            <a:ext cx="5607683" cy="185172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oleObject" Target="../embeddings/oleObject2.bin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vmlDrawing" Target="../drawings/vmlDrawing2.v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5" Type="http://schemas.openxmlformats.org/officeDocument/2006/relationships/tags" Target="../tags/tag36.xml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1826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7" y="21"/>
          <a:ext cx="158744" cy="158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5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" y="21"/>
                        <a:ext cx="158744" cy="1587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1827" name="Picture 24" descr="Pos TVA Logo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7994" y="269051"/>
            <a:ext cx="362844" cy="36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1828" name="Title"/>
          <p:cNvSpPr>
            <a:spLocks noGrp="1" noChangeArrowheads="1"/>
          </p:cNvSpPr>
          <p:nvPr>
            <p:ph type="ctrTitle"/>
            <p:custDataLst>
              <p:tags r:id="rId4"/>
            </p:custDataLst>
          </p:nvPr>
        </p:nvSpPr>
        <p:spPr>
          <a:xfrm>
            <a:off x="557246" y="3004592"/>
            <a:ext cx="7771995" cy="461665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01829" name="Rectangle 5"/>
          <p:cNvSpPr>
            <a:spLocks noGrp="1" noChangeArrowheads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7246" y="3678463"/>
            <a:ext cx="7771995" cy="24944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57246" y="3571538"/>
            <a:ext cx="8019831" cy="0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</p:spPr>
        <p:txBody>
          <a:bodyPr lIns="93106" tIns="46555" rIns="93106" bIns="46555"/>
          <a:lstStyle/>
          <a:p>
            <a:pPr>
              <a:lnSpc>
                <a:spcPct val="89000"/>
              </a:lnSpc>
              <a:spcBef>
                <a:spcPct val="20000"/>
              </a:spcBef>
              <a:buClr>
                <a:srgbClr val="0C3C6A"/>
              </a:buClr>
              <a:buSzPct val="125000"/>
              <a:buFont typeface="Tahoma" pitchFamily="34" charset="0"/>
              <a:buChar char="▪"/>
            </a:pPr>
            <a:endParaRPr lang="en-US" sz="1200" dirty="0">
              <a:solidFill>
                <a:srgbClr val="000000"/>
              </a:solidFill>
              <a:latin typeface="Tahoma"/>
              <a:ea typeface="SimSun" pitchFamily="2" charset="-122"/>
              <a:cs typeface="Arial"/>
            </a:endParaRPr>
          </a:p>
        </p:txBody>
      </p:sp>
      <p:grpSp>
        <p:nvGrpSpPr>
          <p:cNvPr id="3" name="McK Title Elements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57234" y="4927315"/>
            <a:ext cx="4935654" cy="485859"/>
            <a:chOff x="351" y="3104"/>
            <a:chExt cx="3109" cy="306"/>
          </a:xfrm>
        </p:grpSpPr>
        <p:sp>
          <p:nvSpPr>
            <p:cNvPr id="1101833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351" y="3104"/>
              <a:ext cx="3109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algn="l" defTabSz="911687"/>
              <a:r>
                <a:rPr lang="en-US" sz="1400" dirty="0">
                  <a:solidFill>
                    <a:srgbClr val="000000"/>
                  </a:solidFill>
                  <a:latin typeface="Tahoma"/>
                  <a:ea typeface="SimSun" pitchFamily="2" charset="-122"/>
                </a:rPr>
                <a:t>Document type</a:t>
              </a:r>
            </a:p>
          </p:txBody>
        </p:sp>
        <p:sp>
          <p:nvSpPr>
            <p:cNvPr id="1101834" name="McK Date" hidden="1"/>
            <p:cNvSpPr txBox="1">
              <a:spLocks noChangeArrowheads="1"/>
            </p:cNvSpPr>
            <p:nvPr userDrawn="1"/>
          </p:nvSpPr>
          <p:spPr bwMode="auto">
            <a:xfrm>
              <a:off x="351" y="3272"/>
              <a:ext cx="3109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 defTabSz="911687"/>
              <a:r>
                <a:rPr lang="en-US" sz="1400" dirty="0">
                  <a:solidFill>
                    <a:srgbClr val="000000"/>
                  </a:solidFill>
                  <a:latin typeface="Tahoma"/>
                  <a:ea typeface="SimSun" pitchFamily="2" charset="-122"/>
                </a:rPr>
                <a:t>Date</a:t>
              </a:r>
            </a:p>
          </p:txBody>
        </p:sp>
      </p:grpSp>
      <p:sp>
        <p:nvSpPr>
          <p:cNvPr id="1101835" name="Working Draft Text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7226" y="1069033"/>
            <a:ext cx="907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defTabSz="911687"/>
            <a:r>
              <a:rPr lang="en-US" sz="900" dirty="0">
                <a:solidFill>
                  <a:srgbClr val="000000"/>
                </a:solidFill>
                <a:latin typeface="Tahoma"/>
                <a:ea typeface="SimSun" pitchFamily="2" charset="-122"/>
              </a:rPr>
              <a:t>WORKING DRAFT</a:t>
            </a:r>
          </a:p>
        </p:txBody>
      </p:sp>
      <p:sp>
        <p:nvSpPr>
          <p:cNvPr id="1101836" name="Working Draft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7246" y="1224542"/>
            <a:ext cx="318196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defTabSz="911687"/>
            <a:r>
              <a:rPr lang="en-US" sz="900" dirty="0">
                <a:solidFill>
                  <a:srgbClr val="000000"/>
                </a:solidFill>
                <a:latin typeface="Tahoma"/>
                <a:ea typeface="SimSun" pitchFamily="2" charset="-122"/>
              </a:rPr>
              <a:t>Last Modified 10/12/2011 11:09:24 PM Eastern Standard Time</a:t>
            </a:r>
          </a:p>
        </p:txBody>
      </p:sp>
      <p:sp>
        <p:nvSpPr>
          <p:cNvPr id="1101837" name="Printed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57246" y="1381663"/>
            <a:ext cx="286777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defTabSz="911687"/>
            <a:r>
              <a:rPr lang="en-US" sz="900" dirty="0">
                <a:solidFill>
                  <a:srgbClr val="000000"/>
                </a:solidFill>
                <a:latin typeface="Tahoma"/>
                <a:ea typeface="SimSun" pitchFamily="2" charset="-122"/>
              </a:rPr>
              <a:t>Printed 10/12/2011 12:08:02 PM Eastern Standard Time</a:t>
            </a:r>
          </a:p>
        </p:txBody>
      </p:sp>
      <p:sp>
        <p:nvSpPr>
          <p:cNvPr id="1101838" name="doc id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264447" y="37255"/>
            <a:ext cx="657655" cy="12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 defTabSz="893906"/>
            <a:endParaRPr lang="en-US" sz="800" dirty="0">
              <a:solidFill>
                <a:srgbClr val="000000"/>
              </a:solidFill>
              <a:latin typeface="Tahoma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256878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910" y="290646"/>
            <a:ext cx="8096171" cy="3693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0EB5CC-767D-43FD-BEB3-7EEA6896F847}" type="slidenum">
              <a:rPr lang="en-US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239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F2F3E-C8F9-4918-AA1C-E68CEF481E43}" type="slidenum">
              <a:rPr lang="en-US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684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 dirty="0"/>
              <a:t>Body Level One</a:t>
            </a:r>
          </a:p>
          <a:p>
            <a:pPr lvl="1">
              <a:defRPr sz="1800"/>
            </a:pPr>
            <a:r>
              <a:rPr sz="3200" dirty="0"/>
              <a:t>Body Level Two</a:t>
            </a:r>
          </a:p>
          <a:p>
            <a:pPr lvl="2">
              <a:defRPr sz="1800"/>
            </a:pPr>
            <a:r>
              <a:rPr sz="3200" dirty="0"/>
              <a:t>Body Level Three</a:t>
            </a:r>
          </a:p>
          <a:p>
            <a:pPr lvl="3">
              <a:defRPr sz="1800"/>
            </a:pPr>
            <a:r>
              <a:rPr sz="3200" dirty="0"/>
              <a:t>Body Level Four</a:t>
            </a:r>
          </a:p>
          <a:p>
            <a:pPr lvl="4">
              <a:defRPr sz="1800"/>
            </a:pPr>
            <a:r>
              <a:rPr sz="3200" dirty="0"/>
              <a:t>Body Level Five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25912" y="290646"/>
            <a:ext cx="8096171" cy="3693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4"/>
            <p:custDataLst>
              <p:tags r:id="rId1"/>
            </p:custDataLst>
          </p:nvPr>
        </p:nvSpPr>
        <p:spPr bwMode="auto">
          <a:xfrm>
            <a:off x="8816932" y="6615050"/>
            <a:ext cx="194381" cy="15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1687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rgbClr val="000000"/>
                </a:solidFill>
                <a:cs typeface="Tahoma" pitchFamily="34" charset="0"/>
              </a:defRPr>
            </a:lvl1pPr>
          </a:lstStyle>
          <a:p>
            <a:fld id="{30710141-2961-491F-B8A8-3AC1E159B106}" type="slidenum">
              <a:rPr lang="en-US">
                <a:ea typeface="SimSun" pitchFamily="2" charset="-122"/>
              </a:rPr>
              <a:pPr/>
              <a:t>‹#›</a:t>
            </a:fld>
            <a:r>
              <a:rPr lang="en-US" dirty="0">
                <a:ea typeface="SimSun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80928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ext,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6161" y="1230084"/>
            <a:ext cx="5486400" cy="24231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6161" y="3749040"/>
            <a:ext cx="5486400" cy="24231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8914" y="6583680"/>
            <a:ext cx="1107440" cy="18288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5327-CAEC-48DF-B9F1-12A17125FC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45140" y="1143000"/>
            <a:ext cx="3290888" cy="12311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69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BED6C1-2F43-40D2-8D0A-054DF0BCDFAA}" type="datetimeFigureOut">
              <a:rPr lang="en-US" smtClean="0"/>
              <a:t>07/24/2017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29A2-7C8B-4A78-92E3-E302F2154F86}" type="slidenum">
              <a:rPr lang="en-US" smtClean="0"/>
              <a:pPr/>
              <a:t>‹#›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24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tags" Target="../tags/tag6.xml"/><Relationship Id="rId18" Type="http://schemas.openxmlformats.org/officeDocument/2006/relationships/tags" Target="../tags/tag11.xml"/><Relationship Id="rId26" Type="http://schemas.openxmlformats.org/officeDocument/2006/relationships/tags" Target="../tags/tag19.xml"/><Relationship Id="rId39" Type="http://schemas.openxmlformats.org/officeDocument/2006/relationships/tags" Target="../tags/tag32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4.xml"/><Relationship Id="rId34" Type="http://schemas.openxmlformats.org/officeDocument/2006/relationships/tags" Target="../tags/tag27.xml"/><Relationship Id="rId7" Type="http://schemas.openxmlformats.org/officeDocument/2006/relationships/theme" Target="../theme/theme1.xml"/><Relationship Id="rId12" Type="http://schemas.openxmlformats.org/officeDocument/2006/relationships/tags" Target="../tags/tag5.xml"/><Relationship Id="rId17" Type="http://schemas.openxmlformats.org/officeDocument/2006/relationships/tags" Target="../tags/tag10.xml"/><Relationship Id="rId25" Type="http://schemas.openxmlformats.org/officeDocument/2006/relationships/tags" Target="../tags/tag18.xml"/><Relationship Id="rId33" Type="http://schemas.openxmlformats.org/officeDocument/2006/relationships/tags" Target="../tags/tag26.xml"/><Relationship Id="rId38" Type="http://schemas.openxmlformats.org/officeDocument/2006/relationships/tags" Target="../tags/tag31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9.xml"/><Relationship Id="rId20" Type="http://schemas.openxmlformats.org/officeDocument/2006/relationships/tags" Target="../tags/tag13.xml"/><Relationship Id="rId29" Type="http://schemas.openxmlformats.org/officeDocument/2006/relationships/tags" Target="../tags/tag22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24" Type="http://schemas.openxmlformats.org/officeDocument/2006/relationships/tags" Target="../tags/tag17.xml"/><Relationship Id="rId32" Type="http://schemas.openxmlformats.org/officeDocument/2006/relationships/tags" Target="../tags/tag25.xml"/><Relationship Id="rId37" Type="http://schemas.openxmlformats.org/officeDocument/2006/relationships/tags" Target="../tags/tag30.xml"/><Relationship Id="rId40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8.xml"/><Relationship Id="rId23" Type="http://schemas.openxmlformats.org/officeDocument/2006/relationships/tags" Target="../tags/tag16.xml"/><Relationship Id="rId28" Type="http://schemas.openxmlformats.org/officeDocument/2006/relationships/tags" Target="../tags/tag21.xml"/><Relationship Id="rId36" Type="http://schemas.openxmlformats.org/officeDocument/2006/relationships/tags" Target="../tags/tag29.xml"/><Relationship Id="rId10" Type="http://schemas.openxmlformats.org/officeDocument/2006/relationships/tags" Target="../tags/tag3.xml"/><Relationship Id="rId19" Type="http://schemas.openxmlformats.org/officeDocument/2006/relationships/tags" Target="../tags/tag12.xml"/><Relationship Id="rId31" Type="http://schemas.openxmlformats.org/officeDocument/2006/relationships/tags" Target="../tags/tag2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openxmlformats.org/officeDocument/2006/relationships/tags" Target="../tags/tag7.xml"/><Relationship Id="rId22" Type="http://schemas.openxmlformats.org/officeDocument/2006/relationships/tags" Target="../tags/tag15.xml"/><Relationship Id="rId27" Type="http://schemas.openxmlformats.org/officeDocument/2006/relationships/tags" Target="../tags/tag20.xml"/><Relationship Id="rId30" Type="http://schemas.openxmlformats.org/officeDocument/2006/relationships/tags" Target="../tags/tag23.xml"/><Relationship Id="rId35" Type="http://schemas.openxmlformats.org/officeDocument/2006/relationships/tags" Target="../tags/tag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0802" name="Rectangle 2" hidden="1"/>
          <p:cNvGraphicFramePr>
            <a:graphicFrameLocks/>
          </p:cNvGraphicFramePr>
          <p:nvPr>
            <p:custDataLst>
              <p:tags r:id="rId9"/>
            </p:custDataLst>
          </p:nvPr>
        </p:nvGraphicFramePr>
        <p:xfrm>
          <a:off x="17" y="21"/>
          <a:ext cx="158744" cy="158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3" name="think-cell Slide" r:id="rId40" imgW="0" imgH="0" progId="">
                  <p:embed/>
                </p:oleObj>
              </mc:Choice>
              <mc:Fallback>
                <p:oleObj name="think-cell Slide" r:id="rId40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" y="21"/>
                        <a:ext cx="158744" cy="1587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0803" name="Picture 24" descr="Pos TVA Logo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217230" y="287523"/>
            <a:ext cx="362844" cy="36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0804" name="McK 1. On-page tracker" hidden="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89522" y="27537"/>
            <a:ext cx="75020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defTabSz="911687"/>
            <a:r>
              <a:rPr lang="en-US" sz="1400" dirty="0">
                <a:solidFill>
                  <a:srgbClr val="000000"/>
                </a:solidFill>
                <a:latin typeface="Tahoma"/>
                <a:ea typeface="SimSun" pitchFamily="2" charset="-122"/>
              </a:rPr>
              <a:t>TRACKER</a:t>
            </a:r>
          </a:p>
        </p:txBody>
      </p:sp>
      <p:sp>
        <p:nvSpPr>
          <p:cNvPr id="1100805" name="McK 3. Unit of measure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89523" y="1094949"/>
            <a:ext cx="8732559" cy="21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893906"/>
            <a:r>
              <a:rPr lang="en-US" sz="1400" dirty="0">
                <a:solidFill>
                  <a:srgbClr val="000000"/>
                </a:solidFill>
                <a:latin typeface="Tahoma"/>
                <a:ea typeface="SimSun" pitchFamily="2" charset="-122"/>
              </a:rPr>
              <a:t>Unit of measure</a:t>
            </a:r>
          </a:p>
        </p:txBody>
      </p:sp>
      <p:grpSp>
        <p:nvGrpSpPr>
          <p:cNvPr id="2" name="McK Slide Elements"/>
          <p:cNvGrpSpPr>
            <a:grpSpLocks/>
          </p:cNvGrpSpPr>
          <p:nvPr userDrawn="1"/>
        </p:nvGrpSpPr>
        <p:grpSpPr bwMode="auto">
          <a:xfrm>
            <a:off x="189522" y="6018972"/>
            <a:ext cx="8776296" cy="383880"/>
            <a:chOff x="117" y="3716"/>
            <a:chExt cx="5418" cy="237"/>
          </a:xfrm>
        </p:grpSpPr>
        <p:sp>
          <p:nvSpPr>
            <p:cNvPr id="1100807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117" y="3716"/>
              <a:ext cx="541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105069" indent="-105069" algn="l" defTabSz="893906"/>
              <a:r>
                <a:rPr lang="en-US" sz="1000" dirty="0">
                  <a:solidFill>
                    <a:srgbClr val="000000"/>
                  </a:solidFill>
                  <a:latin typeface="Tahoma"/>
                  <a:ea typeface="SimSun" pitchFamily="2" charset="-122"/>
                </a:rPr>
                <a:t>1 Footnote</a:t>
              </a:r>
            </a:p>
          </p:txBody>
        </p:sp>
        <p:sp>
          <p:nvSpPr>
            <p:cNvPr id="1100808" name="McK 5. Source" hidden="1"/>
            <p:cNvSpPr>
              <a:spLocks noChangeArrowheads="1"/>
            </p:cNvSpPr>
            <p:nvPr userDrawn="1"/>
          </p:nvSpPr>
          <p:spPr bwMode="auto">
            <a:xfrm>
              <a:off x="117" y="3857"/>
              <a:ext cx="541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607794" indent="-607794" algn="l" defTabSz="893906">
                <a:tabLst>
                  <a:tab pos="611024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Tahoma"/>
                  <a:ea typeface="SimSun" pitchFamily="2" charset="-122"/>
                </a:rPr>
                <a:t>SOURCE: Source</a:t>
              </a:r>
            </a:p>
          </p:txBody>
        </p:sp>
      </p:grpSp>
      <p:grpSp>
        <p:nvGrpSpPr>
          <p:cNvPr id="3" name="ACET" hidden="1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2037761" y="1504744"/>
            <a:ext cx="4265040" cy="516698"/>
            <a:chOff x="915" y="705"/>
            <a:chExt cx="2686" cy="325"/>
          </a:xfrm>
        </p:grpSpPr>
        <p:cxnSp>
          <p:nvCxnSpPr>
            <p:cNvPr id="1100810" name="AutoShape 10" hidden="1"/>
            <p:cNvCxnSpPr>
              <a:cxnSpLocks noChangeShapeType="1"/>
              <a:stCxn id="1100811" idx="4"/>
              <a:endCxn id="1100811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100811" name="AutoShape 11" hidden="1"/>
            <p:cNvSpPr>
              <a:spLocks noChangeArrowheads="1"/>
            </p:cNvSpPr>
            <p:nvPr/>
          </p:nvSpPr>
          <p:spPr bwMode="auto">
            <a:xfrm>
              <a:off x="915" y="705"/>
              <a:ext cx="2686" cy="32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17902" anchor="b">
              <a:spAutoFit/>
            </a:bodyPr>
            <a:lstStyle/>
            <a:p>
              <a:pPr algn="l" defTabSz="911687"/>
              <a:r>
                <a:rPr lang="en-US" b="1" dirty="0">
                  <a:solidFill>
                    <a:srgbClr val="000000"/>
                  </a:solidFill>
                  <a:latin typeface="Tahoma"/>
                  <a:ea typeface="SimSun" pitchFamily="2" charset="-122"/>
                </a:rPr>
                <a:t>Title</a:t>
              </a:r>
            </a:p>
            <a:p>
              <a:pPr algn="l" defTabSz="911687"/>
              <a:r>
                <a:rPr lang="en-US" dirty="0">
                  <a:solidFill>
                    <a:srgbClr val="000000"/>
                  </a:solidFill>
                  <a:latin typeface="Tahoma"/>
                  <a:ea typeface="SimSun" pitchFamily="2" charset="-122"/>
                </a:rPr>
                <a:t>Unit of measure</a:t>
              </a:r>
            </a:p>
          </p:txBody>
        </p:sp>
      </p:grpSp>
      <p:sp>
        <p:nvSpPr>
          <p:cNvPr id="1100812" name="McK 2. Slide Title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806825" y="296778"/>
            <a:ext cx="8115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00813" name="Rectangle 13"/>
          <p:cNvSpPr>
            <a:spLocks noGrp="1" noChangeArrowheads="1"/>
          </p:cNvSpPr>
          <p:nvPr>
            <p:ph type="sldNum" sz="quarter" idx="4"/>
            <p:custDataLst>
              <p:tags r:id="rId15"/>
            </p:custDataLst>
          </p:nvPr>
        </p:nvSpPr>
        <p:spPr bwMode="auto">
          <a:xfrm>
            <a:off x="8771457" y="6615050"/>
            <a:ext cx="194381" cy="15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1687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rgbClr val="000000"/>
                </a:solidFill>
                <a:cs typeface="Tahoma" pitchFamily="34" charset="0"/>
              </a:defRPr>
            </a:lvl1pPr>
          </a:lstStyle>
          <a:p>
            <a:fld id="{30710141-2961-491F-B8A8-3AC1E159B106}" type="slidenum">
              <a:rPr lang="en-US">
                <a:latin typeface="Tahoma"/>
                <a:ea typeface="SimSun" pitchFamily="2" charset="-122"/>
              </a:rPr>
              <a:pPr/>
              <a:t>‹#›</a:t>
            </a:fld>
            <a:r>
              <a:rPr lang="en-US" dirty="0">
                <a:latin typeface="Tahoma"/>
                <a:ea typeface="SimSun" pitchFamily="2" charset="-122"/>
              </a:rPr>
              <a:t> </a:t>
            </a:r>
          </a:p>
        </p:txBody>
      </p:sp>
      <p:grpSp>
        <p:nvGrpSpPr>
          <p:cNvPr id="4" name="LegendBoxes" hidden="1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8079781" y="1093330"/>
            <a:ext cx="834341" cy="978358"/>
            <a:chOff x="3394" y="518"/>
            <a:chExt cx="525" cy="616"/>
          </a:xfrm>
        </p:grpSpPr>
        <p:sp>
          <p:nvSpPr>
            <p:cNvPr id="1100815" name="LegendRectangle1" hidden="1"/>
            <p:cNvSpPr>
              <a:spLocks noChangeArrowheads="1"/>
            </p:cNvSpPr>
            <p:nvPr userDrawn="1"/>
          </p:nvSpPr>
          <p:spPr bwMode="auto">
            <a:xfrm>
              <a:off x="3394" y="526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9000"/>
                </a:lnSpc>
                <a:spcBef>
                  <a:spcPct val="20000"/>
                </a:spcBef>
                <a:buClr>
                  <a:srgbClr val="0C3C6A"/>
                </a:buClr>
                <a:buSzPct val="125000"/>
                <a:buFont typeface="Tahoma" pitchFamily="34" charset="0"/>
                <a:buChar char="▪"/>
              </a:pPr>
              <a:endParaRPr lang="en-US" sz="1200" dirty="0">
                <a:solidFill>
                  <a:srgbClr val="000000"/>
                </a:solidFill>
                <a:latin typeface="Tahoma"/>
                <a:ea typeface="SimSun" pitchFamily="2" charset="-122"/>
                <a:cs typeface="Arial"/>
              </a:endParaRPr>
            </a:p>
          </p:txBody>
        </p:sp>
        <p:sp>
          <p:nvSpPr>
            <p:cNvPr id="1100816" name="LegendRectangle2" hidden="1"/>
            <p:cNvSpPr>
              <a:spLocks noChangeArrowheads="1"/>
            </p:cNvSpPr>
            <p:nvPr userDrawn="1"/>
          </p:nvSpPr>
          <p:spPr bwMode="auto">
            <a:xfrm>
              <a:off x="3394" y="69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9000"/>
                </a:lnSpc>
                <a:spcBef>
                  <a:spcPct val="20000"/>
                </a:spcBef>
                <a:buClr>
                  <a:srgbClr val="0C3C6A"/>
                </a:buClr>
                <a:buSzPct val="125000"/>
                <a:buFont typeface="Tahoma" pitchFamily="34" charset="0"/>
                <a:buChar char="▪"/>
              </a:pPr>
              <a:endParaRPr lang="en-US" sz="1200" dirty="0">
                <a:solidFill>
                  <a:srgbClr val="000000"/>
                </a:solidFill>
                <a:latin typeface="Tahoma"/>
                <a:ea typeface="SimSun" pitchFamily="2" charset="-122"/>
                <a:cs typeface="Arial"/>
              </a:endParaRPr>
            </a:p>
          </p:txBody>
        </p:sp>
        <p:sp>
          <p:nvSpPr>
            <p:cNvPr id="1100817" name="LegendRectangle3" hidden="1"/>
            <p:cNvSpPr>
              <a:spLocks noChangeArrowheads="1"/>
            </p:cNvSpPr>
            <p:nvPr userDrawn="1"/>
          </p:nvSpPr>
          <p:spPr bwMode="auto">
            <a:xfrm>
              <a:off x="3394" y="860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9000"/>
                </a:lnSpc>
                <a:spcBef>
                  <a:spcPct val="20000"/>
                </a:spcBef>
                <a:buClr>
                  <a:srgbClr val="0C3C6A"/>
                </a:buClr>
                <a:buSzPct val="125000"/>
                <a:buFont typeface="Tahoma" pitchFamily="34" charset="0"/>
                <a:buChar char="▪"/>
              </a:pPr>
              <a:endParaRPr lang="en-US" sz="1200" dirty="0">
                <a:solidFill>
                  <a:srgbClr val="000000"/>
                </a:solidFill>
                <a:latin typeface="Tahoma"/>
                <a:ea typeface="SimSun" pitchFamily="2" charset="-122"/>
                <a:cs typeface="Arial"/>
              </a:endParaRPr>
            </a:p>
          </p:txBody>
        </p:sp>
        <p:sp>
          <p:nvSpPr>
            <p:cNvPr id="1100818" name="LegendRectangle4" hidden="1"/>
            <p:cNvSpPr>
              <a:spLocks noChangeArrowheads="1"/>
            </p:cNvSpPr>
            <p:nvPr userDrawn="1"/>
          </p:nvSpPr>
          <p:spPr bwMode="auto">
            <a:xfrm>
              <a:off x="3394" y="1027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9000"/>
                </a:lnSpc>
                <a:spcBef>
                  <a:spcPct val="20000"/>
                </a:spcBef>
                <a:buClr>
                  <a:srgbClr val="0C3C6A"/>
                </a:buClr>
                <a:buSzPct val="125000"/>
                <a:buFont typeface="Tahoma" pitchFamily="34" charset="0"/>
                <a:buChar char="▪"/>
              </a:pPr>
              <a:endParaRPr lang="en-US" sz="1200" dirty="0">
                <a:solidFill>
                  <a:srgbClr val="000000"/>
                </a:solidFill>
                <a:latin typeface="Tahoma"/>
                <a:ea typeface="SimSun" pitchFamily="2" charset="-122"/>
                <a:cs typeface="Arial"/>
              </a:endParaRPr>
            </a:p>
          </p:txBody>
        </p:sp>
        <p:sp>
          <p:nvSpPr>
            <p:cNvPr id="1100819" name="Legend1" hidden="1"/>
            <p:cNvSpPr>
              <a:spLocks noChangeArrowheads="1"/>
            </p:cNvSpPr>
            <p:nvPr userDrawn="1"/>
          </p:nvSpPr>
          <p:spPr bwMode="auto">
            <a:xfrm>
              <a:off x="3554" y="518"/>
              <a:ext cx="3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l" defTabSz="911687"/>
              <a:r>
                <a:rPr lang="en-US" sz="1200" dirty="0">
                  <a:solidFill>
                    <a:srgbClr val="000000"/>
                  </a:solidFill>
                  <a:latin typeface="Tahoma"/>
                  <a:ea typeface="SimSun" pitchFamily="2" charset="-122"/>
                </a:rPr>
                <a:t>Legend1</a:t>
              </a:r>
            </a:p>
          </p:txBody>
        </p:sp>
        <p:sp>
          <p:nvSpPr>
            <p:cNvPr id="1100820" name="Legend2" hidden="1"/>
            <p:cNvSpPr>
              <a:spLocks noChangeArrowheads="1"/>
            </p:cNvSpPr>
            <p:nvPr userDrawn="1"/>
          </p:nvSpPr>
          <p:spPr bwMode="auto">
            <a:xfrm>
              <a:off x="3554" y="683"/>
              <a:ext cx="3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l" defTabSz="911687"/>
              <a:r>
                <a:rPr lang="en-US" sz="1200" dirty="0">
                  <a:solidFill>
                    <a:srgbClr val="000000"/>
                  </a:solidFill>
                  <a:latin typeface="Tahoma"/>
                  <a:ea typeface="SimSun" pitchFamily="2" charset="-122"/>
                </a:rPr>
                <a:t>Legend2</a:t>
              </a:r>
            </a:p>
          </p:txBody>
        </p:sp>
        <p:sp>
          <p:nvSpPr>
            <p:cNvPr id="1100821" name="Legend3" hidden="1"/>
            <p:cNvSpPr>
              <a:spLocks noChangeArrowheads="1"/>
            </p:cNvSpPr>
            <p:nvPr userDrawn="1"/>
          </p:nvSpPr>
          <p:spPr bwMode="auto">
            <a:xfrm>
              <a:off x="3554" y="849"/>
              <a:ext cx="3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l" defTabSz="911687"/>
              <a:r>
                <a:rPr lang="en-US" sz="1200" dirty="0">
                  <a:solidFill>
                    <a:srgbClr val="000000"/>
                  </a:solidFill>
                  <a:latin typeface="Tahoma"/>
                  <a:ea typeface="SimSun" pitchFamily="2" charset="-122"/>
                </a:rPr>
                <a:t>Legend3</a:t>
              </a:r>
            </a:p>
          </p:txBody>
        </p:sp>
        <p:sp>
          <p:nvSpPr>
            <p:cNvPr id="1100822" name="Legend4" hidden="1"/>
            <p:cNvSpPr>
              <a:spLocks noChangeArrowheads="1"/>
            </p:cNvSpPr>
            <p:nvPr userDrawn="1"/>
          </p:nvSpPr>
          <p:spPr bwMode="auto">
            <a:xfrm>
              <a:off x="3554" y="1018"/>
              <a:ext cx="3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l" defTabSz="911687"/>
              <a:r>
                <a:rPr lang="en-US" sz="1200" dirty="0">
                  <a:solidFill>
                    <a:srgbClr val="000000"/>
                  </a:solidFill>
                  <a:latin typeface="Tahoma"/>
                  <a:ea typeface="SimSun" pitchFamily="2" charset="-122"/>
                </a:rPr>
                <a:t>Legend4</a:t>
              </a:r>
            </a:p>
          </p:txBody>
        </p:sp>
      </p:grpSp>
      <p:grpSp>
        <p:nvGrpSpPr>
          <p:cNvPr id="5" name="LegendLines" hidden="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7762297" y="1093358"/>
            <a:ext cx="1151832" cy="707862"/>
            <a:chOff x="2411" y="2749"/>
            <a:chExt cx="725" cy="446"/>
          </a:xfrm>
        </p:grpSpPr>
        <p:sp>
          <p:nvSpPr>
            <p:cNvPr id="1100824" name="LineLegend1" hidden="1"/>
            <p:cNvSpPr>
              <a:spLocks noChangeShapeType="1"/>
            </p:cNvSpPr>
            <p:nvPr/>
          </p:nvSpPr>
          <p:spPr bwMode="auto">
            <a:xfrm>
              <a:off x="2411" y="280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9000"/>
                </a:lnSpc>
                <a:spcBef>
                  <a:spcPct val="20000"/>
                </a:spcBef>
                <a:buClr>
                  <a:srgbClr val="0C3C6A"/>
                </a:buClr>
                <a:buSzPct val="125000"/>
                <a:buFont typeface="Tahoma" pitchFamily="34" charset="0"/>
                <a:buChar char="▪"/>
              </a:pPr>
              <a:endParaRPr lang="en-US" sz="1200" dirty="0">
                <a:solidFill>
                  <a:srgbClr val="000000"/>
                </a:solidFill>
                <a:latin typeface="Tahoma"/>
                <a:ea typeface="SimSun" pitchFamily="2" charset="-122"/>
                <a:cs typeface="Arial"/>
              </a:endParaRPr>
            </a:p>
          </p:txBody>
        </p:sp>
        <p:sp>
          <p:nvSpPr>
            <p:cNvPr id="1100825" name="LineLegend2" hidden="1"/>
            <p:cNvSpPr>
              <a:spLocks noChangeShapeType="1"/>
            </p:cNvSpPr>
            <p:nvPr/>
          </p:nvSpPr>
          <p:spPr bwMode="auto">
            <a:xfrm>
              <a:off x="2411" y="29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9000"/>
                </a:lnSpc>
                <a:spcBef>
                  <a:spcPct val="20000"/>
                </a:spcBef>
                <a:buClr>
                  <a:srgbClr val="0C3C6A"/>
                </a:buClr>
                <a:buSzPct val="125000"/>
                <a:buFont typeface="Tahoma" pitchFamily="34" charset="0"/>
                <a:buChar char="▪"/>
              </a:pPr>
              <a:endParaRPr lang="en-US" sz="1200" dirty="0">
                <a:solidFill>
                  <a:srgbClr val="000000"/>
                </a:solidFill>
                <a:latin typeface="Tahoma"/>
                <a:ea typeface="SimSun" pitchFamily="2" charset="-122"/>
                <a:cs typeface="Arial"/>
              </a:endParaRPr>
            </a:p>
          </p:txBody>
        </p:sp>
        <p:sp>
          <p:nvSpPr>
            <p:cNvPr id="1100826" name="LineLegend3" hidden="1"/>
            <p:cNvSpPr>
              <a:spLocks noChangeShapeType="1"/>
            </p:cNvSpPr>
            <p:nvPr/>
          </p:nvSpPr>
          <p:spPr bwMode="auto">
            <a:xfrm>
              <a:off x="2411" y="313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9000"/>
                </a:lnSpc>
                <a:spcBef>
                  <a:spcPct val="20000"/>
                </a:spcBef>
                <a:buClr>
                  <a:srgbClr val="0C3C6A"/>
                </a:buClr>
                <a:buSzPct val="125000"/>
                <a:buFont typeface="Tahoma" pitchFamily="34" charset="0"/>
                <a:buChar char="▪"/>
              </a:pPr>
              <a:endParaRPr lang="en-US" sz="1200" dirty="0">
                <a:solidFill>
                  <a:srgbClr val="000000"/>
                </a:solidFill>
                <a:latin typeface="Tahoma"/>
                <a:ea typeface="SimSun" pitchFamily="2" charset="-122"/>
                <a:cs typeface="Arial"/>
              </a:endParaRPr>
            </a:p>
          </p:txBody>
        </p:sp>
        <p:sp>
          <p:nvSpPr>
            <p:cNvPr id="1100827" name="Legend1" hidden="1"/>
            <p:cNvSpPr>
              <a:spLocks noChangeArrowheads="1"/>
            </p:cNvSpPr>
            <p:nvPr userDrawn="1"/>
          </p:nvSpPr>
          <p:spPr bwMode="auto">
            <a:xfrm>
              <a:off x="2771" y="2749"/>
              <a:ext cx="3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l" defTabSz="911687"/>
              <a:r>
                <a:rPr lang="en-US" sz="1200" dirty="0">
                  <a:solidFill>
                    <a:srgbClr val="000000"/>
                  </a:solidFill>
                  <a:latin typeface="Tahoma"/>
                  <a:ea typeface="SimSun" pitchFamily="2" charset="-122"/>
                </a:rPr>
                <a:t>Legend1</a:t>
              </a:r>
            </a:p>
          </p:txBody>
        </p:sp>
        <p:sp>
          <p:nvSpPr>
            <p:cNvPr id="1100828" name="Legend2" hidden="1"/>
            <p:cNvSpPr>
              <a:spLocks noChangeArrowheads="1"/>
            </p:cNvSpPr>
            <p:nvPr userDrawn="1"/>
          </p:nvSpPr>
          <p:spPr bwMode="auto">
            <a:xfrm>
              <a:off x="2771" y="2915"/>
              <a:ext cx="3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l" defTabSz="911687"/>
              <a:r>
                <a:rPr lang="en-US" sz="1200" dirty="0">
                  <a:solidFill>
                    <a:srgbClr val="000000"/>
                  </a:solidFill>
                  <a:latin typeface="Tahoma"/>
                  <a:ea typeface="SimSun" pitchFamily="2" charset="-122"/>
                </a:rPr>
                <a:t>Legend2</a:t>
              </a:r>
            </a:p>
          </p:txBody>
        </p:sp>
        <p:sp>
          <p:nvSpPr>
            <p:cNvPr id="1100829" name="Legend3" hidden="1"/>
            <p:cNvSpPr>
              <a:spLocks noChangeArrowheads="1"/>
            </p:cNvSpPr>
            <p:nvPr userDrawn="1"/>
          </p:nvSpPr>
          <p:spPr bwMode="auto">
            <a:xfrm>
              <a:off x="2771" y="3079"/>
              <a:ext cx="3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l" defTabSz="911687"/>
              <a:r>
                <a:rPr lang="en-US" sz="1200" dirty="0">
                  <a:solidFill>
                    <a:srgbClr val="000000"/>
                  </a:solidFill>
                  <a:latin typeface="Tahoma"/>
                  <a:ea typeface="SimSun" pitchFamily="2" charset="-122"/>
                </a:rPr>
                <a:t>Legend3</a:t>
              </a:r>
            </a:p>
          </p:txBody>
        </p:sp>
      </p:grpSp>
      <p:grpSp>
        <p:nvGrpSpPr>
          <p:cNvPr id="6" name="Sticker" hidden="1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7903308" y="1094950"/>
            <a:ext cx="1020394" cy="212211"/>
            <a:chOff x="4863" y="376"/>
            <a:chExt cx="643" cy="133"/>
          </a:xfrm>
        </p:grpSpPr>
        <p:cxnSp>
          <p:nvCxnSpPr>
            <p:cNvPr id="1100831" name="AutoShape 31" hidden="1"/>
            <p:cNvCxnSpPr>
              <a:cxnSpLocks noChangeShapeType="1"/>
              <a:stCxn id="1100832" idx="4"/>
              <a:endCxn id="1100832" idx="6"/>
            </p:cNvCxnSpPr>
            <p:nvPr userDrawn="1"/>
          </p:nvCxnSpPr>
          <p:spPr bwMode="auto">
            <a:xfrm>
              <a:off x="4863" y="509"/>
              <a:ext cx="64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</p:spPr>
        </p:cxnSp>
        <p:sp>
          <p:nvSpPr>
            <p:cNvPr id="1100832" name="AutoShape 32" hidden="1"/>
            <p:cNvSpPr>
              <a:spLocks noChangeArrowheads="1"/>
            </p:cNvSpPr>
            <p:nvPr userDrawn="1"/>
          </p:nvSpPr>
          <p:spPr bwMode="auto">
            <a:xfrm>
              <a:off x="4863" y="376"/>
              <a:ext cx="643" cy="13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26850" tIns="0" rIns="0" bIns="26850">
              <a:spAutoFit/>
            </a:bodyPr>
            <a:lstStyle/>
            <a:p>
              <a:pPr algn="r" defTabSz="893906">
                <a:buClr>
                  <a:srgbClr val="0C3C6A"/>
                </a:buClr>
              </a:pPr>
              <a:r>
                <a:rPr lang="en-US" sz="1200" dirty="0">
                  <a:solidFill>
                    <a:srgbClr val="808080"/>
                  </a:solidFill>
                  <a:latin typeface="Tahoma"/>
                  <a:ea typeface="SimSun" pitchFamily="2" charset="-122"/>
                </a:rPr>
                <a:t>ILLUSTRATIVE</a:t>
              </a:r>
            </a:p>
          </p:txBody>
        </p:sp>
        <p:cxnSp>
          <p:nvCxnSpPr>
            <p:cNvPr id="1100833" name="AutoShape 33" hidden="1"/>
            <p:cNvCxnSpPr>
              <a:cxnSpLocks noChangeShapeType="1"/>
              <a:stCxn id="1100832" idx="2"/>
              <a:endCxn id="1100832" idx="4"/>
            </p:cNvCxnSpPr>
            <p:nvPr userDrawn="1"/>
          </p:nvCxnSpPr>
          <p:spPr bwMode="auto">
            <a:xfrm>
              <a:off x="4863" y="376"/>
              <a:ext cx="0" cy="13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</p:grpSp>
      <p:grpSp>
        <p:nvGrpSpPr>
          <p:cNvPr id="7" name="LegendMoons" hidden="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8000413" y="1094969"/>
            <a:ext cx="913713" cy="1307135"/>
            <a:chOff x="1104" y="2704"/>
            <a:chExt cx="575" cy="823"/>
          </a:xfrm>
        </p:grpSpPr>
        <p:grpSp>
          <p:nvGrpSpPr>
            <p:cNvPr id="8" name="MoonLegend1" hidden="1"/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1104" y="2704"/>
              <a:ext cx="132" cy="132"/>
              <a:chOff x="4533" y="183"/>
              <a:chExt cx="144" cy="144"/>
            </a:xfrm>
          </p:grpSpPr>
          <p:sp>
            <p:nvSpPr>
              <p:cNvPr id="1100836" name="Oval 36" hidden="1"/>
              <p:cNvSpPr>
                <a:spLocks noChangeAspect="1" noChangeArrowheads="1"/>
              </p:cNvSpPr>
              <p:nvPr>
                <p:custDataLst>
                  <p:tags r:id="rId38"/>
                </p:custDataLst>
              </p:nvPr>
            </p:nvSpPr>
            <p:spPr bwMode="blackWhite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9000"/>
                  </a:lnSpc>
                  <a:spcBef>
                    <a:spcPct val="20000"/>
                  </a:spcBef>
                  <a:buClr>
                    <a:srgbClr val="0C3C6A"/>
                  </a:buClr>
                  <a:buSzPct val="125000"/>
                  <a:buFont typeface="Tahoma" pitchFamily="34" charset="0"/>
                  <a:buChar char="▪"/>
                </a:pPr>
                <a:endParaRPr lang="en-US" sz="1200" dirty="0">
                  <a:solidFill>
                    <a:srgbClr val="000000"/>
                  </a:solidFill>
                  <a:latin typeface="Tahoma"/>
                  <a:ea typeface="SimSun" pitchFamily="2" charset="-122"/>
                  <a:cs typeface="Arial"/>
                </a:endParaRPr>
              </a:p>
            </p:txBody>
          </p:sp>
          <p:sp>
            <p:nvSpPr>
              <p:cNvPr id="1100837" name="Arc 37" hidden="1"/>
              <p:cNvSpPr>
                <a:spLocks noChangeAspect="1"/>
              </p:cNvSpPr>
              <p:nvPr>
                <p:custDataLst>
                  <p:tags r:id="rId39"/>
                </p:custDataLst>
              </p:nvPr>
            </p:nvSpPr>
            <p:spPr bwMode="black">
              <a:xfrm>
                <a:off x="4533" y="183"/>
                <a:ext cx="144" cy="14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1600 w 43200"/>
                  <a:gd name="T1" fmla="*/ 0 h 43200"/>
                  <a:gd name="T2" fmla="*/ 21600 w 43200"/>
                  <a:gd name="T3" fmla="*/ 0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</a:path>
                  <a:path w="43200" h="43200" stroke="0" extrusionOk="0">
                    <a:moveTo>
                      <a:pt x="21599" y="0"/>
                    </a:move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9000"/>
                  </a:lnSpc>
                  <a:spcBef>
                    <a:spcPct val="20000"/>
                  </a:spcBef>
                  <a:buClr>
                    <a:srgbClr val="0C3C6A"/>
                  </a:buClr>
                  <a:buSzPct val="125000"/>
                  <a:buFont typeface="Tahoma" pitchFamily="34" charset="0"/>
                  <a:buChar char="▪"/>
                </a:pPr>
                <a:endParaRPr lang="en-US" sz="1200" dirty="0">
                  <a:solidFill>
                    <a:srgbClr val="000000"/>
                  </a:solidFill>
                  <a:latin typeface="Tahoma"/>
                  <a:ea typeface="SimSun" pitchFamily="2" charset="-122"/>
                  <a:cs typeface="Arial"/>
                </a:endParaRPr>
              </a:p>
            </p:txBody>
          </p:sp>
        </p:grpSp>
        <p:grpSp>
          <p:nvGrpSpPr>
            <p:cNvPr id="9" name="MoonLegend2" hidden="1"/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1104" y="2876"/>
              <a:ext cx="132" cy="132"/>
              <a:chOff x="1694" y="2044"/>
              <a:chExt cx="160" cy="160"/>
            </a:xfrm>
          </p:grpSpPr>
          <p:sp>
            <p:nvSpPr>
              <p:cNvPr id="1100839" name="Oval 39" hidden="1"/>
              <p:cNvSpPr>
                <a:spLocks noChangeAspect="1" noChangeArrowheads="1"/>
              </p:cNvSpPr>
              <p:nvPr>
                <p:custDataLst>
                  <p:tags r:id="rId36"/>
                </p:custDataLst>
              </p:nvPr>
            </p:nvSpPr>
            <p:spPr bwMode="blackWhite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9000"/>
                  </a:lnSpc>
                  <a:spcBef>
                    <a:spcPct val="20000"/>
                  </a:spcBef>
                  <a:buClr>
                    <a:srgbClr val="0C3C6A"/>
                  </a:buClr>
                  <a:buSzPct val="125000"/>
                  <a:buFont typeface="Tahoma" pitchFamily="34" charset="0"/>
                  <a:buChar char="▪"/>
                </a:pPr>
                <a:endParaRPr lang="en-US" sz="1200" dirty="0">
                  <a:solidFill>
                    <a:srgbClr val="000000"/>
                  </a:solidFill>
                  <a:latin typeface="Tahoma"/>
                  <a:ea typeface="SimSun" pitchFamily="2" charset="-122"/>
                  <a:cs typeface="Arial"/>
                </a:endParaRPr>
              </a:p>
            </p:txBody>
          </p:sp>
          <p:sp>
            <p:nvSpPr>
              <p:cNvPr id="1100840" name="Arc 40" hidden="1"/>
              <p:cNvSpPr>
                <a:spLocks noChangeAspect="1"/>
              </p:cNvSpPr>
              <p:nvPr>
                <p:custDataLst>
                  <p:tags r:id="rId37"/>
                </p:custDataLst>
              </p:nvPr>
            </p:nvSpPr>
            <p:spPr bwMode="black">
              <a:xfrm>
                <a:off x="1774" y="2044"/>
                <a:ext cx="80" cy="8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9000"/>
                  </a:lnSpc>
                  <a:spcBef>
                    <a:spcPct val="20000"/>
                  </a:spcBef>
                  <a:buClr>
                    <a:srgbClr val="0C3C6A"/>
                  </a:buClr>
                  <a:buSzPct val="125000"/>
                  <a:buFont typeface="Tahoma" pitchFamily="34" charset="0"/>
                  <a:buChar char="▪"/>
                </a:pPr>
                <a:endParaRPr lang="en-US" sz="1200" dirty="0">
                  <a:solidFill>
                    <a:srgbClr val="000000"/>
                  </a:solidFill>
                  <a:latin typeface="Tahoma"/>
                  <a:ea typeface="SimSun" pitchFamily="2" charset="-122"/>
                  <a:cs typeface="Arial"/>
                </a:endParaRPr>
              </a:p>
            </p:txBody>
          </p:sp>
        </p:grpSp>
        <p:grpSp>
          <p:nvGrpSpPr>
            <p:cNvPr id="10" name="MoonLegend3" hidden="1"/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1104" y="3049"/>
              <a:ext cx="132" cy="132"/>
              <a:chOff x="4495" y="897"/>
              <a:chExt cx="160" cy="160"/>
            </a:xfrm>
          </p:grpSpPr>
          <p:sp>
            <p:nvSpPr>
              <p:cNvPr id="1100842" name="Oval 42" hidden="1"/>
              <p:cNvSpPr>
                <a:spLocks noChangeAspect="1" noChangeArrowheads="1"/>
              </p:cNvSpPr>
              <p:nvPr>
                <p:custDataLst>
                  <p:tags r:id="rId34"/>
                </p:custDataLst>
              </p:nvPr>
            </p:nvSpPr>
            <p:spPr bwMode="blackWhite">
              <a:xfrm>
                <a:off x="4495" y="89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9000"/>
                  </a:lnSpc>
                  <a:spcBef>
                    <a:spcPct val="20000"/>
                  </a:spcBef>
                  <a:buClr>
                    <a:srgbClr val="0C3C6A"/>
                  </a:buClr>
                  <a:buSzPct val="125000"/>
                  <a:buFont typeface="Tahoma" pitchFamily="34" charset="0"/>
                  <a:buChar char="▪"/>
                </a:pPr>
                <a:endParaRPr lang="en-US" sz="1200" dirty="0">
                  <a:solidFill>
                    <a:srgbClr val="000000"/>
                  </a:solidFill>
                  <a:latin typeface="Tahoma"/>
                  <a:ea typeface="SimSun" pitchFamily="2" charset="-122"/>
                  <a:cs typeface="Arial"/>
                </a:endParaRPr>
              </a:p>
            </p:txBody>
          </p:sp>
          <p:sp>
            <p:nvSpPr>
              <p:cNvPr id="1100843" name="Arc 43" hidden="1"/>
              <p:cNvSpPr>
                <a:spLocks noChangeAspect="1"/>
              </p:cNvSpPr>
              <p:nvPr>
                <p:custDataLst>
                  <p:tags r:id="rId35"/>
                </p:custDataLst>
              </p:nvPr>
            </p:nvSpPr>
            <p:spPr bwMode="black">
              <a:xfrm>
                <a:off x="4575" y="897"/>
                <a:ext cx="80" cy="16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200"/>
                  <a:gd name="T2" fmla="*/ 0 w 21600"/>
                  <a:gd name="T3" fmla="*/ 43200 h 43200"/>
                  <a:gd name="T4" fmla="*/ 0 w 216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</a:path>
                  <a:path w="21600" h="432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9000"/>
                  </a:lnSpc>
                  <a:spcBef>
                    <a:spcPct val="20000"/>
                  </a:spcBef>
                  <a:buClr>
                    <a:srgbClr val="0C3C6A"/>
                  </a:buClr>
                  <a:buSzPct val="125000"/>
                  <a:buFont typeface="Tahoma" pitchFamily="34" charset="0"/>
                  <a:buChar char="▪"/>
                </a:pPr>
                <a:endParaRPr lang="en-US" sz="1200" dirty="0">
                  <a:solidFill>
                    <a:srgbClr val="000000"/>
                  </a:solidFill>
                  <a:latin typeface="Tahoma"/>
                  <a:ea typeface="SimSun" pitchFamily="2" charset="-122"/>
                  <a:cs typeface="Arial"/>
                </a:endParaRPr>
              </a:p>
            </p:txBody>
          </p:sp>
        </p:grpSp>
        <p:grpSp>
          <p:nvGrpSpPr>
            <p:cNvPr id="11" name="MoonLegend4" hidden="1"/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1104" y="3222"/>
              <a:ext cx="132" cy="132"/>
              <a:chOff x="4495" y="1198"/>
              <a:chExt cx="160" cy="160"/>
            </a:xfrm>
          </p:grpSpPr>
          <p:sp>
            <p:nvSpPr>
              <p:cNvPr id="1100845" name="Oval 45" hidden="1"/>
              <p:cNvSpPr>
                <a:spLocks noChangeAspect="1" noChangeArrowheads="1"/>
              </p:cNvSpPr>
              <p:nvPr>
                <p:custDataLst>
                  <p:tags r:id="rId32"/>
                </p:custDataLst>
              </p:nvPr>
            </p:nvSpPr>
            <p:spPr bwMode="blackWhite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9000"/>
                  </a:lnSpc>
                  <a:spcBef>
                    <a:spcPct val="20000"/>
                  </a:spcBef>
                  <a:buClr>
                    <a:srgbClr val="0C3C6A"/>
                  </a:buClr>
                  <a:buSzPct val="125000"/>
                  <a:buFont typeface="Tahoma" pitchFamily="34" charset="0"/>
                  <a:buChar char="▪"/>
                </a:pPr>
                <a:endParaRPr lang="en-US" sz="1200" dirty="0">
                  <a:solidFill>
                    <a:srgbClr val="000000"/>
                  </a:solidFill>
                  <a:latin typeface="Tahoma"/>
                  <a:ea typeface="SimSun" pitchFamily="2" charset="-122"/>
                  <a:cs typeface="Arial"/>
                </a:endParaRPr>
              </a:p>
            </p:txBody>
          </p:sp>
          <p:sp>
            <p:nvSpPr>
              <p:cNvPr id="1100846" name="Arc 46" hidden="1"/>
              <p:cNvSpPr>
                <a:spLocks noChangeAspect="1"/>
              </p:cNvSpPr>
              <p:nvPr>
                <p:custDataLst>
                  <p:tags r:id="rId33"/>
                </p:custDataLst>
              </p:nvPr>
            </p:nvSpPr>
            <p:spPr bwMode="black">
              <a:xfrm>
                <a:off x="4495" y="1198"/>
                <a:ext cx="160" cy="16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1600 w 43200"/>
                  <a:gd name="T1" fmla="*/ 0 h 43200"/>
                  <a:gd name="T2" fmla="*/ 0 w 43200"/>
                  <a:gd name="T3" fmla="*/ 21600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9000"/>
                  </a:lnSpc>
                  <a:spcBef>
                    <a:spcPct val="20000"/>
                  </a:spcBef>
                  <a:buClr>
                    <a:srgbClr val="0C3C6A"/>
                  </a:buClr>
                  <a:buSzPct val="125000"/>
                  <a:buFont typeface="Tahoma" pitchFamily="34" charset="0"/>
                  <a:buChar char="▪"/>
                </a:pPr>
                <a:endParaRPr lang="en-US" sz="1200" dirty="0">
                  <a:solidFill>
                    <a:srgbClr val="000000"/>
                  </a:solidFill>
                  <a:latin typeface="Tahoma"/>
                  <a:ea typeface="SimSun" pitchFamily="2" charset="-122"/>
                  <a:cs typeface="Arial"/>
                </a:endParaRPr>
              </a:p>
            </p:txBody>
          </p:sp>
        </p:grpSp>
        <p:grpSp>
          <p:nvGrpSpPr>
            <p:cNvPr id="12" name="MoonLegend5" hidden="1"/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1104" y="3395"/>
              <a:ext cx="132" cy="132"/>
              <a:chOff x="4495" y="1440"/>
              <a:chExt cx="160" cy="160"/>
            </a:xfrm>
          </p:grpSpPr>
          <p:sp>
            <p:nvSpPr>
              <p:cNvPr id="1100848" name="Oval 48" hidden="1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blackWhite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9000"/>
                  </a:lnSpc>
                  <a:spcBef>
                    <a:spcPct val="20000"/>
                  </a:spcBef>
                  <a:buClr>
                    <a:srgbClr val="0C3C6A"/>
                  </a:buClr>
                  <a:buSzPct val="125000"/>
                  <a:buFont typeface="Tahoma" pitchFamily="34" charset="0"/>
                  <a:buChar char="▪"/>
                </a:pPr>
                <a:endParaRPr lang="en-US" sz="1200" dirty="0">
                  <a:solidFill>
                    <a:srgbClr val="000000"/>
                  </a:solidFill>
                  <a:latin typeface="Tahoma"/>
                  <a:ea typeface="SimSun" pitchFamily="2" charset="-122"/>
                  <a:cs typeface="Arial"/>
                </a:endParaRPr>
              </a:p>
            </p:txBody>
          </p:sp>
          <p:sp>
            <p:nvSpPr>
              <p:cNvPr id="1100849" name="Oval 49" hidden="1"/>
              <p:cNvSpPr>
                <a:spLocks noChangeAspect="1" noChangeArrowheads="1"/>
              </p:cNvSpPr>
              <p:nvPr>
                <p:custDataLst>
                  <p:tags r:id="rId31"/>
                </p:custDataLst>
              </p:nvPr>
            </p:nvSpPr>
            <p:spPr bwMode="black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9000"/>
                  </a:lnSpc>
                  <a:spcBef>
                    <a:spcPct val="20000"/>
                  </a:spcBef>
                  <a:buClr>
                    <a:srgbClr val="0C3C6A"/>
                  </a:buClr>
                  <a:buSzPct val="125000"/>
                  <a:buFont typeface="Tahoma" pitchFamily="34" charset="0"/>
                  <a:buChar char="▪"/>
                </a:pPr>
                <a:endParaRPr lang="en-US" sz="1200" dirty="0">
                  <a:solidFill>
                    <a:srgbClr val="000000"/>
                  </a:solidFill>
                  <a:latin typeface="Tahoma"/>
                  <a:ea typeface="SimSun" pitchFamily="2" charset="-122"/>
                  <a:cs typeface="Arial"/>
                </a:endParaRPr>
              </a:p>
            </p:txBody>
          </p:sp>
        </p:grpSp>
        <p:sp>
          <p:nvSpPr>
            <p:cNvPr id="1100850" name="Legend1" hidden="1"/>
            <p:cNvSpPr>
              <a:spLocks noChangeArrowheads="1"/>
            </p:cNvSpPr>
            <p:nvPr userDrawn="1"/>
          </p:nvSpPr>
          <p:spPr bwMode="auto">
            <a:xfrm>
              <a:off x="1314" y="2711"/>
              <a:ext cx="3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l" defTabSz="911687"/>
              <a:r>
                <a:rPr lang="en-US" sz="1200" dirty="0">
                  <a:solidFill>
                    <a:srgbClr val="000000"/>
                  </a:solidFill>
                  <a:latin typeface="Tahoma"/>
                  <a:ea typeface="SimSun" pitchFamily="2" charset="-122"/>
                </a:rPr>
                <a:t>Legend1</a:t>
              </a:r>
            </a:p>
          </p:txBody>
        </p:sp>
        <p:sp>
          <p:nvSpPr>
            <p:cNvPr id="1100851" name="Legend2" hidden="1"/>
            <p:cNvSpPr>
              <a:spLocks noChangeArrowheads="1"/>
            </p:cNvSpPr>
            <p:nvPr userDrawn="1"/>
          </p:nvSpPr>
          <p:spPr bwMode="auto">
            <a:xfrm>
              <a:off x="1314" y="2884"/>
              <a:ext cx="3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l" defTabSz="911687"/>
              <a:r>
                <a:rPr lang="en-US" sz="1200" dirty="0">
                  <a:solidFill>
                    <a:srgbClr val="000000"/>
                  </a:solidFill>
                  <a:latin typeface="Tahoma"/>
                  <a:ea typeface="SimSun" pitchFamily="2" charset="-122"/>
                </a:rPr>
                <a:t>Legend2</a:t>
              </a:r>
            </a:p>
          </p:txBody>
        </p:sp>
        <p:sp>
          <p:nvSpPr>
            <p:cNvPr id="1100852" name="Legend3" hidden="1"/>
            <p:cNvSpPr>
              <a:spLocks noChangeArrowheads="1"/>
            </p:cNvSpPr>
            <p:nvPr userDrawn="1"/>
          </p:nvSpPr>
          <p:spPr bwMode="auto">
            <a:xfrm>
              <a:off x="1314" y="3057"/>
              <a:ext cx="3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l" defTabSz="911687"/>
              <a:r>
                <a:rPr lang="en-US" sz="1200" dirty="0">
                  <a:solidFill>
                    <a:srgbClr val="000000"/>
                  </a:solidFill>
                  <a:latin typeface="Tahoma"/>
                  <a:ea typeface="SimSun" pitchFamily="2" charset="-122"/>
                </a:rPr>
                <a:t>Legend3</a:t>
              </a:r>
            </a:p>
          </p:txBody>
        </p:sp>
        <p:sp>
          <p:nvSpPr>
            <p:cNvPr id="1100853" name="Legend4" hidden="1"/>
            <p:cNvSpPr>
              <a:spLocks noChangeArrowheads="1"/>
            </p:cNvSpPr>
            <p:nvPr userDrawn="1"/>
          </p:nvSpPr>
          <p:spPr bwMode="auto">
            <a:xfrm>
              <a:off x="1314" y="3231"/>
              <a:ext cx="3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l" defTabSz="911687"/>
              <a:r>
                <a:rPr lang="en-US" sz="1200" dirty="0">
                  <a:solidFill>
                    <a:srgbClr val="000000"/>
                  </a:solidFill>
                  <a:latin typeface="Tahoma"/>
                  <a:ea typeface="SimSun" pitchFamily="2" charset="-122"/>
                </a:rPr>
                <a:t>Legend4</a:t>
              </a:r>
            </a:p>
          </p:txBody>
        </p:sp>
        <p:sp>
          <p:nvSpPr>
            <p:cNvPr id="1100854" name="Legend5" hidden="1"/>
            <p:cNvSpPr>
              <a:spLocks noChangeArrowheads="1"/>
            </p:cNvSpPr>
            <p:nvPr userDrawn="1"/>
          </p:nvSpPr>
          <p:spPr bwMode="auto">
            <a:xfrm>
              <a:off x="1314" y="3403"/>
              <a:ext cx="3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l" defTabSz="911687"/>
              <a:r>
                <a:rPr lang="en-US" sz="1200" dirty="0">
                  <a:solidFill>
                    <a:srgbClr val="000000"/>
                  </a:solidFill>
                  <a:latin typeface="Tahoma"/>
                  <a:ea typeface="SimSun" pitchFamily="2" charset="-122"/>
                </a:rPr>
                <a:t>Legend5</a:t>
              </a:r>
            </a:p>
          </p:txBody>
        </p:sp>
      </p:grpSp>
      <p:sp>
        <p:nvSpPr>
          <p:cNvPr id="1100855" name="Rectangle 55"/>
          <p:cNvSpPr>
            <a:spLocks noGrp="1" noChangeArrowheads="1"/>
          </p:cNvSpPr>
          <p:nvPr>
            <p:ph type="body" idx="1"/>
            <p:custDataLst>
              <p:tags r:id="rId20"/>
            </p:custDataLst>
          </p:nvPr>
        </p:nvSpPr>
        <p:spPr bwMode="auto">
          <a:xfrm>
            <a:off x="2037759" y="2079764"/>
            <a:ext cx="4302296" cy="12472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0856" name="Working Draft" hidden="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5400000">
            <a:off x="8129279" y="3128536"/>
            <a:ext cx="186749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defTabSz="911687"/>
            <a:r>
              <a:rPr lang="en-US" sz="600" dirty="0">
                <a:solidFill>
                  <a:srgbClr val="000000"/>
                </a:solidFill>
                <a:latin typeface="Tahoma"/>
                <a:ea typeface="SimSun" pitchFamily="2" charset="-122"/>
              </a:rPr>
              <a:t>Working Draft - Last Modified 10/12/2011 11:09:24 PM</a:t>
            </a:r>
            <a:endParaRPr lang="en-US" dirty="0">
              <a:solidFill>
                <a:srgbClr val="000000"/>
              </a:solidFill>
              <a:latin typeface="Tahoma"/>
              <a:ea typeface="SimSun" pitchFamily="2" charset="-122"/>
            </a:endParaRPr>
          </a:p>
        </p:txBody>
      </p:sp>
      <p:sp>
        <p:nvSpPr>
          <p:cNvPr id="1100857" name="Printed" hidden="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5400000">
            <a:off x="8509171" y="4501288"/>
            <a:ext cx="110767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defTabSz="911687"/>
            <a:r>
              <a:rPr lang="en-US" sz="600" dirty="0">
                <a:solidFill>
                  <a:srgbClr val="000000"/>
                </a:solidFill>
                <a:latin typeface="Tahoma"/>
                <a:ea typeface="SimSun" pitchFamily="2" charset="-122"/>
              </a:rPr>
              <a:t>Printed 10/12/2011 12:08:02 PM</a:t>
            </a:r>
            <a:endParaRPr lang="en-US" dirty="0">
              <a:solidFill>
                <a:srgbClr val="000000"/>
              </a:solidFill>
              <a:latin typeface="Tahoma"/>
              <a:ea typeface="SimSun" pitchFamily="2" charset="-122"/>
            </a:endParaRPr>
          </a:p>
        </p:txBody>
      </p:sp>
      <p:sp>
        <p:nvSpPr>
          <p:cNvPr id="1100858" name="doc id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264447" y="37255"/>
            <a:ext cx="657655" cy="12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 defTabSz="893906"/>
            <a:endParaRPr lang="en-US" sz="800" dirty="0">
              <a:solidFill>
                <a:srgbClr val="000000"/>
              </a:solidFill>
              <a:latin typeface="Tahoma"/>
              <a:ea typeface="SimSun" pitchFamily="2" charset="-122"/>
            </a:endParaRPr>
          </a:p>
        </p:txBody>
      </p:sp>
      <p:sp>
        <p:nvSpPr>
          <p:cNvPr id="1100859" name="Line 59"/>
          <p:cNvSpPr>
            <a:spLocks noChangeShapeType="1"/>
          </p:cNvSpPr>
          <p:nvPr userDrawn="1">
            <p:custDataLst>
              <p:tags r:id="rId24"/>
            </p:custDataLst>
          </p:nvPr>
        </p:nvSpPr>
        <p:spPr bwMode="auto">
          <a:xfrm>
            <a:off x="189522" y="950047"/>
            <a:ext cx="8776296" cy="0"/>
          </a:xfrm>
          <a:prstGeom prst="line">
            <a:avLst/>
          </a:prstGeom>
          <a:noFill/>
          <a:ln w="25400">
            <a:solidFill>
              <a:srgbClr val="7F7F7F"/>
            </a:solidFill>
            <a:round/>
            <a:headEnd/>
            <a:tailEnd/>
          </a:ln>
          <a:effectLst/>
        </p:spPr>
        <p:txBody>
          <a:bodyPr lIns="93106" tIns="46555" rIns="93106" bIns="46555"/>
          <a:lstStyle/>
          <a:p>
            <a:pPr>
              <a:lnSpc>
                <a:spcPct val="89000"/>
              </a:lnSpc>
              <a:spcBef>
                <a:spcPct val="20000"/>
              </a:spcBef>
              <a:buClr>
                <a:srgbClr val="0C3C6A"/>
              </a:buClr>
              <a:buSzPct val="125000"/>
              <a:buFont typeface="Tahoma" pitchFamily="34" charset="0"/>
              <a:buChar char="▪"/>
            </a:pPr>
            <a:endParaRPr lang="en-US" sz="1200" dirty="0">
              <a:solidFill>
                <a:srgbClr val="000000"/>
              </a:solidFill>
              <a:latin typeface="Tahoma"/>
              <a:ea typeface="SimSun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744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87" r:id="rId6"/>
  </p:sldLayoutIdLst>
  <p:hf hdr="0" ftr="0" dt="0"/>
  <p:txStyles>
    <p:titleStyle>
      <a:lvl1pPr algn="l" defTabSz="911687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1687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ahoma" pitchFamily="34" charset="0"/>
          <a:cs typeface="Arial" charset="0"/>
        </a:defRPr>
      </a:lvl2pPr>
      <a:lvl3pPr algn="l" defTabSz="911687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ahoma" pitchFamily="34" charset="0"/>
          <a:cs typeface="Arial" charset="0"/>
        </a:defRPr>
      </a:lvl3pPr>
      <a:lvl4pPr algn="l" defTabSz="911687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ahoma" pitchFamily="34" charset="0"/>
          <a:cs typeface="Arial" charset="0"/>
        </a:defRPr>
      </a:lvl4pPr>
      <a:lvl5pPr algn="l" defTabSz="911687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ahoma" pitchFamily="34" charset="0"/>
          <a:cs typeface="Arial" charset="0"/>
        </a:defRPr>
      </a:lvl5pPr>
      <a:lvl6pPr marL="465531" algn="l" defTabSz="911687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ahoma" pitchFamily="34" charset="0"/>
          <a:cs typeface="Arial" charset="0"/>
        </a:defRPr>
      </a:lvl6pPr>
      <a:lvl7pPr marL="931086" algn="l" defTabSz="911687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ahoma" pitchFamily="34" charset="0"/>
          <a:cs typeface="Arial" charset="0"/>
        </a:defRPr>
      </a:lvl7pPr>
      <a:lvl8pPr marL="1396629" algn="l" defTabSz="911687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ahoma" pitchFamily="34" charset="0"/>
          <a:cs typeface="Arial" charset="0"/>
        </a:defRPr>
      </a:lvl8pPr>
      <a:lvl9pPr marL="1862170" algn="l" defTabSz="911687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algn="l" defTabSz="893906" rtl="0" fontAlgn="base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976" indent="-192360" algn="l" defTabSz="893906" rtl="0" fontAlgn="base">
        <a:spcBef>
          <a:spcPct val="0"/>
        </a:spcBef>
        <a:spcAft>
          <a:spcPct val="0"/>
        </a:spcAft>
        <a:buClr>
          <a:schemeClr val="tx2"/>
        </a:buClr>
        <a:buSzPct val="125000"/>
        <a:buFont typeface="Tahoma" pitchFamily="34" charset="0"/>
        <a:buChar char="▪"/>
        <a:defRPr sz="1600">
          <a:solidFill>
            <a:schemeClr val="tx1"/>
          </a:solidFill>
          <a:latin typeface="+mn-lt"/>
          <a:cs typeface="+mn-cs"/>
        </a:defRPr>
      </a:lvl2pPr>
      <a:lvl3pPr marL="455839" indent="-260251" algn="l" defTabSz="893906" rtl="0" fontAlgn="base">
        <a:spcBef>
          <a:spcPct val="0"/>
        </a:spcBef>
        <a:spcAft>
          <a:spcPct val="0"/>
        </a:spcAft>
        <a:buClr>
          <a:schemeClr val="tx2"/>
        </a:buClr>
        <a:buSzPct val="120000"/>
        <a:buFont typeface="Tahoma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612641" indent="-155177" algn="l" defTabSz="893906" rtl="0" fontAlgn="base">
        <a:spcBef>
          <a:spcPct val="0"/>
        </a:spcBef>
        <a:spcAft>
          <a:spcPct val="0"/>
        </a:spcAft>
        <a:buClr>
          <a:schemeClr val="tx2"/>
        </a:buClr>
        <a:buSzPct val="120000"/>
        <a:buFont typeface="Tahoma" pitchFamily="34" charset="0"/>
        <a:buChar char="▫"/>
        <a:defRPr sz="1600">
          <a:solidFill>
            <a:schemeClr val="tx1"/>
          </a:solidFill>
          <a:latin typeface="+mn-lt"/>
          <a:cs typeface="+mn-cs"/>
        </a:defRPr>
      </a:lvl4pPr>
      <a:lvl5pPr marL="745192" indent="-130934" algn="l" defTabSz="89390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Tahom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5pPr>
      <a:lvl6pPr marL="1210734" indent="-130934" algn="l" defTabSz="89390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Tahom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6pPr>
      <a:lvl7pPr marL="1676277" indent="-130934" algn="l" defTabSz="89390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Tahom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7pPr>
      <a:lvl8pPr marL="2141820" indent="-130934" algn="l" defTabSz="89390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Tahom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8pPr>
      <a:lvl9pPr marL="2607360" indent="-130934" algn="l" defTabSz="89390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Tahom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31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5531" algn="l" defTabSz="931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1086" algn="l" defTabSz="931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6629" algn="l" defTabSz="931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2170" algn="l" defTabSz="931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7712" algn="l" defTabSz="931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3254" algn="l" defTabSz="931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58796" algn="l" defTabSz="931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4341" algn="l" defTabSz="931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gray">
          <a:xfrm>
            <a:off x="557213" y="2911517"/>
            <a:ext cx="7772400" cy="55399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TVA RC 2017 Summer Outlook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504826" y="3631197"/>
            <a:ext cx="2924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>
              <a:defRPr sz="1800" b="1">
                <a:solidFill>
                  <a:schemeClr val="tx2"/>
                </a:solidFill>
                <a:ea typeface="+mj-ea"/>
              </a:defRPr>
            </a:lvl1pPr>
          </a:lstStyle>
          <a:p>
            <a:r>
              <a:rPr lang="en-US" dirty="0" smtClean="0"/>
              <a:t>TVA RC</a:t>
            </a:r>
          </a:p>
          <a:p>
            <a:r>
              <a:rPr lang="en-US" dirty="0" smtClean="0"/>
              <a:t>July 27,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Ensure </a:t>
            </a:r>
            <a:r>
              <a:rPr lang="en-US" sz="2800" dirty="0"/>
              <a:t>adequate, responsive generating reserves will be available to adjust for any needed system </a:t>
            </a:r>
            <a:r>
              <a:rPr lang="en-US" sz="2800" dirty="0" smtClean="0"/>
              <a:t>changes</a:t>
            </a:r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TVA BA is planning to make generation adjustments to offset potential </a:t>
            </a:r>
            <a:r>
              <a:rPr lang="en-US" sz="2800" smtClean="0"/>
              <a:t>load/generation impacts.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As a Reliability Coordinator, TVA will be working with other Reliability </a:t>
            </a:r>
            <a:r>
              <a:rPr lang="en-US" sz="2800" dirty="0" smtClean="0"/>
              <a:t>Coordinators (SOCO, PJM, MISO) </a:t>
            </a:r>
            <a:r>
              <a:rPr lang="en-US" sz="2800" dirty="0"/>
              <a:t>to ensure adequate generation reserves are available to respond to power system changes during the eclipse</a:t>
            </a:r>
            <a:r>
              <a:rPr lang="en-US" sz="2800" dirty="0" smtClean="0"/>
              <a:t>.</a:t>
            </a:r>
          </a:p>
          <a:p>
            <a:pPr lvl="1" indent="0">
              <a:buNone/>
            </a:pPr>
            <a:endParaRPr lang="en-US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839200" y="6604083"/>
            <a:ext cx="304800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990600" y="228600"/>
            <a:ext cx="7200900" cy="6096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Helvetica Neue LT Std 35 Thin"/>
                <a:ea typeface="Helvetica Neue LT Std 35 Thin"/>
                <a:cs typeface="Helvetica Neue LT Std 35 Thin"/>
                <a:sym typeface="Helvetica Neue LT Std 35 Thin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Helvetica Neue LT Std 35 Thin"/>
                <a:ea typeface="Helvetica Neue LT Std 35 Thin"/>
                <a:cs typeface="Helvetica Neue LT Std 35 Thin"/>
                <a:sym typeface="Helvetica Neue LT Std 35 Thin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Helvetica Neue LT Std 35 Thin"/>
                <a:ea typeface="Helvetica Neue LT Std 35 Thin"/>
                <a:cs typeface="Helvetica Neue LT Std 35 Thin"/>
                <a:sym typeface="Helvetica Neue LT Std 35 Thin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Helvetica Neue LT Std 35 Thin"/>
                <a:ea typeface="Helvetica Neue LT Std 35 Thin"/>
                <a:cs typeface="Helvetica Neue LT Std 35 Thin"/>
                <a:sym typeface="Helvetica Neue LT Std 35 Thin"/>
              </a:defRPr>
            </a:lvl4pPr>
            <a:lvl5pPr marL="2194560" indent="-36576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Helvetica Neue LT Std 35 Thin"/>
                <a:ea typeface="Helvetica Neue LT Std 35 Thin"/>
                <a:cs typeface="Helvetica Neue LT Std 35 Thin"/>
                <a:sym typeface="Helvetica Neue LT Std 35 Thin"/>
              </a:defRPr>
            </a:lvl5pPr>
            <a:lvl6pPr marL="26517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Helvetica Neue LT Std 35 Thin"/>
                <a:ea typeface="Helvetica Neue LT Std 35 Thin"/>
                <a:cs typeface="Helvetica Neue LT Std 35 Thin"/>
                <a:sym typeface="Helvetica Neue LT Std 35 Thin"/>
              </a:defRPr>
            </a:lvl6pPr>
            <a:lvl7pPr marL="31089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Helvetica Neue LT Std 35 Thin"/>
                <a:ea typeface="Helvetica Neue LT Std 35 Thin"/>
                <a:cs typeface="Helvetica Neue LT Std 35 Thin"/>
                <a:sym typeface="Helvetica Neue LT Std 35 Thin"/>
              </a:defRPr>
            </a:lvl7pPr>
            <a:lvl8pPr marL="35661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Helvetica Neue LT Std 35 Thin"/>
                <a:ea typeface="Helvetica Neue LT Std 35 Thin"/>
                <a:cs typeface="Helvetica Neue LT Std 35 Thin"/>
                <a:sym typeface="Helvetica Neue LT Std 35 Thin"/>
              </a:defRPr>
            </a:lvl8pPr>
            <a:lvl9pPr marL="40233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Helvetica Neue LT Std 35 Thin"/>
                <a:ea typeface="Helvetica Neue LT Std 35 Thin"/>
                <a:cs typeface="Helvetica Neue LT Std 35 Thin"/>
                <a:sym typeface="Helvetica Neue LT Std 35 Thin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Solar Eclipse Mitigation - August 21, 2017	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20671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76325"/>
            <a:ext cx="8229600" cy="5095875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Completed seven week cycle of RC restoration Drill to meet EOP-006 for member systems within TVA RC footprint in July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TVA RC member company face to face meeting to be held in September in Chattanooga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TVA RC expanded model work progressing to add MISO and SPP full models to state estimator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Expanding the Voltage Stability Monitoring Tool to include RC member companies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Working with Congestion Management entities to update existing freeze date model for NNL allocation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839200" y="6604083"/>
            <a:ext cx="304800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952500" y="228600"/>
            <a:ext cx="7200900" cy="6096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Helvetica Neue LT Std 35 Thin"/>
                <a:ea typeface="Helvetica Neue LT Std 35 Thin"/>
                <a:cs typeface="Helvetica Neue LT Std 35 Thin"/>
                <a:sym typeface="Helvetica Neue LT Std 35 Thin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Helvetica Neue LT Std 35 Thin"/>
                <a:ea typeface="Helvetica Neue LT Std 35 Thin"/>
                <a:cs typeface="Helvetica Neue LT Std 35 Thin"/>
                <a:sym typeface="Helvetica Neue LT Std 35 Thin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Helvetica Neue LT Std 35 Thin"/>
                <a:ea typeface="Helvetica Neue LT Std 35 Thin"/>
                <a:cs typeface="Helvetica Neue LT Std 35 Thin"/>
                <a:sym typeface="Helvetica Neue LT Std 35 Thin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Helvetica Neue LT Std 35 Thin"/>
                <a:ea typeface="Helvetica Neue LT Std 35 Thin"/>
                <a:cs typeface="Helvetica Neue LT Std 35 Thin"/>
                <a:sym typeface="Helvetica Neue LT Std 35 Thin"/>
              </a:defRPr>
            </a:lvl4pPr>
            <a:lvl5pPr marL="2194560" indent="-36576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Helvetica Neue LT Std 35 Thin"/>
                <a:ea typeface="Helvetica Neue LT Std 35 Thin"/>
                <a:cs typeface="Helvetica Neue LT Std 35 Thin"/>
                <a:sym typeface="Helvetica Neue LT Std 35 Thin"/>
              </a:defRPr>
            </a:lvl5pPr>
            <a:lvl6pPr marL="26517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Helvetica Neue LT Std 35 Thin"/>
                <a:ea typeface="Helvetica Neue LT Std 35 Thin"/>
                <a:cs typeface="Helvetica Neue LT Std 35 Thin"/>
                <a:sym typeface="Helvetica Neue LT Std 35 Thin"/>
              </a:defRPr>
            </a:lvl6pPr>
            <a:lvl7pPr marL="31089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Helvetica Neue LT Std 35 Thin"/>
                <a:ea typeface="Helvetica Neue LT Std 35 Thin"/>
                <a:cs typeface="Helvetica Neue LT Std 35 Thin"/>
                <a:sym typeface="Helvetica Neue LT Std 35 Thin"/>
              </a:defRPr>
            </a:lvl7pPr>
            <a:lvl8pPr marL="35661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Helvetica Neue LT Std 35 Thin"/>
                <a:ea typeface="Helvetica Neue LT Std 35 Thin"/>
                <a:cs typeface="Helvetica Neue LT Std 35 Thin"/>
                <a:sym typeface="Helvetica Neue LT Std 35 Thin"/>
              </a:defRPr>
            </a:lvl8pPr>
            <a:lvl9pPr marL="40233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Helvetica Neue LT Std 35 Thin"/>
                <a:ea typeface="Helvetica Neue LT Std 35 Thin"/>
                <a:cs typeface="Helvetica Neue LT Std 35 Thin"/>
                <a:sym typeface="Helvetica Neue LT Std 35 Thin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Additional RC Updates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3888377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173012" y="1114425"/>
            <a:ext cx="8770936" cy="5334000"/>
          </a:xfrm>
        </p:spPr>
        <p:txBody>
          <a:bodyPr>
            <a:normAutofit/>
          </a:bodyPr>
          <a:lstStyle/>
          <a:p>
            <a:pPr marL="576263" indent="-288925" fontAlgn="auto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Position, Weather &amp; Load</a:t>
            </a:r>
            <a:endParaRPr lang="en-US" sz="1400" b="1" dirty="0">
              <a:solidFill>
                <a:schemeClr val="tx1"/>
              </a:solidFill>
            </a:endParaRPr>
          </a:p>
          <a:p>
            <a:pPr marL="576263" lvl="4" indent="-177800" fontAlgn="auto"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TVA summer </a:t>
            </a:r>
            <a:r>
              <a:rPr lang="en-US" sz="1400" dirty="0">
                <a:solidFill>
                  <a:schemeClr val="tx1"/>
                </a:solidFill>
              </a:rPr>
              <a:t>peak forecast </a:t>
            </a:r>
            <a:r>
              <a:rPr lang="en-US" sz="1400" dirty="0" smtClean="0">
                <a:solidFill>
                  <a:schemeClr val="tx1"/>
                </a:solidFill>
              </a:rPr>
              <a:t>for </a:t>
            </a:r>
            <a:r>
              <a:rPr lang="en-US" sz="1400" b="1" dirty="0" smtClean="0">
                <a:solidFill>
                  <a:schemeClr val="tx1"/>
                </a:solidFill>
              </a:rPr>
              <a:t>August is 30,101 </a:t>
            </a:r>
            <a:r>
              <a:rPr lang="en-US" sz="1400" b="1" dirty="0">
                <a:solidFill>
                  <a:schemeClr val="tx1"/>
                </a:solidFill>
              </a:rPr>
              <a:t>MW </a:t>
            </a:r>
            <a:r>
              <a:rPr lang="en-US" sz="1400" dirty="0">
                <a:solidFill>
                  <a:schemeClr val="tx1"/>
                </a:solidFill>
              </a:rPr>
              <a:t>@ 96°, </a:t>
            </a:r>
            <a:r>
              <a:rPr lang="en-US" sz="1400" dirty="0" smtClean="0">
                <a:solidFill>
                  <a:schemeClr val="tx1"/>
                </a:solidFill>
              </a:rPr>
              <a:t>a temperature change of 1</a:t>
            </a:r>
            <a:r>
              <a:rPr lang="en-US" sz="1400" dirty="0">
                <a:solidFill>
                  <a:schemeClr val="tx1"/>
                </a:solidFill>
              </a:rPr>
              <a:t>° above normal adds </a:t>
            </a:r>
            <a:r>
              <a:rPr lang="en-US" sz="1400" dirty="0" smtClean="0">
                <a:solidFill>
                  <a:schemeClr val="tx1"/>
                </a:solidFill>
              </a:rPr>
              <a:t>200 </a:t>
            </a:r>
            <a:r>
              <a:rPr lang="en-US" sz="1400" dirty="0">
                <a:solidFill>
                  <a:schemeClr val="tx1"/>
                </a:solidFill>
              </a:rPr>
              <a:t>– 300 </a:t>
            </a:r>
            <a:r>
              <a:rPr lang="en-US" sz="1400" dirty="0" smtClean="0">
                <a:solidFill>
                  <a:schemeClr val="tx1"/>
                </a:solidFill>
              </a:rPr>
              <a:t>MW</a:t>
            </a:r>
          </a:p>
          <a:p>
            <a:pPr marL="628650" lvl="2" indent="-2286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514350" algn="l"/>
              </a:tabLst>
            </a:pPr>
            <a:r>
              <a:rPr lang="en-US" sz="1400" dirty="0"/>
              <a:t>LGE/KU </a:t>
            </a:r>
            <a:r>
              <a:rPr lang="en-US" sz="1400" b="1" dirty="0"/>
              <a:t>7193 MW </a:t>
            </a:r>
            <a:r>
              <a:rPr lang="en-US" sz="1400" dirty="0"/>
              <a:t>projected peak, </a:t>
            </a:r>
            <a:r>
              <a:rPr lang="en-US" sz="1400" b="1" dirty="0"/>
              <a:t>August</a:t>
            </a:r>
          </a:p>
          <a:p>
            <a:pPr marL="628650" lvl="2" indent="-2286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514350" algn="l"/>
              </a:tabLst>
            </a:pPr>
            <a:r>
              <a:rPr lang="en-US" sz="1400" dirty="0"/>
              <a:t>AECI projected peak </a:t>
            </a:r>
            <a:r>
              <a:rPr lang="en-US" sz="1400" b="1" dirty="0"/>
              <a:t>4635 MW</a:t>
            </a:r>
            <a:r>
              <a:rPr lang="en-US" sz="1200" b="1" dirty="0"/>
              <a:t>, </a:t>
            </a:r>
            <a:r>
              <a:rPr lang="en-US" sz="1400" b="1" dirty="0"/>
              <a:t>July</a:t>
            </a:r>
          </a:p>
          <a:p>
            <a:pPr marL="571500" lvl="4" indent="-282575">
              <a:spcBef>
                <a:spcPts val="400"/>
              </a:spcBef>
              <a:spcAft>
                <a:spcPts val="0"/>
              </a:spcAft>
              <a:buClr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Hydro</a:t>
            </a:r>
            <a:endParaRPr lang="en-US" sz="1400" b="1" dirty="0">
              <a:solidFill>
                <a:schemeClr val="tx1"/>
              </a:solidFill>
            </a:endParaRPr>
          </a:p>
          <a:p>
            <a:pPr marL="571500" lvl="5" indent="-165100">
              <a:spcBef>
                <a:spcPts val="4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Near normal rainfall but below normal runoff throughout the summer</a:t>
            </a:r>
            <a:endParaRPr lang="en-US" sz="1400" dirty="0">
              <a:solidFill>
                <a:schemeClr val="tx1"/>
              </a:solidFill>
            </a:endParaRPr>
          </a:p>
          <a:p>
            <a:pPr marL="406400" lvl="4" indent="-117475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Nuclear</a:t>
            </a:r>
          </a:p>
          <a:p>
            <a:pPr marL="571500" lvl="4" indent="-165100">
              <a:spcBef>
                <a:spcPts val="4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WBN 02 FO RTS July </a:t>
            </a:r>
          </a:p>
          <a:p>
            <a:pPr marL="571500" lvl="4" indent="-282575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Coal</a:t>
            </a:r>
          </a:p>
          <a:p>
            <a:pPr marL="571500" lvl="5" indent="-165100">
              <a:spcBef>
                <a:spcPts val="4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none</a:t>
            </a:r>
          </a:p>
          <a:p>
            <a:pPr marL="406400" lvl="5" indent="0">
              <a:spcBef>
                <a:spcPts val="400"/>
              </a:spcBef>
              <a:spcAft>
                <a:spcPts val="0"/>
              </a:spcAft>
              <a:buClr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Gas</a:t>
            </a:r>
            <a:endParaRPr lang="en-US" sz="1400" b="1" dirty="0">
              <a:solidFill>
                <a:schemeClr val="tx1"/>
              </a:solidFill>
            </a:endParaRPr>
          </a:p>
          <a:p>
            <a:pPr marL="571500" lvl="5" indent="-165100">
              <a:spcBef>
                <a:spcPts val="4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JOT 01–10 </a:t>
            </a:r>
            <a:r>
              <a:rPr lang="en-US" sz="1400" dirty="0">
                <a:solidFill>
                  <a:schemeClr val="tx1"/>
                </a:solidFill>
              </a:rPr>
              <a:t>PO (532 MW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</a:p>
          <a:p>
            <a:pPr marL="571500" lvl="4" indent="-282575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New Facilities</a:t>
            </a:r>
          </a:p>
          <a:p>
            <a:pPr marL="574675" lvl="4" indent="-164592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+mn-ea"/>
              </a:rPr>
              <a:t>Paradise Combined Cycle (PCC) </a:t>
            </a:r>
          </a:p>
          <a:p>
            <a:pPr marL="1040217" lvl="5" indent="-164592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3x1 CC </a:t>
            </a:r>
            <a:r>
              <a:rPr lang="en-US" sz="1400" dirty="0" smtClean="0"/>
              <a:t>plant</a:t>
            </a:r>
          </a:p>
          <a:p>
            <a:pPr marL="1040217" lvl="5" indent="-164592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+mn-ea"/>
              </a:rPr>
              <a:t>Replaces PAF Units 1 and 2 (PAF U3 not affected)</a:t>
            </a:r>
          </a:p>
          <a:p>
            <a:pPr marL="1040217" lvl="5" indent="-164592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+mn-ea"/>
              </a:rPr>
              <a:t>Beginning testing September 2017</a:t>
            </a:r>
          </a:p>
          <a:p>
            <a:pPr marL="1040217" lvl="5" indent="-164592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+mn-ea"/>
              </a:rPr>
              <a:t>Scheduled for commercial operation June 2018</a:t>
            </a:r>
          </a:p>
          <a:p>
            <a:pPr marL="1040217" lvl="5" indent="-285750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 smtClean="0">
              <a:ea typeface="+mn-ea"/>
            </a:endParaRPr>
          </a:p>
          <a:p>
            <a:pPr marL="1040217" lvl="5" indent="-285750">
              <a:spcBef>
                <a:spcPts val="400"/>
              </a:spcBef>
              <a:spcAft>
                <a:spcPts val="0"/>
              </a:spcAft>
            </a:pPr>
            <a:endParaRPr lang="en-US" sz="1400" dirty="0">
              <a:ea typeface="+mn-ea"/>
            </a:endParaRPr>
          </a:p>
          <a:p>
            <a:pPr marL="576263" indent="-177800">
              <a:spcBef>
                <a:spcPts val="4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F7EF-09EA-4836-A32D-EB77B0AC6E70}" type="slidenum">
              <a:rPr lang="en-US" smtClean="0"/>
              <a:pPr/>
              <a:t>1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5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681038" y="155576"/>
            <a:ext cx="8278812" cy="738664"/>
          </a:xfrm>
          <a:prstGeom prst="rect">
            <a:avLst/>
          </a:prstGeom>
        </p:spPr>
        <p:txBody>
          <a:bodyPr anchor="ctr"/>
          <a:lstStyle/>
          <a:p>
            <a:pPr algn="l" eaLnBrk="0" hangingPunct="0">
              <a:defRPr/>
            </a:pPr>
            <a:r>
              <a:rPr lang="en-US" sz="2400" b="1" kern="0" dirty="0" smtClean="0">
                <a:solidFill>
                  <a:srgbClr val="0C3C6A"/>
                </a:solidFill>
                <a:latin typeface="Tahoma"/>
                <a:cs typeface="+mn-cs"/>
              </a:rPr>
              <a:t>2017 Summer Outlook: Executive Summary</a:t>
            </a:r>
          </a:p>
        </p:txBody>
      </p:sp>
    </p:spTree>
    <p:extLst>
      <p:ext uri="{BB962C8B-B14F-4D97-AF65-F5344CB8AC3E}">
        <p14:creationId xmlns:p14="http://schemas.microsoft.com/office/powerpoint/2010/main" val="360981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0"/>
          <p:cNvSpPr>
            <a:spLocks noGrp="1"/>
          </p:cNvSpPr>
          <p:nvPr>
            <p:ph idx="1"/>
          </p:nvPr>
        </p:nvSpPr>
        <p:spPr>
          <a:xfrm>
            <a:off x="4953000" y="1447800"/>
            <a:ext cx="3657600" cy="4800600"/>
          </a:xfrm>
        </p:spPr>
        <p:txBody>
          <a:bodyPr>
            <a:normAutofit lnSpcReduction="10000"/>
          </a:bodyPr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Expecting a slightly warmer than normal summer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Degrees above normal: June +3, July +2, Aug +1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Precipitation above normal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Hurricane season forecast to be below normal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Forecasted Peak </a:t>
            </a:r>
            <a:r>
              <a:rPr lang="en-US" sz="2000" b="1" dirty="0" smtClean="0"/>
              <a:t>in August 2017 is </a:t>
            </a:r>
            <a:r>
              <a:rPr lang="en-US" sz="2000" b="1" dirty="0" smtClean="0">
                <a:solidFill>
                  <a:schemeClr val="tx1"/>
                </a:solidFill>
              </a:rPr>
              <a:t>30,101 MW at </a:t>
            </a:r>
            <a:r>
              <a:rPr lang="en-US" sz="2000" b="1" dirty="0" smtClean="0"/>
              <a:t>96°F. Actual </a:t>
            </a:r>
            <a:r>
              <a:rPr lang="en-US" sz="2000" b="1" dirty="0" smtClean="0">
                <a:solidFill>
                  <a:schemeClr val="tx1"/>
                </a:solidFill>
              </a:rPr>
              <a:t>peak for 2016 was 29,754 MW at 96</a:t>
            </a:r>
            <a:r>
              <a:rPr lang="en-US" sz="2000" b="1" dirty="0"/>
              <a:t>°F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Not expecting prolonged extreme heat this summer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Key analogs: 2013,2015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4257674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79" y="3962400"/>
            <a:ext cx="378231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806825" y="296778"/>
            <a:ext cx="8115256" cy="369332"/>
          </a:xfrm>
        </p:spPr>
        <p:txBody>
          <a:bodyPr/>
          <a:lstStyle/>
          <a:p>
            <a:r>
              <a:rPr lang="en-US" dirty="0" smtClean="0"/>
              <a:t>Summer 2017 Temperatures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693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Planning Summer Studies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625" y="1422538"/>
            <a:ext cx="8582025" cy="3816429"/>
          </a:xfrm>
        </p:spPr>
        <p:txBody>
          <a:bodyPr/>
          <a:lstStyle/>
          <a:p>
            <a:r>
              <a:rPr lang="en-US" sz="3200" dirty="0"/>
              <a:t>Study Scenarios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Peak Case – Forecasted load in SDX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Extreme Peak –Forecasted load scaled up 15%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Low Hydro—Tributary hydro units off, Main river reduced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Shoulder Period—Scaled down 20%, pump Raccoon, Rocky Mtn., Carter’s Dam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Transfer Case—N-S, S-N, W-E transfers applied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B5CC-767D-43FD-BEB3-7EEA6896F847}" type="slidenum">
              <a:rPr lang="en-US" smtClean="0"/>
              <a:pPr/>
              <a:t>3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896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4" y="908936"/>
            <a:ext cx="8802687" cy="545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228600"/>
            <a:ext cx="8278813" cy="369332"/>
          </a:xfrm>
          <a:noFill/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C3C6A"/>
                </a:solidFill>
              </a:rPr>
              <a:t>Transmission Constrained Areas for Summer 2017</a:t>
            </a:r>
            <a:endParaRPr lang="en-US" dirty="0">
              <a:solidFill>
                <a:srgbClr val="0C3C6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82E37-3C4B-47D5-90E2-1B1F5B3B6EC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6824386" y="2645727"/>
            <a:ext cx="2049368" cy="773747"/>
          </a:xfrm>
          <a:prstGeom prst="wedgeRectCallout">
            <a:avLst>
              <a:gd name="adj1" fmla="val -30549"/>
              <a:gd name="adj2" fmla="val -11277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000000"/>
                </a:solidFill>
                <a:cs typeface="Tahoma" pitchFamily="34" charset="0"/>
              </a:rPr>
              <a:t>Northeast Area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u="sng" dirty="0" smtClean="0">
                <a:solidFill>
                  <a:srgbClr val="000000"/>
                </a:solidFill>
                <a:cs typeface="Tahoma" pitchFamily="34" charset="0"/>
              </a:rPr>
              <a:t>Constraint</a:t>
            </a:r>
            <a:r>
              <a:rPr lang="en-US" sz="800" dirty="0">
                <a:solidFill>
                  <a:srgbClr val="000000"/>
                </a:solidFill>
                <a:cs typeface="Tahoma" pitchFamily="34" charset="0"/>
              </a:rPr>
              <a:t>: </a:t>
            </a:r>
            <a:r>
              <a:rPr lang="en-US" sz="800" dirty="0" smtClean="0">
                <a:solidFill>
                  <a:srgbClr val="000000"/>
                </a:solidFill>
                <a:cs typeface="Tahoma" pitchFamily="34" charset="0"/>
              </a:rPr>
              <a:t>Volunteer-Phipps Bend 500-kV line Phipps Bend 500-kV yard bypassed. </a:t>
            </a:r>
            <a:endParaRPr lang="en-US" sz="300" dirty="0">
              <a:solidFill>
                <a:srgbClr val="000000"/>
              </a:solidFill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00" u="sng" dirty="0" smtClean="0">
              <a:solidFill>
                <a:srgbClr val="000000"/>
              </a:solidFill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u="sng" dirty="0" smtClean="0">
                <a:solidFill>
                  <a:srgbClr val="000000"/>
                </a:solidFill>
                <a:cs typeface="Tahoma" pitchFamily="34" charset="0"/>
              </a:rPr>
              <a:t>Contingency:</a:t>
            </a:r>
            <a:r>
              <a:rPr lang="en-US" sz="800" dirty="0" smtClean="0">
                <a:solidFill>
                  <a:srgbClr val="000000"/>
                </a:solidFill>
                <a:cs typeface="Tahoma" pitchFamily="34" charset="0"/>
              </a:rPr>
              <a:t> Various elements</a:t>
            </a:r>
            <a:endParaRPr lang="en-US" sz="800" dirty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4034720" y="771525"/>
            <a:ext cx="2049368" cy="834392"/>
          </a:xfrm>
          <a:prstGeom prst="wedgeRectCallout">
            <a:avLst>
              <a:gd name="adj1" fmla="val -126587"/>
              <a:gd name="adj2" fmla="val 15773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0000"/>
                </a:solidFill>
                <a:cs typeface="Tahoma" pitchFamily="34" charset="0"/>
              </a:rPr>
              <a:t>Johnsonville Switch-house and Transformer replacement</a:t>
            </a:r>
            <a:endParaRPr lang="en-US" sz="800" b="1" dirty="0" smtClean="0">
              <a:solidFill>
                <a:srgbClr val="000000"/>
              </a:solidFill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u="sng" dirty="0" smtClean="0">
                <a:solidFill>
                  <a:srgbClr val="000000"/>
                </a:solidFill>
                <a:cs typeface="Tahoma" pitchFamily="34" charset="0"/>
              </a:rPr>
              <a:t>Constraint</a:t>
            </a:r>
            <a:r>
              <a:rPr lang="en-US" sz="800" dirty="0" smtClean="0">
                <a:solidFill>
                  <a:srgbClr val="000000"/>
                </a:solidFill>
                <a:cs typeface="Tahoma" pitchFamily="34" charset="0"/>
              </a:rPr>
              <a:t>: Various 161 kV lines terminating at Johnsonville FP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00" dirty="0">
              <a:solidFill>
                <a:srgbClr val="000000"/>
              </a:solidFill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u="sng" dirty="0" smtClean="0">
                <a:solidFill>
                  <a:srgbClr val="000000"/>
                </a:solidFill>
                <a:cs typeface="Tahoma" pitchFamily="34" charset="0"/>
              </a:rPr>
              <a:t>Contingency:</a:t>
            </a:r>
            <a:r>
              <a:rPr lang="en-US" sz="800" dirty="0" smtClean="0">
                <a:solidFill>
                  <a:srgbClr val="000000"/>
                </a:solidFill>
                <a:cs typeface="Tahoma" pitchFamily="34" charset="0"/>
              </a:rPr>
              <a:t> Various elements</a:t>
            </a:r>
            <a:endParaRPr lang="en-US" sz="800" dirty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3208063" y="4238337"/>
            <a:ext cx="1960260" cy="1278303"/>
          </a:xfrm>
          <a:prstGeom prst="wedgeRectCallout">
            <a:avLst>
              <a:gd name="adj1" fmla="val 21772"/>
              <a:gd name="adj2" fmla="val -8838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000000"/>
                </a:solidFill>
                <a:cs typeface="Tahoma" pitchFamily="34" charset="0"/>
              </a:rPr>
              <a:t>Raccoon Mountain Pumping:</a:t>
            </a:r>
            <a:endParaRPr lang="en-US" sz="800" b="1" u="sng" dirty="0" smtClean="0">
              <a:solidFill>
                <a:srgbClr val="000000"/>
              </a:solidFill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u="sng" dirty="0" smtClean="0">
                <a:solidFill>
                  <a:srgbClr val="000000"/>
                </a:solidFill>
                <a:cs typeface="Tahoma" pitchFamily="34" charset="0"/>
              </a:rPr>
              <a:t>Constraint</a:t>
            </a:r>
            <a:r>
              <a:rPr lang="en-US" sz="800" dirty="0">
                <a:solidFill>
                  <a:srgbClr val="000000"/>
                </a:solidFill>
                <a:cs typeface="Tahoma" pitchFamily="34" charset="0"/>
              </a:rPr>
              <a:t>:  </a:t>
            </a:r>
            <a:endParaRPr lang="en-US" sz="800" dirty="0" smtClean="0">
              <a:solidFill>
                <a:srgbClr val="000000"/>
              </a:solidFill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cs typeface="Tahoma" pitchFamily="34" charset="0"/>
              </a:rPr>
              <a:t>WCF 500/161 kV bank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00" dirty="0">
              <a:solidFill>
                <a:srgbClr val="000000"/>
              </a:solidFill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u="sng" dirty="0" smtClean="0">
                <a:solidFill>
                  <a:srgbClr val="000000"/>
                </a:solidFill>
                <a:cs typeface="Tahoma" pitchFamily="34" charset="0"/>
              </a:rPr>
              <a:t>Contingency:</a:t>
            </a:r>
            <a:r>
              <a:rPr lang="en-US" sz="800" dirty="0" smtClean="0">
                <a:solidFill>
                  <a:srgbClr val="000000"/>
                </a:solidFill>
                <a:cs typeface="Tahoma" pitchFamily="34" charset="0"/>
              </a:rPr>
              <a:t> Various elements</a:t>
            </a:r>
            <a:endParaRPr lang="en-US" sz="800" dirty="0">
              <a:solidFill>
                <a:srgbClr val="000000"/>
              </a:solidFill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000000"/>
              </a:solidFill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0000"/>
                </a:solidFill>
                <a:cs typeface="Tahoma" pitchFamily="34" charset="0"/>
              </a:rPr>
              <a:t>Raccoon Mountain </a:t>
            </a:r>
            <a:r>
              <a:rPr lang="en-US" sz="800" b="1" dirty="0" smtClean="0">
                <a:solidFill>
                  <a:srgbClr val="000000"/>
                </a:solidFill>
                <a:cs typeface="Tahoma" pitchFamily="34" charset="0"/>
              </a:rPr>
              <a:t>Generating</a:t>
            </a:r>
            <a:endParaRPr lang="en-US" sz="800" dirty="0">
              <a:solidFill>
                <a:srgbClr val="000000"/>
              </a:solidFill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u="sng" dirty="0">
                <a:solidFill>
                  <a:srgbClr val="000000"/>
                </a:solidFill>
                <a:cs typeface="Tahoma" pitchFamily="34" charset="0"/>
              </a:rPr>
              <a:t>Constraint</a:t>
            </a:r>
            <a:r>
              <a:rPr lang="en-US" sz="800" dirty="0">
                <a:solidFill>
                  <a:srgbClr val="000000"/>
                </a:solidFill>
                <a:cs typeface="Tahoma" pitchFamily="34" charset="0"/>
              </a:rPr>
              <a:t>: </a:t>
            </a:r>
            <a:r>
              <a:rPr lang="en-US" sz="800" dirty="0">
                <a:solidFill>
                  <a:srgbClr val="000000"/>
                </a:solidFill>
              </a:rPr>
              <a:t>WCF-SQN 500-kV </a:t>
            </a:r>
            <a:r>
              <a:rPr lang="en-US" sz="800" dirty="0" smtClean="0">
                <a:solidFill>
                  <a:srgbClr val="000000"/>
                </a:solidFill>
              </a:rPr>
              <a:t>line</a:t>
            </a:r>
            <a:endParaRPr lang="en-US" sz="800" dirty="0">
              <a:solidFill>
                <a:srgbClr val="000000"/>
              </a:solidFill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00" dirty="0">
              <a:solidFill>
                <a:srgbClr val="000000"/>
              </a:solidFill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u="sng" dirty="0">
                <a:solidFill>
                  <a:srgbClr val="000000"/>
                </a:solidFill>
                <a:cs typeface="Tahoma" pitchFamily="34" charset="0"/>
              </a:rPr>
              <a:t>Contingency:</a:t>
            </a:r>
            <a:r>
              <a:rPr lang="en-US" sz="800" dirty="0">
                <a:solidFill>
                  <a:srgbClr val="000000"/>
                </a:solidFill>
                <a:cs typeface="Tahoma" pitchFamily="34" charset="0"/>
              </a:rPr>
              <a:t> Various </a:t>
            </a:r>
            <a:r>
              <a:rPr lang="en-US" sz="800" dirty="0" smtClean="0">
                <a:solidFill>
                  <a:srgbClr val="000000"/>
                </a:solidFill>
                <a:cs typeface="Tahoma" pitchFamily="34" charset="0"/>
              </a:rPr>
              <a:t>elements</a:t>
            </a:r>
            <a:endParaRPr lang="en-US" sz="800" dirty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180088" y="1605916"/>
            <a:ext cx="1679224" cy="689610"/>
          </a:xfrm>
          <a:prstGeom prst="wedgeRectCallout">
            <a:avLst>
              <a:gd name="adj1" fmla="val 41772"/>
              <a:gd name="adj2" fmla="val -8968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000000"/>
                </a:solidFill>
                <a:cs typeface="Tahoma" pitchFamily="34" charset="0"/>
              </a:rPr>
              <a:t>Shawnee Fossil  - Bypass DOE yards</a:t>
            </a:r>
          </a:p>
          <a:p>
            <a:r>
              <a:rPr lang="en-US" sz="800" u="sng" dirty="0" smtClean="0">
                <a:solidFill>
                  <a:srgbClr val="000000"/>
                </a:solidFill>
                <a:cs typeface="Tahoma" pitchFamily="34" charset="0"/>
              </a:rPr>
              <a:t>Constraint</a:t>
            </a:r>
            <a:r>
              <a:rPr lang="en-US" sz="800" dirty="0">
                <a:solidFill>
                  <a:srgbClr val="000000"/>
                </a:solidFill>
                <a:cs typeface="Tahoma" pitchFamily="34" charset="0"/>
              </a:rPr>
              <a:t>:  </a:t>
            </a:r>
            <a:r>
              <a:rPr lang="en-US" sz="800" dirty="0">
                <a:solidFill>
                  <a:srgbClr val="000000"/>
                </a:solidFill>
              </a:rPr>
              <a:t>various 161 kV </a:t>
            </a:r>
            <a:r>
              <a:rPr lang="en-US" sz="800" dirty="0" smtClean="0">
                <a:solidFill>
                  <a:srgbClr val="000000"/>
                </a:solidFill>
              </a:rPr>
              <a:t>lines</a:t>
            </a:r>
            <a:endParaRPr lang="en-US" sz="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00" u="sng" dirty="0" smtClean="0">
              <a:solidFill>
                <a:srgbClr val="000000"/>
              </a:solidFill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u="sng" dirty="0" smtClean="0">
                <a:solidFill>
                  <a:srgbClr val="000000"/>
                </a:solidFill>
                <a:cs typeface="Tahoma" pitchFamily="34" charset="0"/>
              </a:rPr>
              <a:t>Contingency:</a:t>
            </a:r>
            <a:r>
              <a:rPr lang="en-US" sz="800" dirty="0" smtClean="0">
                <a:solidFill>
                  <a:srgbClr val="000000"/>
                </a:solidFill>
                <a:cs typeface="Tahoma" pitchFamily="34" charset="0"/>
              </a:rPr>
              <a:t> Various elements</a:t>
            </a:r>
            <a:endParaRPr lang="en-US" sz="800" dirty="0">
              <a:solidFill>
                <a:srgbClr val="000000"/>
              </a:solidFill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00" dirty="0">
              <a:solidFill>
                <a:srgbClr val="000000"/>
              </a:solidFill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00" dirty="0">
              <a:solidFill>
                <a:srgbClr val="000000"/>
              </a:solidFill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008" y="4446665"/>
            <a:ext cx="2524125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409574" y="3465589"/>
            <a:ext cx="1895325" cy="895061"/>
          </a:xfrm>
          <a:prstGeom prst="wedgeRectCallout">
            <a:avLst>
              <a:gd name="adj1" fmla="val 27831"/>
              <a:gd name="adj2" fmla="val 11768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000000"/>
                </a:solidFill>
                <a:cs typeface="Tahoma" pitchFamily="34" charset="0"/>
              </a:rPr>
              <a:t>West Point Switch-house and Transformer replacement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u="sng" dirty="0" smtClean="0">
                <a:solidFill>
                  <a:srgbClr val="000000"/>
                </a:solidFill>
                <a:cs typeface="Tahoma" pitchFamily="34" charset="0"/>
              </a:rPr>
              <a:t>Constraints</a:t>
            </a:r>
            <a:r>
              <a:rPr lang="en-US" sz="800" dirty="0" smtClean="0">
                <a:solidFill>
                  <a:srgbClr val="000000"/>
                </a:solidFill>
                <a:cs typeface="Tahoma" pitchFamily="34" charset="0"/>
              </a:rPr>
              <a:t>:  Lowndes and Clay transformers, various 161 kV lines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00" dirty="0">
              <a:solidFill>
                <a:srgbClr val="000000"/>
              </a:solidFill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u="sng" dirty="0" smtClean="0">
                <a:solidFill>
                  <a:srgbClr val="000000"/>
                </a:solidFill>
                <a:cs typeface="Tahoma" pitchFamily="34" charset="0"/>
              </a:rPr>
              <a:t>Contingency:</a:t>
            </a:r>
            <a:r>
              <a:rPr lang="en-US" sz="800" dirty="0" smtClean="0">
                <a:solidFill>
                  <a:srgbClr val="000000"/>
                </a:solidFill>
                <a:cs typeface="Tahoma" pitchFamily="34" charset="0"/>
              </a:rPr>
              <a:t> Various elements</a:t>
            </a:r>
            <a:endParaRPr lang="en-US" sz="800" dirty="0">
              <a:solidFill>
                <a:srgbClr val="000000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79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2938" y="241300"/>
            <a:ext cx="8278812" cy="369332"/>
          </a:xfrm>
        </p:spPr>
        <p:txBody>
          <a:bodyPr>
            <a:normAutofit/>
          </a:bodyPr>
          <a:lstStyle/>
          <a:p>
            <a:r>
              <a:rPr lang="en-US" dirty="0" smtClean="0"/>
              <a:t>LGE/KU Outages</a:t>
            </a:r>
            <a:endParaRPr lang="en-US" dirty="0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4" t="10537" r="8735" b="1597"/>
          <a:stretch/>
        </p:blipFill>
        <p:spPr bwMode="auto">
          <a:xfrm>
            <a:off x="544434" y="1025410"/>
            <a:ext cx="7951866" cy="524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69EB-CF95-4BD7-9517-F325D6ACDDF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5751617" y="661783"/>
            <a:ext cx="2201355" cy="875975"/>
          </a:xfrm>
          <a:prstGeom prst="wedgeRectCallout">
            <a:avLst>
              <a:gd name="adj1" fmla="val -56654"/>
              <a:gd name="adj2" fmla="val 24071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000000"/>
                </a:solidFill>
              </a:rPr>
              <a:t>Clark Co - Fawkes KU 138kV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 smtClean="0">
                <a:solidFill>
                  <a:srgbClr val="000000"/>
                </a:solidFill>
              </a:rPr>
              <a:t>7/24/17-10/19/17</a:t>
            </a:r>
          </a:p>
          <a:p>
            <a:r>
              <a:rPr lang="en-US" sz="800" u="sng" dirty="0">
                <a:solidFill>
                  <a:srgbClr val="000000"/>
                </a:solidFill>
              </a:rPr>
              <a:t>Currently info only</a:t>
            </a:r>
            <a:endParaRPr lang="en-US" sz="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9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gray">
          <a:xfrm>
            <a:off x="557213" y="2911517"/>
            <a:ext cx="7772400" cy="553998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sz="3600" dirty="0"/>
              <a:t>Solar Eclipse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>A</a:t>
            </a:r>
            <a:r>
              <a:rPr lang="en-US" sz="3600" dirty="0" smtClean="0"/>
              <a:t>ugust </a:t>
            </a:r>
            <a:r>
              <a:rPr lang="en-US" sz="3600" dirty="0"/>
              <a:t>21, 2017	</a:t>
            </a:r>
          </a:p>
        </p:txBody>
      </p:sp>
    </p:spTree>
    <p:extLst>
      <p:ext uri="{BB962C8B-B14F-4D97-AF65-F5344CB8AC3E}">
        <p14:creationId xmlns:p14="http://schemas.microsoft.com/office/powerpoint/2010/main" val="8874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24600" y="1371600"/>
            <a:ext cx="2590800" cy="480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90% or greater over coverage all of TVA Service territory</a:t>
            </a:r>
          </a:p>
          <a:p>
            <a:r>
              <a:rPr lang="en-US" sz="2000" dirty="0" smtClean="0"/>
              <a:t>Major load center will be in the dark for 2 mins and 45 sec (Nashville, Clarksville)</a:t>
            </a:r>
          </a:p>
          <a:p>
            <a:r>
              <a:rPr lang="en-US" sz="2000" dirty="0" smtClean="0"/>
              <a:t>Lessons learned from European Eclipse in 2015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839200" y="6604083"/>
            <a:ext cx="304800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885825" y="161925"/>
            <a:ext cx="7200900" cy="6096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Helvetica Neue LT Std 35 Thin"/>
                <a:ea typeface="Helvetica Neue LT Std 35 Thin"/>
                <a:cs typeface="Helvetica Neue LT Std 35 Thin"/>
                <a:sym typeface="Helvetica Neue LT Std 35 Thin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Helvetica Neue LT Std 35 Thin"/>
                <a:ea typeface="Helvetica Neue LT Std 35 Thin"/>
                <a:cs typeface="Helvetica Neue LT Std 35 Thin"/>
                <a:sym typeface="Helvetica Neue LT Std 35 Thin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Helvetica Neue LT Std 35 Thin"/>
                <a:ea typeface="Helvetica Neue LT Std 35 Thin"/>
                <a:cs typeface="Helvetica Neue LT Std 35 Thin"/>
                <a:sym typeface="Helvetica Neue LT Std 35 Thin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Helvetica Neue LT Std 35 Thin"/>
                <a:ea typeface="Helvetica Neue LT Std 35 Thin"/>
                <a:cs typeface="Helvetica Neue LT Std 35 Thin"/>
                <a:sym typeface="Helvetica Neue LT Std 35 Thin"/>
              </a:defRPr>
            </a:lvl4pPr>
            <a:lvl5pPr marL="2194560" indent="-36576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Helvetica Neue LT Std 35 Thin"/>
                <a:ea typeface="Helvetica Neue LT Std 35 Thin"/>
                <a:cs typeface="Helvetica Neue LT Std 35 Thin"/>
                <a:sym typeface="Helvetica Neue LT Std 35 Thin"/>
              </a:defRPr>
            </a:lvl5pPr>
            <a:lvl6pPr marL="26517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Helvetica Neue LT Std 35 Thin"/>
                <a:ea typeface="Helvetica Neue LT Std 35 Thin"/>
                <a:cs typeface="Helvetica Neue LT Std 35 Thin"/>
                <a:sym typeface="Helvetica Neue LT Std 35 Thin"/>
              </a:defRPr>
            </a:lvl6pPr>
            <a:lvl7pPr marL="31089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Helvetica Neue LT Std 35 Thin"/>
                <a:ea typeface="Helvetica Neue LT Std 35 Thin"/>
                <a:cs typeface="Helvetica Neue LT Std 35 Thin"/>
                <a:sym typeface="Helvetica Neue LT Std 35 Thin"/>
              </a:defRPr>
            </a:lvl7pPr>
            <a:lvl8pPr marL="35661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Helvetica Neue LT Std 35 Thin"/>
                <a:ea typeface="Helvetica Neue LT Std 35 Thin"/>
                <a:cs typeface="Helvetica Neue LT Std 35 Thin"/>
                <a:sym typeface="Helvetica Neue LT Std 35 Thin"/>
              </a:defRPr>
            </a:lvl8pPr>
            <a:lvl9pPr marL="40233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Helvetica Neue LT Std 35 Thin"/>
                <a:ea typeface="Helvetica Neue LT Std 35 Thin"/>
                <a:cs typeface="Helvetica Neue LT Std 35 Thin"/>
                <a:sym typeface="Helvetica Neue LT Std 35 Thin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Solar Eclipse - August 21, 2017</a:t>
            </a:r>
            <a:endParaRPr lang="en-US" sz="2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57340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4258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Expect to lose 90% or more of solar capacity (~400 MW)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Exterior </a:t>
            </a:r>
            <a:r>
              <a:rPr lang="en-US" sz="2800" dirty="0"/>
              <a:t>lighting will be a significant load contributor to TVA in Nashville metro area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Even in the 90% area, interior lighting usage will increase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Temporary decrease in temperature should slow demand growth if briefly during afternoon climb.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Expect a significant rebound from lights shutting off and solar capacity return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839200" y="6604083"/>
            <a:ext cx="304800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076325" y="228600"/>
            <a:ext cx="7200900" cy="6096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Helvetica Neue LT Std 35 Thin"/>
                <a:ea typeface="Helvetica Neue LT Std 35 Thin"/>
                <a:cs typeface="Helvetica Neue LT Std 35 Thin"/>
                <a:sym typeface="Helvetica Neue LT Std 35 Thin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Helvetica Neue LT Std 35 Thin"/>
                <a:ea typeface="Helvetica Neue LT Std 35 Thin"/>
                <a:cs typeface="Helvetica Neue LT Std 35 Thin"/>
                <a:sym typeface="Helvetica Neue LT Std 35 Thin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Helvetica Neue LT Std 35 Thin"/>
                <a:ea typeface="Helvetica Neue LT Std 35 Thin"/>
                <a:cs typeface="Helvetica Neue LT Std 35 Thin"/>
                <a:sym typeface="Helvetica Neue LT Std 35 Thin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Helvetica Neue LT Std 35 Thin"/>
                <a:ea typeface="Helvetica Neue LT Std 35 Thin"/>
                <a:cs typeface="Helvetica Neue LT Std 35 Thin"/>
                <a:sym typeface="Helvetica Neue LT Std 35 Thin"/>
              </a:defRPr>
            </a:lvl4pPr>
            <a:lvl5pPr marL="2194560" indent="-36576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Helvetica Neue LT Std 35 Thin"/>
                <a:ea typeface="Helvetica Neue LT Std 35 Thin"/>
                <a:cs typeface="Helvetica Neue LT Std 35 Thin"/>
                <a:sym typeface="Helvetica Neue LT Std 35 Thin"/>
              </a:defRPr>
            </a:lvl5pPr>
            <a:lvl6pPr marL="26517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Helvetica Neue LT Std 35 Thin"/>
                <a:ea typeface="Helvetica Neue LT Std 35 Thin"/>
                <a:cs typeface="Helvetica Neue LT Std 35 Thin"/>
                <a:sym typeface="Helvetica Neue LT Std 35 Thin"/>
              </a:defRPr>
            </a:lvl6pPr>
            <a:lvl7pPr marL="31089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Helvetica Neue LT Std 35 Thin"/>
                <a:ea typeface="Helvetica Neue LT Std 35 Thin"/>
                <a:cs typeface="Helvetica Neue LT Std 35 Thin"/>
                <a:sym typeface="Helvetica Neue LT Std 35 Thin"/>
              </a:defRPr>
            </a:lvl7pPr>
            <a:lvl8pPr marL="35661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Helvetica Neue LT Std 35 Thin"/>
                <a:ea typeface="Helvetica Neue LT Std 35 Thin"/>
                <a:cs typeface="Helvetica Neue LT Std 35 Thin"/>
                <a:sym typeface="Helvetica Neue LT Std 35 Thin"/>
              </a:defRPr>
            </a:lvl8pPr>
            <a:lvl9pPr marL="40233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Helvetica Neue LT Std 35 Thin"/>
                <a:ea typeface="Helvetica Neue LT Std 35 Thin"/>
                <a:cs typeface="Helvetica Neue LT Std 35 Thin"/>
                <a:sym typeface="Helvetica Neue LT Std 35 Thin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Solar Eclipse Effects - August 21, 2017	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412239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xLHaq6bkSTJWxVSkhe4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.o2C6mZE6ZYDS4fuw0N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B2nrz9jU.Upz6jqkGkR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6sMhzEbk.9Mk_963r7V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XVtoENBUOsudEKSqils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Qfdm1gLUUWy5WjCVC2EB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dUnyFjvSEy5UNfLDcTVf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RcR3Le3pEGFIRr.JKaDY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ckuL7J0kmFPHeTNhAEI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sdpZOloP0qTNgIwjl4D1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Uuz40gw0mU2A838CMnf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OtiuThNTkChJqzbV4ENF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8tu2MXHVUylGDCo_3Z3I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EO3W3pFki.ac872aWtf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PMa3Yduk6hWe4wmefgK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Mg6Jm25hUGkVTMvzHmRb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bvdA99g0uhtddkrfIVC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.uaRw4SEOATN9yYFjOZ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ZWEy_J.UCT2llX6NAoU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JxY15flUmnWnS2U3n.Q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MbhDYPmEK52_cQ07TNT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JO4x1T1J0i1l1zyjgOa4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yZQU2tmkON4SlnTlyQF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1rBwAgACkapr1WkoKK9o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JxY15flUmnWnS2U3n.Q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Brx6TZ6XEWXRGuCR7apVg"/>
</p:tagLst>
</file>

<file path=ppt/theme/theme1.xml><?xml version="1.0" encoding="utf-8"?>
<a:theme xmlns:a="http://schemas.openxmlformats.org/drawingml/2006/main" name="11_Tennessee Valley Authority_CF_TVY004(WOC)">
  <a:themeElements>
    <a:clrScheme name="4_Tennessee Valley Authority_CF_TVY004(WOC) 1">
      <a:dk1>
        <a:srgbClr val="000000"/>
      </a:dk1>
      <a:lt1>
        <a:srgbClr val="FFFFFF"/>
      </a:lt1>
      <a:dk2>
        <a:srgbClr val="0C3C6A"/>
      </a:dk2>
      <a:lt2>
        <a:srgbClr val="FFFFFF"/>
      </a:lt2>
      <a:accent1>
        <a:srgbClr val="DEDEDE"/>
      </a:accent1>
      <a:accent2>
        <a:srgbClr val="75A6E7"/>
      </a:accent2>
      <a:accent3>
        <a:srgbClr val="FFFFFF"/>
      </a:accent3>
      <a:accent4>
        <a:srgbClr val="000000"/>
      </a:accent4>
      <a:accent5>
        <a:srgbClr val="ECECEC"/>
      </a:accent5>
      <a:accent6>
        <a:srgbClr val="6996D1"/>
      </a:accent6>
      <a:hlink>
        <a:srgbClr val="226CCB"/>
      </a:hlink>
      <a:folHlink>
        <a:srgbClr val="0C3C6A"/>
      </a:folHlink>
    </a:clrScheme>
    <a:fontScheme name="4_Tennessee Valley Authority_CF_TVY004(WOC)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88913" algn="ctr" defTabSz="877888" rtl="0" eaLnBrk="1" fontAlgn="base" latinLnBrk="0" hangingPunct="1">
          <a:lnSpc>
            <a:spcPct val="89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125000"/>
          <a:buFont typeface="Tahoma" pitchFamily="34" charset="0"/>
          <a:buChar char="▪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SimSun" pitchFamily="2" charset="-122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88913" algn="ctr" defTabSz="877888" rtl="0" eaLnBrk="1" fontAlgn="base" latinLnBrk="0" hangingPunct="1">
          <a:lnSpc>
            <a:spcPct val="89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125000"/>
          <a:buFont typeface="Tahoma" pitchFamily="34" charset="0"/>
          <a:buChar char="▪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SimSun" pitchFamily="2" charset="-122"/>
            <a:cs typeface="Arial" charset="0"/>
          </a:defRPr>
        </a:defPPr>
      </a:lstStyle>
    </a:lnDef>
  </a:objectDefaults>
  <a:extraClrSchemeLst>
    <a:extraClrScheme>
      <a:clrScheme name="4_Tennessee Valley Authority_CF_TVY004(WOC) 1">
        <a:dk1>
          <a:srgbClr val="000000"/>
        </a:dk1>
        <a:lt1>
          <a:srgbClr val="FFFFFF"/>
        </a:lt1>
        <a:dk2>
          <a:srgbClr val="0C3C6A"/>
        </a:dk2>
        <a:lt2>
          <a:srgbClr val="FFFFFF"/>
        </a:lt2>
        <a:accent1>
          <a:srgbClr val="DEDEDE"/>
        </a:accent1>
        <a:accent2>
          <a:srgbClr val="75A6E7"/>
        </a:accent2>
        <a:accent3>
          <a:srgbClr val="FFFFFF"/>
        </a:accent3>
        <a:accent4>
          <a:srgbClr val="000000"/>
        </a:accent4>
        <a:accent5>
          <a:srgbClr val="ECECEC"/>
        </a:accent5>
        <a:accent6>
          <a:srgbClr val="6996D1"/>
        </a:accent6>
        <a:hlink>
          <a:srgbClr val="226CCB"/>
        </a:hlink>
        <a:folHlink>
          <a:srgbClr val="0C3C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1DE6DE34140D4197CD4478D4E4C9EA" ma:contentTypeVersion="0" ma:contentTypeDescription="Create a new document." ma:contentTypeScope="" ma:versionID="6bb1096a2e15cda2eb156768590c243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72F30F1-992F-48E6-B2C4-1E7D9CD8B347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876CC5E-5B8C-4E8E-BABB-8ED9431CD2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A3548F-C215-4EA1-AFB3-63B6D636D4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42088</TotalTime>
  <Words>643</Words>
  <Application>Microsoft Office PowerPoint</Application>
  <PresentationFormat>On-screen Show (4:3)</PresentationFormat>
  <Paragraphs>107</Paragraphs>
  <Slides>11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11_Tennessee Valley Authority_CF_TVY004(WOC)</vt:lpstr>
      <vt:lpstr>think-cell Slide</vt:lpstr>
      <vt:lpstr>TVA RC 2017 Summer Outlook</vt:lpstr>
      <vt:lpstr>PowerPoint Presentation</vt:lpstr>
      <vt:lpstr>Summer 2017 Temperatures</vt:lpstr>
      <vt:lpstr>Operational Planning Summer Studies</vt:lpstr>
      <vt:lpstr>Transmission Constrained Areas for Summer 2017</vt:lpstr>
      <vt:lpstr>LGE/KU Outages</vt:lpstr>
      <vt:lpstr>Solar Eclipse  August 21, 2017 </vt:lpstr>
      <vt:lpstr>PowerPoint Presentation</vt:lpstr>
      <vt:lpstr>PowerPoint Presentation</vt:lpstr>
      <vt:lpstr>PowerPoint Presentation</vt:lpstr>
      <vt:lpstr>PowerPoint Presentation</vt:lpstr>
    </vt:vector>
  </TitlesOfParts>
  <Company>Corporate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Roadshow format will determine time available for capability-building</dc:title>
  <dc:creator>tchurt@tva.gov</dc:creator>
  <cp:lastModifiedBy>Green, Marshalia</cp:lastModifiedBy>
  <cp:revision>1444</cp:revision>
  <cp:lastPrinted>2017-05-12T14:57:50Z</cp:lastPrinted>
  <dcterms:created xsi:type="dcterms:W3CDTF">2010-04-07T19:44:47Z</dcterms:created>
  <dcterms:modified xsi:type="dcterms:W3CDTF">2017-07-24T16:17:57Z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Roadshow format will determine time available for capability-building</vt:lpwstr>
  </property>
  <property fmtid="{D5CDD505-2E9C-101B-9397-08002B2CF9AE}" pid="3" name="Final">
    <vt:bool>true</vt:bool>
  </property>
  <property fmtid="{D5CDD505-2E9C-101B-9397-08002B2CF9AE}" pid="4" name="Event">
    <vt:lpwstr/>
  </property>
  <property fmtid="{D5CDD505-2E9C-101B-9397-08002B2CF9AE}" pid="5" name="Delivery Date">
    <vt:lpwstr>May 24, 2010</vt:lpwstr>
  </property>
  <property fmtid="{D5CDD505-2E9C-101B-9397-08002B2CF9AE}" pid="6" name="NotesPageLayout">
    <vt:lpwstr>Message</vt:lpwstr>
  </property>
  <property fmtid="{D5CDD505-2E9C-101B-9397-08002B2CF9AE}" pid="7" name="DocID">
    <vt:lpwstr/>
  </property>
  <property fmtid="{D5CDD505-2E9C-101B-9397-08002B2CF9AE}" pid="8" name="DocIDinTitle">
    <vt:bool>false</vt:bool>
  </property>
  <property fmtid="{D5CDD505-2E9C-101B-9397-08002B2CF9AE}" pid="9" name="DocIDinSlide">
    <vt:bool>false</vt:bool>
  </property>
  <property fmtid="{D5CDD505-2E9C-101B-9397-08002B2CF9AE}" pid="10" name="DocIDPosition">
    <vt:i4>1</vt:i4>
  </property>
  <property fmtid="{D5CDD505-2E9C-101B-9397-08002B2CF9AE}" pid="11" name="_NewReviewCycle">
    <vt:lpwstr/>
  </property>
  <property fmtid="{D5CDD505-2E9C-101B-9397-08002B2CF9AE}" pid="12" name="ContentTypeId">
    <vt:lpwstr>0x010100261DE6DE34140D4197CD4478D4E4C9EA</vt:lpwstr>
  </property>
</Properties>
</file>