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5"/>
  </p:sldMasterIdLst>
  <p:notesMasterIdLst>
    <p:notesMasterId r:id="rId51"/>
  </p:notesMasterIdLst>
  <p:handoutMasterIdLst>
    <p:handoutMasterId r:id="rId52"/>
  </p:handoutMasterIdLst>
  <p:sldIdLst>
    <p:sldId id="256" r:id="rId6"/>
    <p:sldId id="320" r:id="rId7"/>
    <p:sldId id="336" r:id="rId8"/>
    <p:sldId id="259" r:id="rId9"/>
    <p:sldId id="322" r:id="rId10"/>
    <p:sldId id="316" r:id="rId11"/>
    <p:sldId id="261" r:id="rId12"/>
    <p:sldId id="280" r:id="rId13"/>
    <p:sldId id="263" r:id="rId14"/>
    <p:sldId id="282" r:id="rId15"/>
    <p:sldId id="266" r:id="rId16"/>
    <p:sldId id="286" r:id="rId17"/>
    <p:sldId id="324" r:id="rId18"/>
    <p:sldId id="289" r:id="rId19"/>
    <p:sldId id="309" r:id="rId20"/>
    <p:sldId id="310" r:id="rId21"/>
    <p:sldId id="292" r:id="rId22"/>
    <p:sldId id="274" r:id="rId23"/>
    <p:sldId id="276" r:id="rId24"/>
    <p:sldId id="279" r:id="rId25"/>
    <p:sldId id="287" r:id="rId26"/>
    <p:sldId id="277" r:id="rId27"/>
    <p:sldId id="293" r:id="rId28"/>
    <p:sldId id="325" r:id="rId29"/>
    <p:sldId id="288" r:id="rId30"/>
    <p:sldId id="285" r:id="rId31"/>
    <p:sldId id="284" r:id="rId32"/>
    <p:sldId id="300" r:id="rId33"/>
    <p:sldId id="301" r:id="rId34"/>
    <p:sldId id="302" r:id="rId35"/>
    <p:sldId id="303" r:id="rId36"/>
    <p:sldId id="318" r:id="rId37"/>
    <p:sldId id="326" r:id="rId38"/>
    <p:sldId id="305" r:id="rId39"/>
    <p:sldId id="329" r:id="rId40"/>
    <p:sldId id="312" r:id="rId41"/>
    <p:sldId id="332" r:id="rId42"/>
    <p:sldId id="335" r:id="rId43"/>
    <p:sldId id="334" r:id="rId44"/>
    <p:sldId id="315" r:id="rId45"/>
    <p:sldId id="327" r:id="rId46"/>
    <p:sldId id="323" r:id="rId47"/>
    <p:sldId id="298" r:id="rId48"/>
    <p:sldId id="313" r:id="rId49"/>
    <p:sldId id="331" r:id="rId50"/>
  </p:sldIdLst>
  <p:sldSz cx="9144000" cy="6858000" type="screen4x3"/>
  <p:notesSz cx="701040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C19F"/>
    <a:srgbClr val="EBE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327" autoAdjust="0"/>
    <p:restoredTop sz="78408" autoAdjust="0"/>
  </p:normalViewPr>
  <p:slideViewPr>
    <p:cSldViewPr>
      <p:cViewPr varScale="1">
        <p:scale>
          <a:sx n="100" d="100"/>
          <a:sy n="100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6" cy="461484"/>
          </a:xfrm>
          <a:prstGeom prst="rect">
            <a:avLst/>
          </a:prstGeom>
        </p:spPr>
        <p:txBody>
          <a:bodyPr vert="horz" lIns="90155" tIns="45077" rIns="90155" bIns="45077" rtlCol="0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6" cy="461484"/>
          </a:xfrm>
          <a:prstGeom prst="rect">
            <a:avLst/>
          </a:prstGeom>
        </p:spPr>
        <p:txBody>
          <a:bodyPr vert="horz" lIns="90155" tIns="45077" rIns="90155" bIns="45077" rtlCol="0"/>
          <a:lstStyle>
            <a:lvl1pPr algn="r">
              <a:defRPr sz="1100"/>
            </a:lvl1pPr>
          </a:lstStyle>
          <a:p>
            <a:pPr>
              <a:defRPr/>
            </a:pPr>
            <a:fld id="{B69793AA-9BD7-421B-85BB-88B70C62EAD3}" type="datetimeFigureOut">
              <a:rPr lang="en-US"/>
              <a:pPr>
                <a:defRPr/>
              </a:pPr>
              <a:t>1/17/2012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317"/>
            <a:ext cx="3038476" cy="461484"/>
          </a:xfrm>
          <a:prstGeom prst="rect">
            <a:avLst/>
          </a:prstGeom>
        </p:spPr>
        <p:txBody>
          <a:bodyPr vert="horz" lIns="90155" tIns="45077" rIns="90155" bIns="45077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60317"/>
            <a:ext cx="3038476" cy="461484"/>
          </a:xfrm>
          <a:prstGeom prst="rect">
            <a:avLst/>
          </a:prstGeom>
        </p:spPr>
        <p:txBody>
          <a:bodyPr vert="horz" lIns="90155" tIns="45077" rIns="90155" bIns="45077" rtlCol="0" anchor="b"/>
          <a:lstStyle>
            <a:lvl1pPr algn="r">
              <a:defRPr sz="1100"/>
            </a:lvl1pPr>
          </a:lstStyle>
          <a:p>
            <a:pPr>
              <a:defRPr/>
            </a:pPr>
            <a:fld id="{EBAF40F6-660B-4B44-9DF7-A465354A07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236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6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9" tIns="45934" rIns="91869" bIns="45934" numCol="1" anchor="t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6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9" tIns="45934" rIns="91869" bIns="45934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7" y="4381736"/>
            <a:ext cx="5607050" cy="415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9" tIns="45934" rIns="91869" bIns="459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0317"/>
            <a:ext cx="3038476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9" tIns="45934" rIns="91869" bIns="45934" numCol="1" anchor="b" anchorCtr="0" compatLnSpc="1">
            <a:prstTxWarp prst="textNoShape">
              <a:avLst/>
            </a:prstTxWarp>
          </a:bodyPr>
          <a:lstStyle>
            <a:lvl1pPr>
              <a:defRPr sz="11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760317"/>
            <a:ext cx="3038476" cy="46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69" tIns="45934" rIns="91869" bIns="45934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DA6D3B8-BF74-4AF1-A985-129840B2B1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8554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40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73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8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8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8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84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8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070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88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648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7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6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59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868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24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85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85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A6D3B8-BF74-4AF1-A985-129840B2B12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48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ver D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-1028095" y="-143929"/>
            <a:ext cx="10172093" cy="712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-914400" y="6019800"/>
            <a:ext cx="2438400" cy="52107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1371600"/>
            <a:ext cx="3048000" cy="457200"/>
          </a:xfrm>
        </p:spPr>
        <p:txBody>
          <a:bodyPr/>
          <a:lstStyle>
            <a:lvl1pPr algn="ctr">
              <a:buNone/>
              <a:defRPr b="0" i="0" baseline="0"/>
            </a:lvl1pPr>
          </a:lstStyle>
          <a:p>
            <a:pPr lvl="0"/>
            <a:r>
              <a:rPr lang="en-US" dirty="0" smtClean="0"/>
              <a:t>Insert Subtitle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914400"/>
            <a:ext cx="3048000" cy="457200"/>
          </a:xfrm>
        </p:spPr>
        <p:txBody>
          <a:bodyPr/>
          <a:lstStyle>
            <a:lvl1pPr algn="ctr">
              <a:buNone/>
              <a:defRPr b="1" i="0" baseline="0"/>
            </a:lvl1pPr>
          </a:lstStyle>
          <a:p>
            <a:pPr lvl="0"/>
            <a:r>
              <a:rPr lang="en-US" dirty="0" smtClean="0"/>
              <a:t>Insert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2209800"/>
            <a:ext cx="1219200" cy="304800"/>
          </a:xfrm>
        </p:spPr>
        <p:txBody>
          <a:bodyPr/>
          <a:lstStyle>
            <a:lvl1pPr algn="ctr">
              <a:buNone/>
              <a:defRPr sz="1400" baseline="0"/>
            </a:lvl1pPr>
          </a:lstStyle>
          <a:p>
            <a:pPr lvl="0"/>
            <a:r>
              <a:rPr lang="en-US" sz="1400" baseline="0" dirty="0" smtClean="0"/>
              <a:t>Insert Date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1651430" y="6006936"/>
            <a:ext cx="1396570" cy="52107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8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47C5F94D-7938-48E2-97CD-4C48574433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3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486399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1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0A97D038-18A5-48AB-B850-D21F031DAB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3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3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3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34400" y="1295400"/>
            <a:ext cx="609600" cy="4495800"/>
          </a:xfrm>
          <a:prstGeom prst="rect">
            <a:avLst/>
          </a:prstGeom>
          <a:solidFill>
            <a:srgbClr val="CE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8AC08DC-CE3E-4D57-B6CC-E2B37A24B72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295400"/>
            <a:ext cx="609600" cy="4495800"/>
          </a:xfrm>
          <a:prstGeom prst="rect">
            <a:avLst/>
          </a:prstGeom>
          <a:solidFill>
            <a:srgbClr val="CE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724400" y="1295400"/>
            <a:ext cx="4038600" cy="4495800"/>
          </a:xfrm>
          <a:solidFill>
            <a:srgbClr val="CEC19F"/>
          </a:solidFill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495800"/>
          </a:xfrm>
          <a:solidFill>
            <a:srgbClr val="CEC19F"/>
          </a:solidFill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6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600200"/>
            <a:ext cx="609600" cy="3950208"/>
          </a:xfrm>
          <a:prstGeom prst="rect">
            <a:avLst/>
          </a:prstGeom>
          <a:solidFill>
            <a:srgbClr val="CE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8534400" y="1600200"/>
            <a:ext cx="609600" cy="3950208"/>
          </a:xfrm>
          <a:prstGeom prst="rect">
            <a:avLst/>
          </a:prstGeom>
          <a:solidFill>
            <a:srgbClr val="CE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3951288"/>
          </a:xfrm>
          <a:solidFill>
            <a:srgbClr val="CEC19F"/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3951288"/>
          </a:xfrm>
          <a:solidFill>
            <a:srgbClr val="CEC19F"/>
          </a:solidFill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75AB727-580A-4D2E-BA54-C681AA3857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7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153400" cy="8683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583221CD-209F-4A82-95DB-9CDF8E821F3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2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F8108FFD-87AF-4E31-BEBD-BB13037685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1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04801"/>
            <a:ext cx="511175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08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2E492815-10DE-488F-85BE-39F23B03D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4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E30280B6-FF4A-42E3-9F7F-77C641E7CC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24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AC40DB-1FAD-4EBD-8122-4F898258859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Second level</a:t>
            </a:r>
          </a:p>
          <a:p>
            <a:pPr lvl="0"/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Fifth level</a:t>
            </a:r>
          </a:p>
        </p:txBody>
      </p:sp>
      <p:sp>
        <p:nvSpPr>
          <p:cNvPr id="102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321085" y="6096000"/>
            <a:ext cx="1136443" cy="36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5"/>
          <p:cNvGrpSpPr>
            <a:grpSpLocks noChangeAspect="1"/>
          </p:cNvGrpSpPr>
          <p:nvPr userDrawn="1"/>
        </p:nvGrpSpPr>
        <p:grpSpPr bwMode="auto">
          <a:xfrm>
            <a:off x="1676400" y="6096000"/>
            <a:ext cx="1326397" cy="402635"/>
            <a:chOff x="240" y="2256"/>
            <a:chExt cx="5058" cy="1538"/>
          </a:xfrm>
        </p:grpSpPr>
        <p:sp>
          <p:nvSpPr>
            <p:cNvPr id="7" name="Freeform 96"/>
            <p:cNvSpPr>
              <a:spLocks noChangeAspect="1"/>
            </p:cNvSpPr>
            <p:nvPr/>
          </p:nvSpPr>
          <p:spPr bwMode="auto">
            <a:xfrm>
              <a:off x="740" y="2981"/>
              <a:ext cx="943" cy="659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210" y="170"/>
                </a:cxn>
                <a:cxn ang="0">
                  <a:pos x="280" y="132"/>
                </a:cxn>
                <a:cxn ang="0">
                  <a:pos x="354" y="102"/>
                </a:cxn>
                <a:cxn ang="0">
                  <a:pos x="430" y="76"/>
                </a:cxn>
                <a:cxn ang="0">
                  <a:pos x="506" y="54"/>
                </a:cxn>
                <a:cxn ang="0">
                  <a:pos x="580" y="38"/>
                </a:cxn>
                <a:cxn ang="0">
                  <a:pos x="652" y="24"/>
                </a:cxn>
                <a:cxn ang="0">
                  <a:pos x="718" y="14"/>
                </a:cxn>
                <a:cxn ang="0">
                  <a:pos x="780" y="8"/>
                </a:cxn>
                <a:cxn ang="0">
                  <a:pos x="834" y="4"/>
                </a:cxn>
                <a:cxn ang="0">
                  <a:pos x="878" y="2"/>
                </a:cxn>
                <a:cxn ang="0">
                  <a:pos x="912" y="0"/>
                </a:cxn>
                <a:cxn ang="0">
                  <a:pos x="932" y="0"/>
                </a:cxn>
                <a:cxn ang="0">
                  <a:pos x="940" y="0"/>
                </a:cxn>
                <a:cxn ang="0">
                  <a:pos x="936" y="54"/>
                </a:cxn>
                <a:cxn ang="0">
                  <a:pos x="926" y="104"/>
                </a:cxn>
                <a:cxn ang="0">
                  <a:pos x="916" y="150"/>
                </a:cxn>
                <a:cxn ang="0">
                  <a:pos x="902" y="192"/>
                </a:cxn>
                <a:cxn ang="0">
                  <a:pos x="888" y="230"/>
                </a:cxn>
                <a:cxn ang="0">
                  <a:pos x="874" y="262"/>
                </a:cxn>
                <a:cxn ang="0">
                  <a:pos x="860" y="288"/>
                </a:cxn>
                <a:cxn ang="0">
                  <a:pos x="850" y="306"/>
                </a:cxn>
                <a:cxn ang="0">
                  <a:pos x="842" y="318"/>
                </a:cxn>
                <a:cxn ang="0">
                  <a:pos x="840" y="322"/>
                </a:cxn>
                <a:cxn ang="0">
                  <a:pos x="794" y="388"/>
                </a:cxn>
                <a:cxn ang="0">
                  <a:pos x="746" y="444"/>
                </a:cxn>
                <a:cxn ang="0">
                  <a:pos x="696" y="492"/>
                </a:cxn>
                <a:cxn ang="0">
                  <a:pos x="644" y="532"/>
                </a:cxn>
                <a:cxn ang="0">
                  <a:pos x="594" y="564"/>
                </a:cxn>
                <a:cxn ang="0">
                  <a:pos x="548" y="588"/>
                </a:cxn>
                <a:cxn ang="0">
                  <a:pos x="506" y="608"/>
                </a:cxn>
                <a:cxn ang="0">
                  <a:pos x="472" y="620"/>
                </a:cxn>
                <a:cxn ang="0">
                  <a:pos x="444" y="630"/>
                </a:cxn>
                <a:cxn ang="0">
                  <a:pos x="426" y="634"/>
                </a:cxn>
                <a:cxn ang="0">
                  <a:pos x="420" y="636"/>
                </a:cxn>
                <a:cxn ang="0">
                  <a:pos x="346" y="652"/>
                </a:cxn>
                <a:cxn ang="0">
                  <a:pos x="278" y="658"/>
                </a:cxn>
                <a:cxn ang="0">
                  <a:pos x="220" y="660"/>
                </a:cxn>
                <a:cxn ang="0">
                  <a:pos x="168" y="656"/>
                </a:cxn>
                <a:cxn ang="0">
                  <a:pos x="128" y="648"/>
                </a:cxn>
                <a:cxn ang="0">
                  <a:pos x="98" y="636"/>
                </a:cxn>
                <a:cxn ang="0">
                  <a:pos x="66" y="612"/>
                </a:cxn>
                <a:cxn ang="0">
                  <a:pos x="40" y="586"/>
                </a:cxn>
                <a:cxn ang="0">
                  <a:pos x="22" y="556"/>
                </a:cxn>
                <a:cxn ang="0">
                  <a:pos x="10" y="524"/>
                </a:cxn>
                <a:cxn ang="0">
                  <a:pos x="4" y="494"/>
                </a:cxn>
                <a:cxn ang="0">
                  <a:pos x="0" y="466"/>
                </a:cxn>
                <a:cxn ang="0">
                  <a:pos x="0" y="442"/>
                </a:cxn>
                <a:cxn ang="0">
                  <a:pos x="0" y="422"/>
                </a:cxn>
                <a:cxn ang="0">
                  <a:pos x="2" y="410"/>
                </a:cxn>
                <a:cxn ang="0">
                  <a:pos x="2" y="406"/>
                </a:cxn>
                <a:cxn ang="0">
                  <a:pos x="16" y="364"/>
                </a:cxn>
                <a:cxn ang="0">
                  <a:pos x="34" y="328"/>
                </a:cxn>
                <a:cxn ang="0">
                  <a:pos x="56" y="296"/>
                </a:cxn>
                <a:cxn ang="0">
                  <a:pos x="82" y="266"/>
                </a:cxn>
                <a:cxn ang="0">
                  <a:pos x="112" y="240"/>
                </a:cxn>
                <a:cxn ang="0">
                  <a:pos x="144" y="214"/>
                </a:cxn>
              </a:cxnLst>
              <a:rect l="0" t="0" r="r" b="b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97"/>
            <p:cNvSpPr>
              <a:spLocks noChangeAspect="1"/>
            </p:cNvSpPr>
            <p:nvPr/>
          </p:nvSpPr>
          <p:spPr bwMode="auto">
            <a:xfrm>
              <a:off x="240" y="2256"/>
              <a:ext cx="1443" cy="1371"/>
            </a:xfrm>
            <a:custGeom>
              <a:avLst/>
              <a:gdLst/>
              <a:ahLst/>
              <a:cxnLst>
                <a:cxn ang="0">
                  <a:pos x="0" y="1372"/>
                </a:cxn>
                <a:cxn ang="0">
                  <a:pos x="770" y="0"/>
                </a:cxn>
                <a:cxn ang="0">
                  <a:pos x="870" y="8"/>
                </a:cxn>
                <a:cxn ang="0">
                  <a:pos x="952" y="26"/>
                </a:cxn>
                <a:cxn ang="0">
                  <a:pos x="1010" y="46"/>
                </a:cxn>
                <a:cxn ang="0">
                  <a:pos x="1042" y="60"/>
                </a:cxn>
                <a:cxn ang="0">
                  <a:pos x="1088" y="84"/>
                </a:cxn>
                <a:cxn ang="0">
                  <a:pos x="1160" y="132"/>
                </a:cxn>
                <a:cxn ang="0">
                  <a:pos x="1218" y="178"/>
                </a:cxn>
                <a:cxn ang="0">
                  <a:pos x="1254" y="212"/>
                </a:cxn>
                <a:cxn ang="0">
                  <a:pos x="1266" y="226"/>
                </a:cxn>
                <a:cxn ang="0">
                  <a:pos x="1352" y="346"/>
                </a:cxn>
                <a:cxn ang="0">
                  <a:pos x="1404" y="462"/>
                </a:cxn>
                <a:cxn ang="0">
                  <a:pos x="1432" y="562"/>
                </a:cxn>
                <a:cxn ang="0">
                  <a:pos x="1440" y="632"/>
                </a:cxn>
                <a:cxn ang="0">
                  <a:pos x="1442" y="658"/>
                </a:cxn>
                <a:cxn ang="0">
                  <a:pos x="1246" y="654"/>
                </a:cxn>
                <a:cxn ang="0">
                  <a:pos x="1096" y="660"/>
                </a:cxn>
                <a:cxn ang="0">
                  <a:pos x="994" y="668"/>
                </a:cxn>
                <a:cxn ang="0">
                  <a:pos x="944" y="674"/>
                </a:cxn>
                <a:cxn ang="0">
                  <a:pos x="844" y="688"/>
                </a:cxn>
                <a:cxn ang="0">
                  <a:pos x="680" y="726"/>
                </a:cxn>
                <a:cxn ang="0">
                  <a:pos x="548" y="768"/>
                </a:cxn>
                <a:cxn ang="0">
                  <a:pos x="448" y="808"/>
                </a:cxn>
                <a:cxn ang="0">
                  <a:pos x="378" y="844"/>
                </a:cxn>
                <a:cxn ang="0">
                  <a:pos x="344" y="864"/>
                </a:cxn>
                <a:cxn ang="0">
                  <a:pos x="286" y="902"/>
                </a:cxn>
                <a:cxn ang="0">
                  <a:pos x="210" y="974"/>
                </a:cxn>
                <a:cxn ang="0">
                  <a:pos x="168" y="1032"/>
                </a:cxn>
                <a:cxn ang="0">
                  <a:pos x="152" y="1066"/>
                </a:cxn>
                <a:cxn ang="0">
                  <a:pos x="138" y="1116"/>
                </a:cxn>
                <a:cxn ang="0">
                  <a:pos x="146" y="1196"/>
                </a:cxn>
                <a:cxn ang="0">
                  <a:pos x="182" y="1264"/>
                </a:cxn>
                <a:cxn ang="0">
                  <a:pos x="232" y="1316"/>
                </a:cxn>
                <a:cxn ang="0">
                  <a:pos x="280" y="1352"/>
                </a:cxn>
                <a:cxn ang="0">
                  <a:pos x="312" y="1370"/>
                </a:cxn>
              </a:cxnLst>
              <a:rect l="0" t="0" r="r" b="b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98"/>
            <p:cNvSpPr>
              <a:spLocks noChangeAspect="1" noEditPoints="1"/>
            </p:cNvSpPr>
            <p:nvPr/>
          </p:nvSpPr>
          <p:spPr bwMode="auto">
            <a:xfrm>
              <a:off x="1854" y="2256"/>
              <a:ext cx="698" cy="655"/>
            </a:xfrm>
            <a:custGeom>
              <a:avLst/>
              <a:gdLst/>
              <a:ahLst/>
              <a:cxnLst>
                <a:cxn ang="0">
                  <a:pos x="0" y="654"/>
                </a:cxn>
                <a:cxn ang="0">
                  <a:pos x="116" y="0"/>
                </a:cxn>
                <a:cxn ang="0">
                  <a:pos x="402" y="0"/>
                </a:cxn>
                <a:cxn ang="0">
                  <a:pos x="458" y="4"/>
                </a:cxn>
                <a:cxn ang="0">
                  <a:pos x="506" y="10"/>
                </a:cxn>
                <a:cxn ang="0">
                  <a:pos x="552" y="22"/>
                </a:cxn>
                <a:cxn ang="0">
                  <a:pos x="590" y="40"/>
                </a:cxn>
                <a:cxn ang="0">
                  <a:pos x="624" y="64"/>
                </a:cxn>
                <a:cxn ang="0">
                  <a:pos x="650" y="92"/>
                </a:cxn>
                <a:cxn ang="0">
                  <a:pos x="672" y="124"/>
                </a:cxn>
                <a:cxn ang="0">
                  <a:pos x="686" y="164"/>
                </a:cxn>
                <a:cxn ang="0">
                  <a:pos x="694" y="208"/>
                </a:cxn>
                <a:cxn ang="0">
                  <a:pos x="694" y="258"/>
                </a:cxn>
                <a:cxn ang="0">
                  <a:pos x="688" y="314"/>
                </a:cxn>
                <a:cxn ang="0">
                  <a:pos x="672" y="382"/>
                </a:cxn>
                <a:cxn ang="0">
                  <a:pos x="650" y="442"/>
                </a:cxn>
                <a:cxn ang="0">
                  <a:pos x="620" y="496"/>
                </a:cxn>
                <a:cxn ang="0">
                  <a:pos x="586" y="540"/>
                </a:cxn>
                <a:cxn ang="0">
                  <a:pos x="548" y="576"/>
                </a:cxn>
                <a:cxn ang="0">
                  <a:pos x="502" y="604"/>
                </a:cxn>
                <a:cxn ang="0">
                  <a:pos x="454" y="626"/>
                </a:cxn>
                <a:cxn ang="0">
                  <a:pos x="400" y="642"/>
                </a:cxn>
                <a:cxn ang="0">
                  <a:pos x="342" y="650"/>
                </a:cxn>
                <a:cxn ang="0">
                  <a:pos x="282" y="654"/>
                </a:cxn>
                <a:cxn ang="0">
                  <a:pos x="0" y="654"/>
                </a:cxn>
                <a:cxn ang="0">
                  <a:pos x="242" y="500"/>
                </a:cxn>
                <a:cxn ang="0">
                  <a:pos x="286" y="500"/>
                </a:cxn>
                <a:cxn ang="0">
                  <a:pos x="328" y="498"/>
                </a:cxn>
                <a:cxn ang="0">
                  <a:pos x="364" y="488"/>
                </a:cxn>
                <a:cxn ang="0">
                  <a:pos x="394" y="470"/>
                </a:cxn>
                <a:cxn ang="0">
                  <a:pos x="422" y="446"/>
                </a:cxn>
                <a:cxn ang="0">
                  <a:pos x="444" y="414"/>
                </a:cxn>
                <a:cxn ang="0">
                  <a:pos x="460" y="374"/>
                </a:cxn>
                <a:cxn ang="0">
                  <a:pos x="472" y="326"/>
                </a:cxn>
                <a:cxn ang="0">
                  <a:pos x="478" y="278"/>
                </a:cxn>
                <a:cxn ang="0">
                  <a:pos x="478" y="240"/>
                </a:cxn>
                <a:cxn ang="0">
                  <a:pos x="472" y="210"/>
                </a:cxn>
                <a:cxn ang="0">
                  <a:pos x="460" y="188"/>
                </a:cxn>
                <a:cxn ang="0">
                  <a:pos x="440" y="172"/>
                </a:cxn>
                <a:cxn ang="0">
                  <a:pos x="416" y="160"/>
                </a:cxn>
                <a:cxn ang="0">
                  <a:pos x="382" y="154"/>
                </a:cxn>
                <a:cxn ang="0">
                  <a:pos x="344" y="152"/>
                </a:cxn>
                <a:cxn ang="0">
                  <a:pos x="302" y="152"/>
                </a:cxn>
                <a:cxn ang="0">
                  <a:pos x="242" y="500"/>
                </a:cxn>
              </a:cxnLst>
              <a:rect l="0" t="0" r="r" b="b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9"/>
            <p:cNvSpPr>
              <a:spLocks noChangeAspect="1"/>
            </p:cNvSpPr>
            <p:nvPr/>
          </p:nvSpPr>
          <p:spPr bwMode="auto">
            <a:xfrm>
              <a:off x="2556" y="2436"/>
              <a:ext cx="570" cy="488"/>
            </a:xfrm>
            <a:custGeom>
              <a:avLst/>
              <a:gdLst/>
              <a:ahLst/>
              <a:cxnLst>
                <a:cxn ang="0">
                  <a:pos x="490" y="476"/>
                </a:cxn>
                <a:cxn ang="0">
                  <a:pos x="314" y="476"/>
                </a:cxn>
                <a:cxn ang="0">
                  <a:pos x="326" y="406"/>
                </a:cxn>
                <a:cxn ang="0">
                  <a:pos x="292" y="440"/>
                </a:cxn>
                <a:cxn ang="0">
                  <a:pos x="258" y="464"/>
                </a:cxn>
                <a:cxn ang="0">
                  <a:pos x="222" y="478"/>
                </a:cxn>
                <a:cxn ang="0">
                  <a:pos x="184" y="486"/>
                </a:cxn>
                <a:cxn ang="0">
                  <a:pos x="140" y="488"/>
                </a:cxn>
                <a:cxn ang="0">
                  <a:pos x="104" y="486"/>
                </a:cxn>
                <a:cxn ang="0">
                  <a:pos x="72" y="476"/>
                </a:cxn>
                <a:cxn ang="0">
                  <a:pos x="46" y="462"/>
                </a:cxn>
                <a:cxn ang="0">
                  <a:pos x="26" y="440"/>
                </a:cxn>
                <a:cxn ang="0">
                  <a:pos x="10" y="412"/>
                </a:cxn>
                <a:cxn ang="0">
                  <a:pos x="2" y="378"/>
                </a:cxn>
                <a:cxn ang="0">
                  <a:pos x="0" y="338"/>
                </a:cxn>
                <a:cxn ang="0">
                  <a:pos x="6" y="290"/>
                </a:cxn>
                <a:cxn ang="0">
                  <a:pos x="56" y="0"/>
                </a:cxn>
                <a:cxn ang="0">
                  <a:pos x="244" y="0"/>
                </a:cxn>
                <a:cxn ang="0">
                  <a:pos x="200" y="256"/>
                </a:cxn>
                <a:cxn ang="0">
                  <a:pos x="196" y="286"/>
                </a:cxn>
                <a:cxn ang="0">
                  <a:pos x="198" y="308"/>
                </a:cxn>
                <a:cxn ang="0">
                  <a:pos x="204" y="324"/>
                </a:cxn>
                <a:cxn ang="0">
                  <a:pos x="216" y="336"/>
                </a:cxn>
                <a:cxn ang="0">
                  <a:pos x="232" y="342"/>
                </a:cxn>
                <a:cxn ang="0">
                  <a:pos x="252" y="342"/>
                </a:cxn>
                <a:cxn ang="0">
                  <a:pos x="278" y="340"/>
                </a:cxn>
                <a:cxn ang="0">
                  <a:pos x="298" y="330"/>
                </a:cxn>
                <a:cxn ang="0">
                  <a:pos x="314" y="314"/>
                </a:cxn>
                <a:cxn ang="0">
                  <a:pos x="326" y="290"/>
                </a:cxn>
                <a:cxn ang="0">
                  <a:pos x="336" y="262"/>
                </a:cxn>
                <a:cxn ang="0">
                  <a:pos x="344" y="228"/>
                </a:cxn>
                <a:cxn ang="0">
                  <a:pos x="384" y="0"/>
                </a:cxn>
                <a:cxn ang="0">
                  <a:pos x="572" y="0"/>
                </a:cxn>
                <a:cxn ang="0">
                  <a:pos x="490" y="476"/>
                </a:cxn>
              </a:cxnLst>
              <a:rect l="0" t="0" r="r" b="b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0"/>
            <p:cNvSpPr>
              <a:spLocks noChangeAspect="1"/>
            </p:cNvSpPr>
            <p:nvPr/>
          </p:nvSpPr>
          <p:spPr bwMode="auto">
            <a:xfrm>
              <a:off x="3122" y="2256"/>
              <a:ext cx="610" cy="655"/>
            </a:xfrm>
            <a:custGeom>
              <a:avLst/>
              <a:gdLst/>
              <a:ahLst/>
              <a:cxnLst>
                <a:cxn ang="0">
                  <a:pos x="212" y="520"/>
                </a:cxn>
                <a:cxn ang="0">
                  <a:pos x="188" y="654"/>
                </a:cxn>
                <a:cxn ang="0">
                  <a:pos x="0" y="654"/>
                </a:cxn>
                <a:cxn ang="0">
                  <a:pos x="114" y="0"/>
                </a:cxn>
                <a:cxn ang="0">
                  <a:pos x="304" y="0"/>
                </a:cxn>
                <a:cxn ang="0">
                  <a:pos x="246" y="324"/>
                </a:cxn>
                <a:cxn ang="0">
                  <a:pos x="392" y="178"/>
                </a:cxn>
                <a:cxn ang="0">
                  <a:pos x="612" y="178"/>
                </a:cxn>
                <a:cxn ang="0">
                  <a:pos x="404" y="362"/>
                </a:cxn>
                <a:cxn ang="0">
                  <a:pos x="552" y="654"/>
                </a:cxn>
                <a:cxn ang="0">
                  <a:pos x="324" y="654"/>
                </a:cxn>
                <a:cxn ang="0">
                  <a:pos x="254" y="484"/>
                </a:cxn>
                <a:cxn ang="0">
                  <a:pos x="212" y="520"/>
                </a:cxn>
              </a:cxnLst>
              <a:rect l="0" t="0" r="r" b="b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01"/>
            <p:cNvSpPr>
              <a:spLocks noChangeAspect="1" noEditPoints="1"/>
            </p:cNvSpPr>
            <p:nvPr/>
          </p:nvSpPr>
          <p:spPr bwMode="auto">
            <a:xfrm>
              <a:off x="3666" y="2423"/>
              <a:ext cx="557" cy="501"/>
            </a:xfrm>
            <a:custGeom>
              <a:avLst/>
              <a:gdLst/>
              <a:ahLst/>
              <a:cxnLst>
                <a:cxn ang="0">
                  <a:pos x="186" y="294"/>
                </a:cxn>
                <a:cxn ang="0">
                  <a:pos x="186" y="326"/>
                </a:cxn>
                <a:cxn ang="0">
                  <a:pos x="194" y="352"/>
                </a:cxn>
                <a:cxn ang="0">
                  <a:pos x="212" y="372"/>
                </a:cxn>
                <a:cxn ang="0">
                  <a:pos x="236" y="384"/>
                </a:cxn>
                <a:cxn ang="0">
                  <a:pos x="264" y="388"/>
                </a:cxn>
                <a:cxn ang="0">
                  <a:pos x="286" y="386"/>
                </a:cxn>
                <a:cxn ang="0">
                  <a:pos x="306" y="378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498" y="386"/>
                </a:cxn>
                <a:cxn ang="0">
                  <a:pos x="470" y="420"/>
                </a:cxn>
                <a:cxn ang="0">
                  <a:pos x="436" y="448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2" y="500"/>
                </a:cxn>
                <a:cxn ang="0">
                  <a:pos x="138" y="490"/>
                </a:cxn>
                <a:cxn ang="0">
                  <a:pos x="98" y="474"/>
                </a:cxn>
                <a:cxn ang="0">
                  <a:pos x="64" y="452"/>
                </a:cxn>
                <a:cxn ang="0">
                  <a:pos x="38" y="424"/>
                </a:cxn>
                <a:cxn ang="0">
                  <a:pos x="18" y="392"/>
                </a:cxn>
                <a:cxn ang="0">
                  <a:pos x="4" y="352"/>
                </a:cxn>
                <a:cxn ang="0">
                  <a:pos x="0" y="306"/>
                </a:cxn>
                <a:cxn ang="0">
                  <a:pos x="4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2" y="6"/>
                </a:cxn>
                <a:cxn ang="0">
                  <a:pos x="320" y="0"/>
                </a:cxn>
                <a:cxn ang="0">
                  <a:pos x="374" y="6"/>
                </a:cxn>
                <a:cxn ang="0">
                  <a:pos x="422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6" y="294"/>
                </a:cxn>
                <a:cxn ang="0">
                  <a:pos x="186" y="294"/>
                </a:cxn>
                <a:cxn ang="0">
                  <a:pos x="374" y="198"/>
                </a:cxn>
                <a:cxn ang="0">
                  <a:pos x="374" y="172"/>
                </a:cxn>
                <a:cxn ang="0">
                  <a:pos x="366" y="150"/>
                </a:cxn>
                <a:cxn ang="0">
                  <a:pos x="352" y="132"/>
                </a:cxn>
                <a:cxn ang="0">
                  <a:pos x="330" y="120"/>
                </a:cxn>
                <a:cxn ang="0">
                  <a:pos x="306" y="116"/>
                </a:cxn>
                <a:cxn ang="0">
                  <a:pos x="274" y="120"/>
                </a:cxn>
                <a:cxn ang="0">
                  <a:pos x="248" y="130"/>
                </a:cxn>
                <a:cxn ang="0">
                  <a:pos x="228" y="148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4" y="198"/>
                </a:cxn>
              </a:cxnLst>
              <a:rect l="0" t="0" r="r" b="b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02"/>
            <p:cNvSpPr>
              <a:spLocks noChangeAspect="1"/>
            </p:cNvSpPr>
            <p:nvPr/>
          </p:nvSpPr>
          <p:spPr bwMode="auto">
            <a:xfrm>
              <a:off x="1732" y="2981"/>
              <a:ext cx="645" cy="650"/>
            </a:xfrm>
            <a:custGeom>
              <a:avLst/>
              <a:gdLst/>
              <a:ahLst/>
              <a:cxnLst>
                <a:cxn ang="0">
                  <a:pos x="0" y="652"/>
                </a:cxn>
                <a:cxn ang="0">
                  <a:pos x="116" y="0"/>
                </a:cxn>
                <a:cxn ang="0">
                  <a:pos x="648" y="0"/>
                </a:cxn>
                <a:cxn ang="0">
                  <a:pos x="620" y="152"/>
                </a:cxn>
                <a:cxn ang="0">
                  <a:pos x="302" y="152"/>
                </a:cxn>
                <a:cxn ang="0">
                  <a:pos x="286" y="246"/>
                </a:cxn>
                <a:cxn ang="0">
                  <a:pos x="556" y="246"/>
                </a:cxn>
                <a:cxn ang="0">
                  <a:pos x="528" y="398"/>
                </a:cxn>
                <a:cxn ang="0">
                  <a:pos x="260" y="398"/>
                </a:cxn>
                <a:cxn ang="0">
                  <a:pos x="240" y="500"/>
                </a:cxn>
                <a:cxn ang="0">
                  <a:pos x="572" y="500"/>
                </a:cxn>
                <a:cxn ang="0">
                  <a:pos x="546" y="652"/>
                </a:cxn>
                <a:cxn ang="0">
                  <a:pos x="0" y="652"/>
                </a:cxn>
              </a:cxnLst>
              <a:rect l="0" t="0" r="r" b="b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03"/>
            <p:cNvSpPr>
              <a:spLocks noChangeAspect="1"/>
            </p:cNvSpPr>
            <p:nvPr/>
          </p:nvSpPr>
          <p:spPr bwMode="auto">
            <a:xfrm>
              <a:off x="2341" y="3144"/>
              <a:ext cx="575" cy="488"/>
            </a:xfrm>
            <a:custGeom>
              <a:avLst/>
              <a:gdLst/>
              <a:ahLst/>
              <a:cxnLst>
                <a:cxn ang="0">
                  <a:pos x="82" y="14"/>
                </a:cxn>
                <a:cxn ang="0">
                  <a:pos x="256" y="14"/>
                </a:cxn>
                <a:cxn ang="0">
                  <a:pos x="242" y="88"/>
                </a:cxn>
                <a:cxn ang="0">
                  <a:pos x="274" y="56"/>
                </a:cxn>
                <a:cxn ang="0">
                  <a:pos x="306" y="32"/>
                </a:cxn>
                <a:cxn ang="0">
                  <a:pos x="340" y="14"/>
                </a:cxn>
                <a:cxn ang="0">
                  <a:pos x="378" y="4"/>
                </a:cxn>
                <a:cxn ang="0">
                  <a:pos x="418" y="0"/>
                </a:cxn>
                <a:cxn ang="0">
                  <a:pos x="462" y="4"/>
                </a:cxn>
                <a:cxn ang="0">
                  <a:pos x="498" y="14"/>
                </a:cxn>
                <a:cxn ang="0">
                  <a:pos x="526" y="30"/>
                </a:cxn>
                <a:cxn ang="0">
                  <a:pos x="548" y="54"/>
                </a:cxn>
                <a:cxn ang="0">
                  <a:pos x="562" y="82"/>
                </a:cxn>
                <a:cxn ang="0">
                  <a:pos x="570" y="118"/>
                </a:cxn>
                <a:cxn ang="0">
                  <a:pos x="572" y="158"/>
                </a:cxn>
                <a:cxn ang="0">
                  <a:pos x="566" y="204"/>
                </a:cxn>
                <a:cxn ang="0">
                  <a:pos x="516" y="488"/>
                </a:cxn>
                <a:cxn ang="0">
                  <a:pos x="328" y="488"/>
                </a:cxn>
                <a:cxn ang="0">
                  <a:pos x="372" y="238"/>
                </a:cxn>
                <a:cxn ang="0">
                  <a:pos x="374" y="214"/>
                </a:cxn>
                <a:cxn ang="0">
                  <a:pos x="374" y="194"/>
                </a:cxn>
                <a:cxn ang="0">
                  <a:pos x="370" y="176"/>
                </a:cxn>
                <a:cxn ang="0">
                  <a:pos x="360" y="162"/>
                </a:cxn>
                <a:cxn ang="0">
                  <a:pos x="344" y="152"/>
                </a:cxn>
                <a:cxn ang="0">
                  <a:pos x="322" y="148"/>
                </a:cxn>
                <a:cxn ang="0">
                  <a:pos x="294" y="152"/>
                </a:cxn>
                <a:cxn ang="0">
                  <a:pos x="274" y="160"/>
                </a:cxn>
                <a:cxn ang="0">
                  <a:pos x="258" y="174"/>
                </a:cxn>
                <a:cxn ang="0">
                  <a:pos x="246" y="194"/>
                </a:cxn>
                <a:cxn ang="0">
                  <a:pos x="236" y="218"/>
                </a:cxn>
                <a:cxn ang="0">
                  <a:pos x="230" y="246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2" y="14"/>
                </a:cxn>
              </a:cxnLst>
              <a:rect l="0" t="0" r="r" b="b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04"/>
            <p:cNvSpPr>
              <a:spLocks noChangeAspect="1" noEditPoints="1"/>
            </p:cNvSpPr>
            <p:nvPr/>
          </p:nvSpPr>
          <p:spPr bwMode="auto">
            <a:xfrm>
              <a:off x="2947" y="3144"/>
              <a:ext cx="557" cy="501"/>
            </a:xfrm>
            <a:custGeom>
              <a:avLst/>
              <a:gdLst/>
              <a:ahLst/>
              <a:cxnLst>
                <a:cxn ang="0">
                  <a:pos x="188" y="294"/>
                </a:cxn>
                <a:cxn ang="0">
                  <a:pos x="186" y="326"/>
                </a:cxn>
                <a:cxn ang="0">
                  <a:pos x="196" y="350"/>
                </a:cxn>
                <a:cxn ang="0">
                  <a:pos x="212" y="370"/>
                </a:cxn>
                <a:cxn ang="0">
                  <a:pos x="236" y="382"/>
                </a:cxn>
                <a:cxn ang="0">
                  <a:pos x="264" y="388"/>
                </a:cxn>
                <a:cxn ang="0">
                  <a:pos x="286" y="384"/>
                </a:cxn>
                <a:cxn ang="0">
                  <a:pos x="308" y="376"/>
                </a:cxn>
                <a:cxn ang="0">
                  <a:pos x="326" y="364"/>
                </a:cxn>
                <a:cxn ang="0">
                  <a:pos x="342" y="346"/>
                </a:cxn>
                <a:cxn ang="0">
                  <a:pos x="522" y="346"/>
                </a:cxn>
                <a:cxn ang="0">
                  <a:pos x="500" y="386"/>
                </a:cxn>
                <a:cxn ang="0">
                  <a:pos x="470" y="420"/>
                </a:cxn>
                <a:cxn ang="0">
                  <a:pos x="436" y="446"/>
                </a:cxn>
                <a:cxn ang="0">
                  <a:pos x="398" y="468"/>
                </a:cxn>
                <a:cxn ang="0">
                  <a:pos x="358" y="484"/>
                </a:cxn>
                <a:cxn ang="0">
                  <a:pos x="316" y="494"/>
                </a:cxn>
                <a:cxn ang="0">
                  <a:pos x="274" y="500"/>
                </a:cxn>
                <a:cxn ang="0">
                  <a:pos x="232" y="502"/>
                </a:cxn>
                <a:cxn ang="0">
                  <a:pos x="184" y="500"/>
                </a:cxn>
                <a:cxn ang="0">
                  <a:pos x="138" y="490"/>
                </a:cxn>
                <a:cxn ang="0">
                  <a:pos x="100" y="474"/>
                </a:cxn>
                <a:cxn ang="0">
                  <a:pos x="66" y="452"/>
                </a:cxn>
                <a:cxn ang="0">
                  <a:pos x="38" y="424"/>
                </a:cxn>
                <a:cxn ang="0">
                  <a:pos x="18" y="390"/>
                </a:cxn>
                <a:cxn ang="0">
                  <a:pos x="6" y="352"/>
                </a:cxn>
                <a:cxn ang="0">
                  <a:pos x="0" y="306"/>
                </a:cxn>
                <a:cxn ang="0">
                  <a:pos x="6" y="256"/>
                </a:cxn>
                <a:cxn ang="0">
                  <a:pos x="20" y="200"/>
                </a:cxn>
                <a:cxn ang="0">
                  <a:pos x="44" y="150"/>
                </a:cxn>
                <a:cxn ang="0">
                  <a:pos x="76" y="106"/>
                </a:cxn>
                <a:cxn ang="0">
                  <a:pos x="116" y="70"/>
                </a:cxn>
                <a:cxn ang="0">
                  <a:pos x="160" y="40"/>
                </a:cxn>
                <a:cxn ang="0">
                  <a:pos x="210" y="18"/>
                </a:cxn>
                <a:cxn ang="0">
                  <a:pos x="264" y="4"/>
                </a:cxn>
                <a:cxn ang="0">
                  <a:pos x="320" y="0"/>
                </a:cxn>
                <a:cxn ang="0">
                  <a:pos x="374" y="4"/>
                </a:cxn>
                <a:cxn ang="0">
                  <a:pos x="424" y="18"/>
                </a:cxn>
                <a:cxn ang="0">
                  <a:pos x="464" y="38"/>
                </a:cxn>
                <a:cxn ang="0">
                  <a:pos x="498" y="66"/>
                </a:cxn>
                <a:cxn ang="0">
                  <a:pos x="524" y="100"/>
                </a:cxn>
                <a:cxn ang="0">
                  <a:pos x="542" y="142"/>
                </a:cxn>
                <a:cxn ang="0">
                  <a:pos x="552" y="188"/>
                </a:cxn>
                <a:cxn ang="0">
                  <a:pos x="554" y="238"/>
                </a:cxn>
                <a:cxn ang="0">
                  <a:pos x="548" y="294"/>
                </a:cxn>
                <a:cxn ang="0">
                  <a:pos x="188" y="294"/>
                </a:cxn>
                <a:cxn ang="0">
                  <a:pos x="376" y="198"/>
                </a:cxn>
                <a:cxn ang="0">
                  <a:pos x="376" y="172"/>
                </a:cxn>
                <a:cxn ang="0">
                  <a:pos x="368" y="150"/>
                </a:cxn>
                <a:cxn ang="0">
                  <a:pos x="352" y="132"/>
                </a:cxn>
                <a:cxn ang="0">
                  <a:pos x="332" y="120"/>
                </a:cxn>
                <a:cxn ang="0">
                  <a:pos x="306" y="116"/>
                </a:cxn>
                <a:cxn ang="0">
                  <a:pos x="276" y="118"/>
                </a:cxn>
                <a:cxn ang="0">
                  <a:pos x="248" y="130"/>
                </a:cxn>
                <a:cxn ang="0">
                  <a:pos x="228" y="146"/>
                </a:cxn>
                <a:cxn ang="0">
                  <a:pos x="212" y="170"/>
                </a:cxn>
                <a:cxn ang="0">
                  <a:pos x="204" y="198"/>
                </a:cxn>
                <a:cxn ang="0">
                  <a:pos x="376" y="198"/>
                </a:cxn>
              </a:cxnLst>
              <a:rect l="0" t="0" r="r" b="b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05"/>
            <p:cNvSpPr>
              <a:spLocks noChangeAspect="1"/>
            </p:cNvSpPr>
            <p:nvPr/>
          </p:nvSpPr>
          <p:spPr bwMode="auto">
            <a:xfrm>
              <a:off x="3517" y="3144"/>
              <a:ext cx="430" cy="488"/>
            </a:xfrm>
            <a:custGeom>
              <a:avLst/>
              <a:gdLst/>
              <a:ahLst/>
              <a:cxnLst>
                <a:cxn ang="0">
                  <a:pos x="84" y="14"/>
                </a:cxn>
                <a:cxn ang="0">
                  <a:pos x="254" y="14"/>
                </a:cxn>
                <a:cxn ang="0">
                  <a:pos x="238" y="110"/>
                </a:cxn>
                <a:cxn ang="0">
                  <a:pos x="240" y="110"/>
                </a:cxn>
                <a:cxn ang="0">
                  <a:pos x="266" y="70"/>
                </a:cxn>
                <a:cxn ang="0">
                  <a:pos x="294" y="38"/>
                </a:cxn>
                <a:cxn ang="0">
                  <a:pos x="326" y="18"/>
                </a:cxn>
                <a:cxn ang="0">
                  <a:pos x="364" y="4"/>
                </a:cxn>
                <a:cxn ang="0">
                  <a:pos x="406" y="0"/>
                </a:cxn>
                <a:cxn ang="0">
                  <a:pos x="418" y="2"/>
                </a:cxn>
                <a:cxn ang="0">
                  <a:pos x="430" y="2"/>
                </a:cxn>
                <a:cxn ang="0">
                  <a:pos x="396" y="192"/>
                </a:cxn>
                <a:cxn ang="0">
                  <a:pos x="376" y="188"/>
                </a:cxn>
                <a:cxn ang="0">
                  <a:pos x="358" y="186"/>
                </a:cxn>
                <a:cxn ang="0">
                  <a:pos x="322" y="190"/>
                </a:cxn>
                <a:cxn ang="0">
                  <a:pos x="292" y="200"/>
                </a:cxn>
                <a:cxn ang="0">
                  <a:pos x="266" y="216"/>
                </a:cxn>
                <a:cxn ang="0">
                  <a:pos x="244" y="244"/>
                </a:cxn>
                <a:cxn ang="0">
                  <a:pos x="228" y="278"/>
                </a:cxn>
                <a:cxn ang="0">
                  <a:pos x="218" y="324"/>
                </a:cxn>
                <a:cxn ang="0">
                  <a:pos x="188" y="488"/>
                </a:cxn>
                <a:cxn ang="0">
                  <a:pos x="0" y="488"/>
                </a:cxn>
                <a:cxn ang="0">
                  <a:pos x="84" y="14"/>
                </a:cxn>
              </a:cxnLst>
              <a:rect l="0" t="0" r="r" b="b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06"/>
            <p:cNvSpPr>
              <a:spLocks noChangeAspect="1" noEditPoints="1"/>
            </p:cNvSpPr>
            <p:nvPr/>
          </p:nvSpPr>
          <p:spPr bwMode="auto">
            <a:xfrm>
              <a:off x="3925" y="3144"/>
              <a:ext cx="583" cy="650"/>
            </a:xfrm>
            <a:custGeom>
              <a:avLst/>
              <a:gdLst/>
              <a:ahLst/>
              <a:cxnLst>
                <a:cxn ang="0">
                  <a:pos x="190" y="520"/>
                </a:cxn>
                <a:cxn ang="0">
                  <a:pos x="198" y="534"/>
                </a:cxn>
                <a:cxn ang="0">
                  <a:pos x="220" y="544"/>
                </a:cxn>
                <a:cxn ang="0">
                  <a:pos x="266" y="542"/>
                </a:cxn>
                <a:cxn ang="0">
                  <a:pos x="306" y="516"/>
                </a:cxn>
                <a:cxn ang="0">
                  <a:pos x="328" y="454"/>
                </a:cxn>
                <a:cxn ang="0">
                  <a:pos x="314" y="430"/>
                </a:cxn>
                <a:cxn ang="0">
                  <a:pos x="262" y="456"/>
                </a:cxn>
                <a:cxn ang="0">
                  <a:pos x="190" y="466"/>
                </a:cxn>
                <a:cxn ang="0">
                  <a:pos x="114" y="452"/>
                </a:cxn>
                <a:cxn ang="0">
                  <a:pos x="60" y="412"/>
                </a:cxn>
                <a:cxn ang="0">
                  <a:pos x="28" y="354"/>
                </a:cxn>
                <a:cxn ang="0">
                  <a:pos x="20" y="280"/>
                </a:cxn>
                <a:cxn ang="0">
                  <a:pos x="32" y="202"/>
                </a:cxn>
                <a:cxn ang="0">
                  <a:pos x="64" y="126"/>
                </a:cxn>
                <a:cxn ang="0">
                  <a:pos x="114" y="62"/>
                </a:cxn>
                <a:cxn ang="0">
                  <a:pos x="186" y="16"/>
                </a:cxn>
                <a:cxn ang="0">
                  <a:pos x="278" y="0"/>
                </a:cxn>
                <a:cxn ang="0">
                  <a:pos x="356" y="20"/>
                </a:cxn>
                <a:cxn ang="0">
                  <a:pos x="410" y="76"/>
                </a:cxn>
                <a:cxn ang="0">
                  <a:pos x="586" y="14"/>
                </a:cxn>
                <a:cxn ang="0">
                  <a:pos x="512" y="434"/>
                </a:cxn>
                <a:cxn ang="0">
                  <a:pos x="492" y="504"/>
                </a:cxn>
                <a:cxn ang="0">
                  <a:pos x="460" y="564"/>
                </a:cxn>
                <a:cxn ang="0">
                  <a:pos x="410" y="610"/>
                </a:cxn>
                <a:cxn ang="0">
                  <a:pos x="332" y="640"/>
                </a:cxn>
                <a:cxn ang="0">
                  <a:pos x="224" y="650"/>
                </a:cxn>
                <a:cxn ang="0">
                  <a:pos x="128" y="640"/>
                </a:cxn>
                <a:cxn ang="0">
                  <a:pos x="60" y="616"/>
                </a:cxn>
                <a:cxn ang="0">
                  <a:pos x="20" y="580"/>
                </a:cxn>
                <a:cxn ang="0">
                  <a:pos x="2" y="536"/>
                </a:cxn>
                <a:cxn ang="0">
                  <a:pos x="190" y="514"/>
                </a:cxn>
                <a:cxn ang="0">
                  <a:pos x="210" y="266"/>
                </a:cxn>
                <a:cxn ang="0">
                  <a:pos x="218" y="306"/>
                </a:cxn>
                <a:cxn ang="0">
                  <a:pos x="248" y="332"/>
                </a:cxn>
                <a:cxn ang="0">
                  <a:pos x="296" y="332"/>
                </a:cxn>
                <a:cxn ang="0">
                  <a:pos x="336" y="306"/>
                </a:cxn>
                <a:cxn ang="0">
                  <a:pos x="360" y="262"/>
                </a:cxn>
                <a:cxn ang="0">
                  <a:pos x="370" y="216"/>
                </a:cxn>
                <a:cxn ang="0">
                  <a:pos x="366" y="176"/>
                </a:cxn>
                <a:cxn ang="0">
                  <a:pos x="346" y="146"/>
                </a:cxn>
                <a:cxn ang="0">
                  <a:pos x="306" y="136"/>
                </a:cxn>
                <a:cxn ang="0">
                  <a:pos x="258" y="148"/>
                </a:cxn>
                <a:cxn ang="0">
                  <a:pos x="228" y="188"/>
                </a:cxn>
                <a:cxn ang="0">
                  <a:pos x="212" y="242"/>
                </a:cxn>
              </a:cxnLst>
              <a:rect l="0" t="0" r="r" b="b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07"/>
            <p:cNvSpPr>
              <a:spLocks noChangeAspect="1"/>
            </p:cNvSpPr>
            <p:nvPr/>
          </p:nvSpPr>
          <p:spPr bwMode="auto">
            <a:xfrm>
              <a:off x="4500" y="3157"/>
              <a:ext cx="588" cy="637"/>
            </a:xfrm>
            <a:custGeom>
              <a:avLst/>
              <a:gdLst/>
              <a:ahLst/>
              <a:cxnLst>
                <a:cxn ang="0">
                  <a:pos x="270" y="292"/>
                </a:cxn>
                <a:cxn ang="0">
                  <a:pos x="404" y="0"/>
                </a:cxn>
                <a:cxn ang="0">
                  <a:pos x="586" y="0"/>
                </a:cxn>
                <a:cxn ang="0">
                  <a:pos x="356" y="442"/>
                </a:cxn>
                <a:cxn ang="0">
                  <a:pos x="332" y="488"/>
                </a:cxn>
                <a:cxn ang="0">
                  <a:pos x="310" y="526"/>
                </a:cxn>
                <a:cxn ang="0">
                  <a:pos x="288" y="558"/>
                </a:cxn>
                <a:cxn ang="0">
                  <a:pos x="266" y="584"/>
                </a:cxn>
                <a:cxn ang="0">
                  <a:pos x="240" y="604"/>
                </a:cxn>
                <a:cxn ang="0">
                  <a:pos x="212" y="618"/>
                </a:cxn>
                <a:cxn ang="0">
                  <a:pos x="176" y="628"/>
                </a:cxn>
                <a:cxn ang="0">
                  <a:pos x="134" y="634"/>
                </a:cxn>
                <a:cxn ang="0">
                  <a:pos x="84" y="636"/>
                </a:cxn>
                <a:cxn ang="0">
                  <a:pos x="50" y="636"/>
                </a:cxn>
                <a:cxn ang="0">
                  <a:pos x="22" y="634"/>
                </a:cxn>
                <a:cxn ang="0">
                  <a:pos x="0" y="632"/>
                </a:cxn>
                <a:cxn ang="0">
                  <a:pos x="24" y="500"/>
                </a:cxn>
                <a:cxn ang="0">
                  <a:pos x="44" y="502"/>
                </a:cxn>
                <a:cxn ang="0">
                  <a:pos x="62" y="502"/>
                </a:cxn>
                <a:cxn ang="0">
                  <a:pos x="94" y="500"/>
                </a:cxn>
                <a:cxn ang="0">
                  <a:pos x="114" y="492"/>
                </a:cxn>
                <a:cxn ang="0">
                  <a:pos x="126" y="480"/>
                </a:cxn>
                <a:cxn ang="0">
                  <a:pos x="132" y="460"/>
                </a:cxn>
                <a:cxn ang="0">
                  <a:pos x="128" y="432"/>
                </a:cxn>
                <a:cxn ang="0">
                  <a:pos x="48" y="0"/>
                </a:cxn>
                <a:cxn ang="0">
                  <a:pos x="238" y="0"/>
                </a:cxn>
                <a:cxn ang="0">
                  <a:pos x="270" y="292"/>
                </a:cxn>
              </a:cxnLst>
              <a:rect l="0" t="0" r="r" b="b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08"/>
            <p:cNvSpPr>
              <a:spLocks noChangeAspect="1" noEditPoints="1"/>
            </p:cNvSpPr>
            <p:nvPr/>
          </p:nvSpPr>
          <p:spPr bwMode="auto">
            <a:xfrm>
              <a:off x="5044" y="3381"/>
              <a:ext cx="254" cy="255"/>
            </a:xfrm>
            <a:custGeom>
              <a:avLst/>
              <a:gdLst/>
              <a:ahLst/>
              <a:cxnLst>
                <a:cxn ang="0">
                  <a:pos x="4" y="92"/>
                </a:cxn>
                <a:cxn ang="0">
                  <a:pos x="38" y="36"/>
                </a:cxn>
                <a:cxn ang="0">
                  <a:pos x="94" y="4"/>
                </a:cxn>
                <a:cxn ang="0">
                  <a:pos x="162" y="4"/>
                </a:cxn>
                <a:cxn ang="0">
                  <a:pos x="218" y="36"/>
                </a:cxn>
                <a:cxn ang="0">
                  <a:pos x="252" y="92"/>
                </a:cxn>
                <a:cxn ang="0">
                  <a:pos x="252" y="162"/>
                </a:cxn>
                <a:cxn ang="0">
                  <a:pos x="218" y="218"/>
                </a:cxn>
                <a:cxn ang="0">
                  <a:pos x="162" y="250"/>
                </a:cxn>
                <a:cxn ang="0">
                  <a:pos x="94" y="250"/>
                </a:cxn>
                <a:cxn ang="0">
                  <a:pos x="38" y="218"/>
                </a:cxn>
                <a:cxn ang="0">
                  <a:pos x="4" y="162"/>
                </a:cxn>
                <a:cxn ang="0">
                  <a:pos x="128" y="232"/>
                </a:cxn>
                <a:cxn ang="0">
                  <a:pos x="190" y="214"/>
                </a:cxn>
                <a:cxn ang="0">
                  <a:pos x="226" y="162"/>
                </a:cxn>
                <a:cxn ang="0">
                  <a:pos x="226" y="92"/>
                </a:cxn>
                <a:cxn ang="0">
                  <a:pos x="190" y="42"/>
                </a:cxn>
                <a:cxn ang="0">
                  <a:pos x="128" y="22"/>
                </a:cxn>
                <a:cxn ang="0">
                  <a:pos x="66" y="42"/>
                </a:cxn>
                <a:cxn ang="0">
                  <a:pos x="30" y="92"/>
                </a:cxn>
                <a:cxn ang="0">
                  <a:pos x="30" y="162"/>
                </a:cxn>
                <a:cxn ang="0">
                  <a:pos x="66" y="214"/>
                </a:cxn>
                <a:cxn ang="0">
                  <a:pos x="128" y="232"/>
                </a:cxn>
                <a:cxn ang="0">
                  <a:pos x="80" y="200"/>
                </a:cxn>
                <a:cxn ang="0">
                  <a:pos x="136" y="54"/>
                </a:cxn>
                <a:cxn ang="0">
                  <a:pos x="174" y="64"/>
                </a:cxn>
                <a:cxn ang="0">
                  <a:pos x="186" y="96"/>
                </a:cxn>
                <a:cxn ang="0">
                  <a:pos x="176" y="124"/>
                </a:cxn>
                <a:cxn ang="0">
                  <a:pos x="148" y="136"/>
                </a:cxn>
                <a:cxn ang="0">
                  <a:pos x="166" y="200"/>
                </a:cxn>
                <a:cxn ang="0">
                  <a:pos x="102" y="136"/>
                </a:cxn>
                <a:cxn ang="0">
                  <a:pos x="128" y="118"/>
                </a:cxn>
                <a:cxn ang="0">
                  <a:pos x="152" y="114"/>
                </a:cxn>
                <a:cxn ang="0">
                  <a:pos x="164" y="94"/>
                </a:cxn>
                <a:cxn ang="0">
                  <a:pos x="160" y="82"/>
                </a:cxn>
                <a:cxn ang="0">
                  <a:pos x="150" y="76"/>
                </a:cxn>
                <a:cxn ang="0">
                  <a:pos x="138" y="72"/>
                </a:cxn>
                <a:cxn ang="0">
                  <a:pos x="102" y="72"/>
                </a:cxn>
                <a:cxn ang="0">
                  <a:pos x="128" y="118"/>
                </a:cxn>
              </a:cxnLst>
              <a:rect l="0" t="0" r="r" b="b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atioasis.com/DUK/DUKdocs/Current_Available_Transfer_Capability_Implementation_Document_-_ATCID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tioasis.com/DUK/DUKdocs/Current_Available_Transfer_Capability_Implementation_Document_-_ATCID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tioasis.com/woa/docs/DUK/DUKdocs/DukeCarolinaOATT.pdf" TargetMode="External"/><Relationship Id="rId2" Type="http://schemas.openxmlformats.org/officeDocument/2006/relationships/hyperlink" Target="http://www.oatioasis.com/DUK/DUKdocs/Current_Available_Transfer_Capability_Implementation_Document_-_ATCID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ukencieatc@misoenergy.or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ukencieatc@misoenergy.or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410200" y="1295400"/>
            <a:ext cx="3048000" cy="457200"/>
          </a:xfrm>
        </p:spPr>
        <p:txBody>
          <a:bodyPr/>
          <a:lstStyle/>
          <a:p>
            <a:r>
              <a:rPr lang="en-US" sz="2000" dirty="0"/>
              <a:t>Duke Energy Carolinas</a:t>
            </a:r>
          </a:p>
          <a:p>
            <a:r>
              <a:rPr lang="en-US" sz="2000" dirty="0"/>
              <a:t>ATC Calculation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96000" y="2209800"/>
            <a:ext cx="1905000" cy="304800"/>
          </a:xfrm>
        </p:spPr>
        <p:txBody>
          <a:bodyPr/>
          <a:lstStyle/>
          <a:p>
            <a:r>
              <a:rPr lang="en-US" dirty="0" smtClean="0"/>
              <a:t>December 15</a:t>
            </a:r>
            <a:r>
              <a:rPr lang="en-US" baseline="30000" dirty="0" smtClean="0"/>
              <a:t>th</a:t>
            </a:r>
            <a:r>
              <a:rPr lang="en-US" dirty="0" smtClean="0"/>
              <a:t>,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Flowgate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048000"/>
          </a:xfrm>
        </p:spPr>
        <p:txBody>
          <a:bodyPr/>
          <a:lstStyle/>
          <a:p>
            <a:r>
              <a:rPr lang="en-US" dirty="0" smtClean="0"/>
              <a:t>Flowgate identification is performed at least annually</a:t>
            </a:r>
          </a:p>
          <a:p>
            <a:pPr lvl="1"/>
            <a:r>
              <a:rPr lang="en-US" dirty="0" smtClean="0"/>
              <a:t>Identifies list of Flowgates internal to Duke Energy Carolinas</a:t>
            </a:r>
          </a:p>
          <a:p>
            <a:pPr lvl="1"/>
            <a:r>
              <a:rPr lang="en-US" dirty="0" smtClean="0"/>
              <a:t>Screens external Flowgates and includes those that </a:t>
            </a:r>
            <a:r>
              <a:rPr lang="en-US" dirty="0"/>
              <a:t>meet/exceed criteria </a:t>
            </a:r>
            <a:endParaRPr lang="en-US" dirty="0" smtClean="0"/>
          </a:p>
          <a:p>
            <a:pPr lvl="2"/>
            <a:r>
              <a:rPr lang="en-US" dirty="0" smtClean="0"/>
              <a:t>An external TSP can request Duke Energy Carolinas to incorporate their Flowgates into the Duke Energy Carolinas process</a:t>
            </a:r>
          </a:p>
          <a:p>
            <a:r>
              <a:rPr lang="en-US" dirty="0" smtClean="0"/>
              <a:t>Duke ATC process currently contains 670 Flowgates</a:t>
            </a:r>
            <a:endParaRPr lang="en-US" dirty="0"/>
          </a:p>
          <a:p>
            <a:pPr lvl="1"/>
            <a:r>
              <a:rPr lang="en-US" dirty="0" smtClean="0"/>
              <a:t>379 internal DUK Flowgates &amp; 291 External Flowgates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544854"/>
              </p:ext>
            </p:extLst>
          </p:nvPr>
        </p:nvGraphicFramePr>
        <p:xfrm>
          <a:off x="1219200" y="4876800"/>
          <a:ext cx="66713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25"/>
                <a:gridCol w="809625"/>
                <a:gridCol w="809625"/>
                <a:gridCol w="809625"/>
                <a:gridCol w="894080"/>
                <a:gridCol w="919480"/>
                <a:gridCol w="809625"/>
                <a:gridCol w="8096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CPL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PJM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SCEG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670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981200" y="440701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Breakout of Flowgates in Duke Process by TSP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9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AFC?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4495800"/>
          </a:xfrm>
        </p:spPr>
        <p:txBody>
          <a:bodyPr/>
          <a:lstStyle/>
          <a:p>
            <a:r>
              <a:rPr lang="en-US" dirty="0" smtClean="0"/>
              <a:t>Available Flowgate Capability</a:t>
            </a:r>
          </a:p>
          <a:p>
            <a:endParaRPr lang="en-US" dirty="0" smtClean="0"/>
          </a:p>
          <a:p>
            <a:r>
              <a:rPr lang="en-US" dirty="0" smtClean="0"/>
              <a:t>NERC defines AFC as:</a:t>
            </a:r>
          </a:p>
          <a:p>
            <a:pPr lvl="1"/>
            <a:r>
              <a:rPr lang="en-US" dirty="0"/>
              <a:t>A measure of the flow capability remaining on a Flowgate for further commercial activity over and above already committed uses</a:t>
            </a:r>
            <a:r>
              <a:rPr lang="en-US" dirty="0" smtClean="0"/>
              <a:t>.</a:t>
            </a:r>
            <a:r>
              <a:rPr lang="en-US" dirty="0"/>
              <a:t>	</a:t>
            </a:r>
          </a:p>
          <a:p>
            <a:r>
              <a:rPr lang="en-US" dirty="0" smtClean="0"/>
              <a:t>More simply put:</a:t>
            </a:r>
          </a:p>
          <a:p>
            <a:pPr lvl="1"/>
            <a:r>
              <a:rPr lang="en-US" dirty="0" smtClean="0"/>
              <a:t>AFC is the commercial capability remaining on the Flowgate.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051" name="Picture 3" descr="C:\Users\ahunziker\AppData\Local\Microsoft\Windows\Temporary Internet Files\Content.IE5\21LSOC4Q\MP90039046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0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3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Inputs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163360"/>
            <a:ext cx="1905000" cy="4475440"/>
          </a:xfrm>
          <a:prstGeom prst="round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Process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 Builder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PowerGem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88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ATC Calculator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webTrans)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51816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Duke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webOASIS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>
            <a:stCxn id="40" idx="3"/>
          </p:cNvCxnSpPr>
          <p:nvPr/>
        </p:nvCxnSpPr>
        <p:spPr>
          <a:xfrm>
            <a:off x="2057400" y="33513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3" idx="3"/>
          </p:cNvCxnSpPr>
          <p:nvPr/>
        </p:nvCxnSpPr>
        <p:spPr>
          <a:xfrm>
            <a:off x="2057400" y="36561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2" idx="3"/>
          </p:cNvCxnSpPr>
          <p:nvPr/>
        </p:nvCxnSpPr>
        <p:spPr>
          <a:xfrm flipV="1">
            <a:off x="2057400" y="3959424"/>
            <a:ext cx="838200" cy="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</p:cNvCxnSpPr>
          <p:nvPr/>
        </p:nvCxnSpPr>
        <p:spPr>
          <a:xfrm>
            <a:off x="2057400" y="456912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3197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Seed Case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4111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Tags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807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Load Forecast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3502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Outages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168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Reservations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4400" y="35798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24400" y="40370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24400" y="3058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Shift Factors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724400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</a:t>
            </a:r>
          </a:p>
          <a:p>
            <a:pPr algn="r"/>
            <a:r>
              <a:rPr lang="en-US" sz="1400" dirty="0" smtClean="0"/>
              <a:t>Reservations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76900" y="4914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hape 30"/>
          <p:cNvCxnSpPr>
            <a:endCxn id="35" idx="3"/>
          </p:cNvCxnSpPr>
          <p:nvPr/>
        </p:nvCxnSpPr>
        <p:spPr>
          <a:xfrm rot="5400000">
            <a:off x="6019800" y="5029200"/>
            <a:ext cx="12954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200" y="51786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3730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 Flow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116336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AFC Overrides</a:t>
            </a:r>
            <a:endParaRPr lang="en-US" sz="1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80806" y="2705100"/>
            <a:ext cx="794" cy="1143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7200" y="2435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FG Definition File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341812" y="2971006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714206" y="2971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95800" y="2819400"/>
            <a:ext cx="13716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44152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Gen Dispatch Files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41" idx="3"/>
          </p:cNvCxnSpPr>
          <p:nvPr/>
        </p:nvCxnSpPr>
        <p:spPr>
          <a:xfrm>
            <a:off x="2057400" y="42657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489330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Gen Dispatch Files</a:t>
            </a:r>
            <a:endParaRPr lang="en-US" sz="1400" dirty="0"/>
          </a:p>
        </p:txBody>
      </p:sp>
      <p:cxnSp>
        <p:nvCxnSpPr>
          <p:cNvPr id="9" name="Elbow Connector 8"/>
          <p:cNvCxnSpPr>
            <a:stCxn id="62" idx="3"/>
          </p:cNvCxnSpPr>
          <p:nvPr/>
        </p:nvCxnSpPr>
        <p:spPr>
          <a:xfrm flipV="1">
            <a:off x="2057400" y="4648201"/>
            <a:ext cx="1752600" cy="506714"/>
          </a:xfrm>
          <a:prstGeom prst="bentConnector3">
            <a:avLst>
              <a:gd name="adj1" fmla="val 1001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24400" y="44942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48200" y="4188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TFC</a:t>
            </a:r>
            <a:endParaRPr lang="en-US" sz="1400" dirty="0"/>
          </a:p>
        </p:txBody>
      </p:sp>
      <p:cxnSp>
        <p:nvCxnSpPr>
          <p:cNvPr id="15" name="Elbow Connector 14"/>
          <p:cNvCxnSpPr>
            <a:stCxn id="44" idx="3"/>
            <a:endCxn id="34" idx="0"/>
          </p:cNvCxnSpPr>
          <p:nvPr/>
        </p:nvCxnSpPr>
        <p:spPr>
          <a:xfrm>
            <a:off x="1905000" y="1948190"/>
            <a:ext cx="4648200" cy="11760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25900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flowgates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22852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 TSP flowgates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590800" y="2588517"/>
            <a:ext cx="1676400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6" idx="3"/>
          </p:cNvCxnSpPr>
          <p:nvPr/>
        </p:nvCxnSpPr>
        <p:spPr>
          <a:xfrm>
            <a:off x="2057400" y="2439095"/>
            <a:ext cx="533400" cy="14942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0" idx="3"/>
          </p:cNvCxnSpPr>
          <p:nvPr/>
        </p:nvCxnSpPr>
        <p:spPr>
          <a:xfrm flipV="1">
            <a:off x="2057400" y="2592983"/>
            <a:ext cx="533400" cy="15091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4" idx="3"/>
          </p:cNvCxnSpPr>
          <p:nvPr/>
        </p:nvCxnSpPr>
        <p:spPr>
          <a:xfrm>
            <a:off x="1905000" y="1424970"/>
            <a:ext cx="5029200" cy="1699230"/>
          </a:xfrm>
          <a:prstGeom prst="bentConnector3">
            <a:avLst>
              <a:gd name="adj1" fmla="val 999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0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Adjacent TSP TSRs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 includes TSRs from adjacent TSPs</a:t>
            </a:r>
          </a:p>
          <a:p>
            <a:pPr lvl="1"/>
            <a:r>
              <a:rPr lang="en-US" dirty="0" smtClean="0"/>
              <a:t>Old process only contained DUK TSRs</a:t>
            </a:r>
          </a:p>
          <a:p>
            <a:pPr lvl="1"/>
            <a:r>
              <a:rPr lang="en-US" dirty="0"/>
              <a:t>Filtered to remove duplicate </a:t>
            </a:r>
            <a:r>
              <a:rPr lang="en-US" dirty="0" smtClean="0"/>
              <a:t>TSRs</a:t>
            </a:r>
          </a:p>
          <a:p>
            <a:pPr lvl="1"/>
            <a:r>
              <a:rPr lang="en-US" dirty="0" smtClean="0"/>
              <a:t>Must have TDF greater than 5%</a:t>
            </a:r>
          </a:p>
          <a:p>
            <a:r>
              <a:rPr lang="en-US" dirty="0" smtClean="0"/>
              <a:t>Adjacent TSRs provided by adjacent TSP</a:t>
            </a:r>
          </a:p>
          <a:p>
            <a:pPr lvl="1"/>
            <a:r>
              <a:rPr lang="en-US" dirty="0" smtClean="0"/>
              <a:t>Availability/accuracy based on adjacent TSP</a:t>
            </a:r>
          </a:p>
          <a:p>
            <a:r>
              <a:rPr lang="en-US" dirty="0" smtClean="0"/>
              <a:t>ATC Calculator downloads/applies Adjacent TSP TSRs</a:t>
            </a:r>
          </a:p>
          <a:p>
            <a:pPr lvl="1"/>
            <a:r>
              <a:rPr lang="en-US" dirty="0" smtClean="0"/>
              <a:t>OATi webTrans</a:t>
            </a:r>
            <a:endParaRPr lang="en-US" dirty="0"/>
          </a:p>
          <a:p>
            <a:pPr lvl="1"/>
            <a:r>
              <a:rPr lang="en-US" dirty="0" smtClean="0"/>
              <a:t>Applies Adjacent TSP TSRs at horizon initialization</a:t>
            </a:r>
          </a:p>
          <a:p>
            <a:r>
              <a:rPr lang="en-US" dirty="0" smtClean="0"/>
              <a:t>Coordinating TSPs</a:t>
            </a:r>
          </a:p>
          <a:p>
            <a:pPr lvl="1"/>
            <a:r>
              <a:rPr lang="en-US" dirty="0" smtClean="0"/>
              <a:t>CPL, PJM, SC, SCEG, SOCO, SEHA, SETH, TAP, TVA, YAD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074" name="Picture 2" descr="C:\Users\ahunziker\AppData\Local\Microsoft\Windows\Temporary Internet Files\Content.IE5\LXOH9SYU\MC9004292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1794053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97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TSP Flowgates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Duke Energy Carolinas includes Flowgates outside of its system in the ATC process</a:t>
            </a:r>
          </a:p>
          <a:p>
            <a:pPr lvl="1"/>
            <a:r>
              <a:rPr lang="en-US" dirty="0" smtClean="0"/>
              <a:t>Called “External Flowgates”</a:t>
            </a:r>
          </a:p>
          <a:p>
            <a:pPr lvl="1"/>
            <a:r>
              <a:rPr lang="en-US" dirty="0" smtClean="0"/>
              <a:t>Owned by another Transmission Service Provider (TSP)</a:t>
            </a:r>
          </a:p>
          <a:p>
            <a:r>
              <a:rPr lang="en-US" dirty="0" smtClean="0"/>
              <a:t>Flowgates that are not owned by Duke Energy Carolinas</a:t>
            </a:r>
          </a:p>
          <a:p>
            <a:pPr lvl="1"/>
            <a:r>
              <a:rPr lang="en-US" dirty="0" smtClean="0"/>
              <a:t>Includes any Flowgate in the VACAR Reliability Coordinator Area that had a TLR called in past 12 months</a:t>
            </a:r>
          </a:p>
          <a:p>
            <a:pPr lvl="2"/>
            <a:r>
              <a:rPr lang="en-US" dirty="0" smtClean="0"/>
              <a:t>At the time the list of Flowgates was created</a:t>
            </a:r>
          </a:p>
          <a:p>
            <a:pPr lvl="1"/>
            <a:r>
              <a:rPr lang="en-US" dirty="0" smtClean="0"/>
              <a:t>Any TSP can request Duke Energy Carolinas to honor their Flowgates </a:t>
            </a:r>
          </a:p>
          <a:p>
            <a:pPr lvl="2"/>
            <a:r>
              <a:rPr lang="en-US" dirty="0" smtClean="0"/>
              <a:t>Must be included in requesting TSP’s ATC process</a:t>
            </a:r>
          </a:p>
          <a:p>
            <a:pPr lvl="2"/>
            <a:r>
              <a:rPr lang="en-US" dirty="0" smtClean="0"/>
              <a:t>Must already be modeled</a:t>
            </a:r>
          </a:p>
          <a:p>
            <a:pPr lvl="2"/>
            <a:r>
              <a:rPr lang="en-US" dirty="0" smtClean="0"/>
              <a:t>Must pass Flowgate screening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C:\Users\ahunziker\AppData\Local\Microsoft\Windows\Temporary Internet Files\Content.IE5\6MXAJ5A7\MP9004426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57800"/>
            <a:ext cx="1998419" cy="135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TSP AFC Overrides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Duke Process Includes AFC Overrides from adjacent TSPs</a:t>
            </a:r>
          </a:p>
          <a:p>
            <a:pPr lvl="1"/>
            <a:r>
              <a:rPr lang="en-US" dirty="0" smtClean="0"/>
              <a:t>Applied to External Flowgates</a:t>
            </a:r>
          </a:p>
          <a:p>
            <a:pPr lvl="1"/>
            <a:r>
              <a:rPr lang="en-US" dirty="0" smtClean="0"/>
              <a:t>Replaces (overrides) the AFC value calculated by DUK</a:t>
            </a:r>
          </a:p>
          <a:p>
            <a:r>
              <a:rPr lang="en-US" dirty="0" smtClean="0"/>
              <a:t>Provided by coordinating TSP</a:t>
            </a:r>
          </a:p>
          <a:p>
            <a:pPr lvl="1"/>
            <a:r>
              <a:rPr lang="en-US" dirty="0" smtClean="0"/>
              <a:t>Availability/accuracy based on adjacent TSP</a:t>
            </a:r>
          </a:p>
          <a:p>
            <a:pPr lvl="2"/>
            <a:r>
              <a:rPr lang="en-US" dirty="0" smtClean="0"/>
              <a:t>If provided, DUK is REQUIRED to use the AFC value</a:t>
            </a:r>
            <a:r>
              <a:rPr lang="en-US" dirty="0"/>
              <a:t>.</a:t>
            </a:r>
            <a:endParaRPr lang="en-US" dirty="0" smtClean="0"/>
          </a:p>
          <a:p>
            <a:pPr lvl="2"/>
            <a:r>
              <a:rPr lang="en-US" dirty="0" smtClean="0"/>
              <a:t>If not provided, DUK utilizes value calculated by DUK process</a:t>
            </a:r>
          </a:p>
          <a:p>
            <a:r>
              <a:rPr lang="en-US" dirty="0" smtClean="0"/>
              <a:t>ATC Calculator downloads/applies External AFC Overrides</a:t>
            </a:r>
          </a:p>
          <a:p>
            <a:pPr lvl="1"/>
            <a:r>
              <a:rPr lang="en-US" dirty="0" smtClean="0"/>
              <a:t>OATi webTrans</a:t>
            </a:r>
            <a:r>
              <a:rPr lang="en-US" dirty="0"/>
              <a:t> </a:t>
            </a:r>
            <a:r>
              <a:rPr lang="en-US" dirty="0" smtClean="0"/>
              <a:t>applies AFC Overrides at horizon initialization</a:t>
            </a:r>
          </a:p>
          <a:p>
            <a:pPr lvl="2"/>
            <a:r>
              <a:rPr lang="en-US" dirty="0" smtClean="0"/>
              <a:t>Horizon definitions are included in the ATCID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link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57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point powerflow model</a:t>
            </a:r>
          </a:p>
          <a:p>
            <a:pPr lvl="1"/>
            <a:r>
              <a:rPr lang="en-US" dirty="0" smtClean="0"/>
              <a:t>Inputs of the AFC process</a:t>
            </a:r>
            <a:r>
              <a:rPr lang="en-US" dirty="0"/>
              <a:t> (Outages, Load, </a:t>
            </a:r>
            <a:r>
              <a:rPr lang="en-US" dirty="0" err="1"/>
              <a:t>etc</a:t>
            </a:r>
            <a:r>
              <a:rPr lang="en-US" dirty="0"/>
              <a:t>) </a:t>
            </a:r>
            <a:r>
              <a:rPr lang="en-US" dirty="0" smtClean="0"/>
              <a:t>modify the Seed Case to create a model representative of the calculation period</a:t>
            </a:r>
          </a:p>
          <a:p>
            <a:r>
              <a:rPr lang="en-US" dirty="0" smtClean="0"/>
              <a:t>Based on SERC Near-Term Study Group OASIS Studies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is modified to account for mapping concerns (alignment with NERC IDC, SDX, </a:t>
            </a:r>
            <a:r>
              <a:rPr lang="en-US" dirty="0" err="1"/>
              <a:t>etc</a:t>
            </a:r>
            <a:r>
              <a:rPr lang="en-US" dirty="0"/>
              <a:t>) and handling of base case </a:t>
            </a:r>
            <a:r>
              <a:rPr lang="en-US" dirty="0" smtClean="0"/>
              <a:t>transfers</a:t>
            </a:r>
          </a:p>
          <a:p>
            <a:pPr lvl="2"/>
            <a:r>
              <a:rPr lang="en-US" dirty="0" smtClean="0"/>
              <a:t>ensure </a:t>
            </a:r>
            <a:r>
              <a:rPr lang="en-US" dirty="0"/>
              <a:t>that outages, load forecasts, </a:t>
            </a:r>
            <a:r>
              <a:rPr lang="en-US" dirty="0" err="1"/>
              <a:t>etc</a:t>
            </a:r>
            <a:r>
              <a:rPr lang="en-US" dirty="0"/>
              <a:t> can be mapped </a:t>
            </a:r>
            <a:r>
              <a:rPr lang="en-US" dirty="0" smtClean="0"/>
              <a:t>correctly</a:t>
            </a:r>
          </a:p>
          <a:p>
            <a:pPr lvl="2"/>
            <a:r>
              <a:rPr lang="en-US" dirty="0" smtClean="0"/>
              <a:t>avoid </a:t>
            </a:r>
            <a:r>
              <a:rPr lang="en-US" dirty="0"/>
              <a:t>double counting of TSR or tag impacts in the calculation of AFCs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Developed quarterly for next 5 seasons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 descr="C:\Users\ahunziker\AppData\Local\Microsoft\Windows\Temporary Internet Files\Content.IE5\BM9FN4LN\MC9003840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400"/>
            <a:ext cx="1811426" cy="154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1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Outages from NERC SDX</a:t>
            </a:r>
          </a:p>
          <a:p>
            <a:pPr lvl="1"/>
            <a:r>
              <a:rPr lang="en-US" dirty="0" smtClean="0"/>
              <a:t>Industry standard database</a:t>
            </a:r>
          </a:p>
          <a:p>
            <a:pPr lvl="1"/>
            <a:r>
              <a:rPr lang="en-US" dirty="0" smtClean="0"/>
              <a:t>Transmission &amp; generation outages</a:t>
            </a:r>
          </a:p>
          <a:p>
            <a:pPr lvl="1"/>
            <a:r>
              <a:rPr lang="en-US" dirty="0" smtClean="0"/>
              <a:t>Utilize outages from:</a:t>
            </a:r>
          </a:p>
          <a:p>
            <a:pPr lvl="2"/>
            <a:r>
              <a:rPr lang="en-US" dirty="0" smtClean="0"/>
              <a:t>Duke Energy Carolinas</a:t>
            </a:r>
          </a:p>
          <a:p>
            <a:pPr lvl="2"/>
            <a:r>
              <a:rPr lang="en-US" dirty="0" smtClean="0"/>
              <a:t>All adjacent TSPs</a:t>
            </a:r>
          </a:p>
          <a:p>
            <a:r>
              <a:rPr lang="en-US" dirty="0" smtClean="0"/>
              <a:t>Outages built into Seed Case </a:t>
            </a:r>
          </a:p>
          <a:p>
            <a:pPr lvl="1"/>
            <a:r>
              <a:rPr lang="en-US" dirty="0" smtClean="0"/>
              <a:t>Refer to the outage criteria </a:t>
            </a:r>
            <a:r>
              <a:rPr lang="en-US" dirty="0"/>
              <a:t>in the ATCID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link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Transmission Outages are viewable on OASIS</a:t>
            </a:r>
          </a:p>
          <a:p>
            <a:pPr lvl="1"/>
            <a:r>
              <a:rPr lang="en-US" dirty="0" smtClean="0"/>
              <a:t>Requires certificate</a:t>
            </a:r>
          </a:p>
          <a:p>
            <a:pPr lvl="1"/>
            <a:r>
              <a:rPr lang="en-US" dirty="0" smtClean="0"/>
              <a:t>Only Duke Energy Carolinas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8" name="Picture 2" descr="C:\Users\ahunziker\AppData\Local\Microsoft\Windows\Temporary Internet Files\Content.IE5\D5REZ97W\MP90018511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52600"/>
            <a:ext cx="2819400" cy="190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4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load data from NERC SDX</a:t>
            </a:r>
          </a:p>
          <a:p>
            <a:pPr lvl="1"/>
            <a:r>
              <a:rPr lang="en-US" dirty="0" smtClean="0"/>
              <a:t>Industry standard database</a:t>
            </a:r>
          </a:p>
          <a:p>
            <a:pPr lvl="1"/>
            <a:r>
              <a:rPr lang="en-US" dirty="0" smtClean="0"/>
              <a:t>Utilize data from:</a:t>
            </a:r>
          </a:p>
          <a:p>
            <a:pPr lvl="2"/>
            <a:r>
              <a:rPr lang="en-US" dirty="0" smtClean="0"/>
              <a:t>Duke Energy Carolinas</a:t>
            </a:r>
          </a:p>
          <a:p>
            <a:pPr lvl="2"/>
            <a:r>
              <a:rPr lang="en-US" dirty="0" smtClean="0"/>
              <a:t>All adjacent TSPs, except PJM</a:t>
            </a:r>
          </a:p>
          <a:p>
            <a:r>
              <a:rPr lang="en-US" dirty="0" smtClean="0"/>
              <a:t>Download load data from PJM </a:t>
            </a:r>
          </a:p>
          <a:p>
            <a:pPr lvl="1"/>
            <a:r>
              <a:rPr lang="en-US" dirty="0" smtClean="0"/>
              <a:t>PJM provides a file that breaks out their load into each legacy BA (increases model accuracy)</a:t>
            </a:r>
          </a:p>
          <a:p>
            <a:r>
              <a:rPr lang="en-US" dirty="0" smtClean="0"/>
              <a:t>Forecasted/Actual Load Data are viewable on OASIS</a:t>
            </a:r>
          </a:p>
          <a:p>
            <a:pPr lvl="1"/>
            <a:r>
              <a:rPr lang="en-US" dirty="0" smtClean="0"/>
              <a:t>Requires certificate</a:t>
            </a:r>
          </a:p>
          <a:p>
            <a:pPr lvl="1"/>
            <a:r>
              <a:rPr lang="en-US" dirty="0" smtClean="0"/>
              <a:t>Only Duke Energy Carolinas</a:t>
            </a:r>
          </a:p>
          <a:p>
            <a:pPr lvl="2"/>
            <a:r>
              <a:rPr lang="en-US" dirty="0" smtClean="0"/>
              <a:t>System load</a:t>
            </a:r>
          </a:p>
          <a:p>
            <a:pPr lvl="2"/>
            <a:r>
              <a:rPr lang="en-US" dirty="0" smtClean="0"/>
              <a:t>Native load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147" name="Picture 3" descr="C:\Users\ahunziker\AppData\Local\Microsoft\Windows\Temporary Internet Files\Content.IE5\KL3ANCF6\MP90043718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67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7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Flowgate methodology basics</a:t>
            </a:r>
          </a:p>
          <a:p>
            <a:r>
              <a:rPr lang="en-US" dirty="0" smtClean="0"/>
              <a:t>Data Inputs</a:t>
            </a:r>
          </a:p>
          <a:p>
            <a:r>
              <a:rPr lang="en-US" dirty="0" smtClean="0"/>
              <a:t>AFC Calculation</a:t>
            </a:r>
          </a:p>
          <a:p>
            <a:r>
              <a:rPr lang="en-US" dirty="0" smtClean="0"/>
              <a:t>Posted ATC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C:\Users\ahunziker\AppData\Local\Microsoft\Windows\Temporary Internet Files\Content.IE5\XZBQCSI3\MP90040166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16" y="3962399"/>
            <a:ext cx="2814423" cy="187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Download tag data from NERC Tag Dump</a:t>
            </a:r>
          </a:p>
          <a:p>
            <a:pPr lvl="1"/>
            <a:r>
              <a:rPr lang="en-US" dirty="0" smtClean="0"/>
              <a:t>Industry standard database</a:t>
            </a:r>
          </a:p>
          <a:p>
            <a:pPr lvl="1"/>
            <a:r>
              <a:rPr lang="en-US" dirty="0" smtClean="0"/>
              <a:t>Utilize data from:</a:t>
            </a:r>
          </a:p>
          <a:p>
            <a:pPr lvl="2"/>
            <a:r>
              <a:rPr lang="en-US" dirty="0" smtClean="0"/>
              <a:t>Duke Energy Carolinas</a:t>
            </a:r>
          </a:p>
          <a:p>
            <a:pPr lvl="2"/>
            <a:r>
              <a:rPr lang="en-US" dirty="0" smtClean="0"/>
              <a:t>All adjacent TSPs</a:t>
            </a:r>
          </a:p>
          <a:p>
            <a:r>
              <a:rPr lang="en-US" dirty="0" smtClean="0"/>
              <a:t>Modeling of Tags</a:t>
            </a:r>
          </a:p>
          <a:p>
            <a:pPr lvl="1"/>
            <a:r>
              <a:rPr lang="en-US" dirty="0"/>
              <a:t>Capacity modeled is the Transmission Profile MWs </a:t>
            </a:r>
          </a:p>
          <a:p>
            <a:pPr lvl="1"/>
            <a:r>
              <a:rPr lang="en-US" dirty="0" smtClean="0"/>
              <a:t>Utilize the GCA/LCA to model receipt &amp; delivery points</a:t>
            </a:r>
          </a:p>
          <a:p>
            <a:pPr lvl="2"/>
            <a:r>
              <a:rPr lang="en-US" dirty="0" smtClean="0"/>
              <a:t>Adjusts net area interchange of GCA/LCA</a:t>
            </a:r>
          </a:p>
          <a:p>
            <a:pPr lvl="2"/>
            <a:r>
              <a:rPr lang="en-US" dirty="0" smtClean="0"/>
              <a:t>Tag impacts will be due to physics, not market path</a:t>
            </a:r>
          </a:p>
          <a:p>
            <a:pPr lvl="1"/>
            <a:r>
              <a:rPr lang="en-US" dirty="0" smtClean="0"/>
              <a:t>IPPs internal to DUK utilize the Source &amp; LCA</a:t>
            </a:r>
          </a:p>
          <a:p>
            <a:pPr lvl="2"/>
            <a:r>
              <a:rPr lang="en-US" dirty="0" smtClean="0"/>
              <a:t>Adjusts the output of the specific generator and the net </a:t>
            </a:r>
            <a:r>
              <a:rPr lang="en-US" dirty="0"/>
              <a:t>area </a:t>
            </a:r>
            <a:r>
              <a:rPr lang="en-US" dirty="0" smtClean="0"/>
              <a:t>interchange </a:t>
            </a:r>
            <a:r>
              <a:rPr lang="en-US" dirty="0"/>
              <a:t>of </a:t>
            </a:r>
            <a:r>
              <a:rPr lang="en-US" dirty="0" smtClean="0"/>
              <a:t>GCA/LCA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8194" name="Picture 2" descr="C:\Users\ahunziker\AppData\Local\Microsoft\Windows\Temporary Internet Files\Content.IE5\KL3ANCF6\MP90043319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14284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0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Tags affect the amount of generation dispatched in the Duke Energy Carolina TSP area</a:t>
            </a:r>
          </a:p>
          <a:p>
            <a:pPr lvl="1"/>
            <a:r>
              <a:rPr lang="en-US" dirty="0" smtClean="0"/>
              <a:t>Generation </a:t>
            </a:r>
            <a:r>
              <a:rPr lang="en-US" dirty="0"/>
              <a:t>is dispatched to meet load + net area interchange + losses</a:t>
            </a:r>
          </a:p>
          <a:p>
            <a:pPr lvl="1"/>
            <a:r>
              <a:rPr lang="en-US" dirty="0" smtClean="0"/>
              <a:t>Tags sinking in Duke will </a:t>
            </a:r>
            <a:r>
              <a:rPr lang="en-US" u="sng" dirty="0" smtClean="0"/>
              <a:t>decrease</a:t>
            </a:r>
            <a:r>
              <a:rPr lang="en-US" dirty="0" smtClean="0"/>
              <a:t> the generation dispatched</a:t>
            </a:r>
          </a:p>
          <a:p>
            <a:pPr lvl="1"/>
            <a:r>
              <a:rPr lang="en-US" dirty="0" smtClean="0"/>
              <a:t>Tags sourcing from Duke will </a:t>
            </a:r>
            <a:r>
              <a:rPr lang="en-US" u="sng" dirty="0" smtClean="0"/>
              <a:t>increase</a:t>
            </a:r>
            <a:r>
              <a:rPr lang="en-US" dirty="0" smtClean="0"/>
              <a:t> the generation dispatched</a:t>
            </a:r>
          </a:p>
          <a:p>
            <a:r>
              <a:rPr lang="en-US" dirty="0" smtClean="0"/>
              <a:t>Tags will impact the amount of generation dispatched which impacts baseflows of impacted Flowgates</a:t>
            </a:r>
          </a:p>
          <a:p>
            <a:pPr lvl="1"/>
            <a:r>
              <a:rPr lang="en-US" dirty="0" smtClean="0"/>
              <a:t>Based on physics not the market path</a:t>
            </a:r>
          </a:p>
          <a:p>
            <a:pPr lvl="1"/>
            <a:r>
              <a:rPr lang="en-US" dirty="0" smtClean="0"/>
              <a:t>Some Flowgates are more sensitive to generation than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 Dispatch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Duke Energy Carolinas generation dispatch</a:t>
            </a:r>
          </a:p>
          <a:p>
            <a:pPr lvl="1"/>
            <a:r>
              <a:rPr lang="en-US" dirty="0" smtClean="0"/>
              <a:t>Block Dispatch File</a:t>
            </a:r>
          </a:p>
          <a:p>
            <a:pPr lvl="2"/>
            <a:r>
              <a:rPr lang="en-US" dirty="0" smtClean="0"/>
              <a:t>Groups units into blocks based on dispatch order (typically economics)</a:t>
            </a:r>
          </a:p>
          <a:p>
            <a:pPr lvl="1"/>
            <a:r>
              <a:rPr lang="en-US" dirty="0" smtClean="0"/>
              <a:t>Direct Dispatch Files</a:t>
            </a:r>
          </a:p>
          <a:p>
            <a:pPr lvl="2"/>
            <a:r>
              <a:rPr lang="en-US" dirty="0" smtClean="0"/>
              <a:t>Pumped Storage (based on Duke unit commitment 7-day </a:t>
            </a:r>
            <a:r>
              <a:rPr lang="en-US" dirty="0"/>
              <a:t>outlook </a:t>
            </a:r>
            <a:r>
              <a:rPr lang="en-US" dirty="0" smtClean="0"/>
              <a:t>forecast)</a:t>
            </a:r>
          </a:p>
          <a:p>
            <a:pPr lvl="2"/>
            <a:r>
              <a:rPr lang="en-US" dirty="0" smtClean="0"/>
              <a:t>IPPs – Based on tags in hourly operating horizon</a:t>
            </a:r>
          </a:p>
          <a:p>
            <a:r>
              <a:rPr lang="en-US" dirty="0" smtClean="0"/>
              <a:t>Adjacent TSP generation dispatch</a:t>
            </a:r>
          </a:p>
          <a:p>
            <a:pPr lvl="1"/>
            <a:r>
              <a:rPr lang="en-US" dirty="0" smtClean="0"/>
              <a:t>Block Dispatch File (provided by adjacent TSP)</a:t>
            </a:r>
          </a:p>
          <a:p>
            <a:pPr lvl="1"/>
            <a:r>
              <a:rPr lang="en-US" dirty="0" smtClean="0"/>
              <a:t>Direct Dispatch Files (if provided)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172" name="Picture 4" descr="C:\Users\ahunziker\AppData\Local\Microsoft\Windows\Temporary Internet Files\Content.IE5\21LSOC4Q\MP900442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963" y="5269375"/>
            <a:ext cx="1989341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ahunziker\AppData\Local\Microsoft\Windows\Temporary Internet Files\Content.IE5\21LSOC4Q\MP90040655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69375"/>
            <a:ext cx="2129668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AFC Calculation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2435423"/>
            <a:ext cx="4800600" cy="2897087"/>
          </a:xfrm>
          <a:prstGeom prst="round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Process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 Builder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PowerGem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88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ATC Calculator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webTrans)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51816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Duke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webOASIS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>
            <a:stCxn id="40" idx="3"/>
          </p:cNvCxnSpPr>
          <p:nvPr/>
        </p:nvCxnSpPr>
        <p:spPr>
          <a:xfrm>
            <a:off x="2057400" y="33513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3" idx="3"/>
          </p:cNvCxnSpPr>
          <p:nvPr/>
        </p:nvCxnSpPr>
        <p:spPr>
          <a:xfrm>
            <a:off x="2057400" y="36561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2" idx="3"/>
          </p:cNvCxnSpPr>
          <p:nvPr/>
        </p:nvCxnSpPr>
        <p:spPr>
          <a:xfrm flipV="1">
            <a:off x="2057400" y="3959424"/>
            <a:ext cx="838200" cy="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</p:cNvCxnSpPr>
          <p:nvPr/>
        </p:nvCxnSpPr>
        <p:spPr>
          <a:xfrm>
            <a:off x="2057400" y="456912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3197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Seed Case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4111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Tags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807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Load Forecast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3502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Outages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168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Reservations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4400" y="35798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24400" y="40370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24400" y="3058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Shift Factors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724400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</a:t>
            </a:r>
          </a:p>
          <a:p>
            <a:pPr algn="r"/>
            <a:r>
              <a:rPr lang="en-US" sz="1400" dirty="0" smtClean="0"/>
              <a:t>Reservations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76900" y="4914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hape 30"/>
          <p:cNvCxnSpPr>
            <a:endCxn id="35" idx="3"/>
          </p:cNvCxnSpPr>
          <p:nvPr/>
        </p:nvCxnSpPr>
        <p:spPr>
          <a:xfrm rot="5400000">
            <a:off x="6019800" y="5029200"/>
            <a:ext cx="12954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200" y="51786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3730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 Flow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116336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AFC Overrides</a:t>
            </a:r>
            <a:endParaRPr lang="en-US" sz="1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80806" y="2705100"/>
            <a:ext cx="794" cy="1143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7200" y="2435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FG Definition File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341812" y="2971006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714206" y="2971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95800" y="2819400"/>
            <a:ext cx="13716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44152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Gen Dispatch Files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41" idx="3"/>
          </p:cNvCxnSpPr>
          <p:nvPr/>
        </p:nvCxnSpPr>
        <p:spPr>
          <a:xfrm>
            <a:off x="2057400" y="42657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489330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Gen Dispatch Files</a:t>
            </a:r>
            <a:endParaRPr lang="en-US" sz="1400" dirty="0"/>
          </a:p>
        </p:txBody>
      </p:sp>
      <p:cxnSp>
        <p:nvCxnSpPr>
          <p:cNvPr id="9" name="Elbow Connector 8"/>
          <p:cNvCxnSpPr>
            <a:stCxn id="62" idx="3"/>
          </p:cNvCxnSpPr>
          <p:nvPr/>
        </p:nvCxnSpPr>
        <p:spPr>
          <a:xfrm flipV="1">
            <a:off x="2057400" y="4648201"/>
            <a:ext cx="1752600" cy="506714"/>
          </a:xfrm>
          <a:prstGeom prst="bentConnector3">
            <a:avLst>
              <a:gd name="adj1" fmla="val 1001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24400" y="44942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48200" y="4188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TFC</a:t>
            </a:r>
            <a:endParaRPr lang="en-US" sz="1400" dirty="0"/>
          </a:p>
        </p:txBody>
      </p:sp>
      <p:cxnSp>
        <p:nvCxnSpPr>
          <p:cNvPr id="15" name="Elbow Connector 14"/>
          <p:cNvCxnSpPr>
            <a:stCxn id="44" idx="3"/>
            <a:endCxn id="34" idx="0"/>
          </p:cNvCxnSpPr>
          <p:nvPr/>
        </p:nvCxnSpPr>
        <p:spPr>
          <a:xfrm>
            <a:off x="1905000" y="1948190"/>
            <a:ext cx="4648200" cy="11760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25900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flowgates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22852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 TSP flowgates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590800" y="2588517"/>
            <a:ext cx="1676400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6" idx="3"/>
          </p:cNvCxnSpPr>
          <p:nvPr/>
        </p:nvCxnSpPr>
        <p:spPr>
          <a:xfrm>
            <a:off x="2057400" y="2439095"/>
            <a:ext cx="533400" cy="14942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0" idx="3"/>
          </p:cNvCxnSpPr>
          <p:nvPr/>
        </p:nvCxnSpPr>
        <p:spPr>
          <a:xfrm flipV="1">
            <a:off x="2057400" y="2592983"/>
            <a:ext cx="533400" cy="15091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4" idx="3"/>
          </p:cNvCxnSpPr>
          <p:nvPr/>
        </p:nvCxnSpPr>
        <p:spPr>
          <a:xfrm>
            <a:off x="1905000" y="1424970"/>
            <a:ext cx="5029200" cy="1699230"/>
          </a:xfrm>
          <a:prstGeom prst="bentConnector3">
            <a:avLst>
              <a:gd name="adj1" fmla="val 999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Calculated by the Model Builder (PowerGEM TARA AMB)</a:t>
            </a:r>
          </a:p>
          <a:p>
            <a:pPr lvl="1"/>
            <a:r>
              <a:rPr lang="en-US" dirty="0" smtClean="0"/>
              <a:t>MW flow on each flowgate</a:t>
            </a:r>
          </a:p>
          <a:p>
            <a:pPr lvl="1"/>
            <a:r>
              <a:rPr lang="en-US" dirty="0" smtClean="0"/>
              <a:t>Imported to ATC Calculator (OATi webTrans)</a:t>
            </a:r>
          </a:p>
          <a:p>
            <a:pPr lvl="1"/>
            <a:r>
              <a:rPr lang="en-US" dirty="0" smtClean="0"/>
              <a:t>Baseflow values are adjusted to prevent double impacts</a:t>
            </a:r>
          </a:p>
          <a:p>
            <a:pPr lvl="2"/>
            <a:r>
              <a:rPr lang="en-US" dirty="0" smtClean="0"/>
              <a:t>Performed in the ATC Calculator (OATi webTrans)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028" name="Picture 4" descr="C:\Users\ahunziker\AppData\Local\Microsoft\Windows\Temporary Internet Files\Content.IE5\D5REZ97W\MC9003842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724400"/>
            <a:ext cx="1767535" cy="181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Shift Factors (GSFs)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Shift Factors (GSFs) measures the sensitivity of a flowgate due to an incremental change in generation dispatch from a subsystem</a:t>
            </a:r>
          </a:p>
          <a:p>
            <a:pPr lvl="1"/>
            <a:r>
              <a:rPr lang="en-US" dirty="0" smtClean="0"/>
              <a:t>Subsystem created for each Control Area (CA) in Eastern Interconnect</a:t>
            </a:r>
          </a:p>
          <a:p>
            <a:pPr lvl="2"/>
            <a:r>
              <a:rPr lang="en-US" dirty="0" smtClean="0"/>
              <a:t>Each company represented by an import &amp; export subsystem</a:t>
            </a:r>
          </a:p>
          <a:p>
            <a:r>
              <a:rPr lang="en-US" dirty="0" smtClean="0"/>
              <a:t>Duke process contains roughly 106 subsystems</a:t>
            </a:r>
          </a:p>
          <a:p>
            <a:pPr lvl="1"/>
            <a:r>
              <a:rPr lang="en-US" dirty="0" smtClean="0"/>
              <a:t>Each subsystem has a factor relating to each Flowgate</a:t>
            </a:r>
          </a:p>
          <a:p>
            <a:pPr lvl="2"/>
            <a:r>
              <a:rPr lang="en-US" dirty="0" smtClean="0"/>
              <a:t>106 subsystems X 670 Flowgates = 71,020 sensitivity factors for each powerflow snapshot</a:t>
            </a:r>
          </a:p>
          <a:p>
            <a:pPr lvl="3"/>
            <a:r>
              <a:rPr lang="en-US" dirty="0" smtClean="0"/>
              <a:t>Hourly48 file contains 71,020 X 48 hours = 3,408,960 </a:t>
            </a:r>
            <a:r>
              <a:rPr lang="en-US" dirty="0"/>
              <a:t>sensitivity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7" name="Picture 3" descr="C:\Users\ahunziker\AppData\Local\Microsoft\Windows\Temporary Internet Files\Content.IE5\UHWM0WS1\MP90040052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105400"/>
            <a:ext cx="1752600" cy="140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2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Distribution Factors (TDFs)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Portion </a:t>
            </a:r>
            <a:r>
              <a:rPr lang="en-US" dirty="0"/>
              <a:t>of </a:t>
            </a:r>
            <a:r>
              <a:rPr lang="en-US" dirty="0" smtClean="0"/>
              <a:t>a transaction </a:t>
            </a:r>
            <a:r>
              <a:rPr lang="en-US" dirty="0"/>
              <a:t>that flows across a </a:t>
            </a:r>
            <a:r>
              <a:rPr lang="en-US" dirty="0" smtClean="0"/>
              <a:t>Flowgate</a:t>
            </a:r>
          </a:p>
          <a:p>
            <a:pPr lvl="1"/>
            <a:r>
              <a:rPr lang="en-US" dirty="0" smtClean="0"/>
              <a:t>Expressed as a percentage (%)</a:t>
            </a:r>
            <a:endParaRPr lang="en-US" dirty="0"/>
          </a:p>
          <a:p>
            <a:r>
              <a:rPr lang="en-US" dirty="0" smtClean="0"/>
              <a:t>Based </a:t>
            </a:r>
            <a:r>
              <a:rPr lang="en-US" dirty="0"/>
              <a:t>on </a:t>
            </a:r>
            <a:r>
              <a:rPr lang="en-US" dirty="0" smtClean="0"/>
              <a:t>Generation Shift Factors (GSFs)</a:t>
            </a:r>
            <a:endParaRPr lang="en-US" dirty="0"/>
          </a:p>
          <a:p>
            <a:pPr lvl="1"/>
            <a:r>
              <a:rPr lang="en-US" dirty="0"/>
              <a:t>TDF = GSF</a:t>
            </a:r>
            <a:r>
              <a:rPr lang="en-US" baseline="-25000" dirty="0"/>
              <a:t>POR</a:t>
            </a:r>
            <a:r>
              <a:rPr lang="en-US" dirty="0"/>
              <a:t> – GSF</a:t>
            </a:r>
            <a:r>
              <a:rPr lang="en-US" baseline="-25000" dirty="0"/>
              <a:t>POD</a:t>
            </a:r>
          </a:p>
          <a:p>
            <a:pPr lvl="1"/>
            <a:r>
              <a:rPr lang="en-US" dirty="0"/>
              <a:t>Means </a:t>
            </a:r>
            <a:r>
              <a:rPr lang="en-US" dirty="0" smtClean="0"/>
              <a:t>TDF is </a:t>
            </a:r>
            <a:r>
              <a:rPr lang="en-US" dirty="0"/>
              <a:t>dependent on </a:t>
            </a:r>
            <a:r>
              <a:rPr lang="en-US" dirty="0" smtClean="0"/>
              <a:t>the Source (POR) </a:t>
            </a:r>
            <a:r>
              <a:rPr lang="en-US" dirty="0"/>
              <a:t>&amp; </a:t>
            </a:r>
            <a:r>
              <a:rPr lang="en-US" dirty="0" smtClean="0"/>
              <a:t>Sink (POD) Control Areas (CAs) change in generation dispatch to facilitate the transfer</a:t>
            </a:r>
            <a:endParaRPr lang="en-US" dirty="0"/>
          </a:p>
          <a:p>
            <a:r>
              <a:rPr lang="en-US" dirty="0" smtClean="0"/>
              <a:t>Used </a:t>
            </a:r>
            <a:r>
              <a:rPr lang="en-US" dirty="0"/>
              <a:t>to determine/calculate:</a:t>
            </a:r>
          </a:p>
          <a:p>
            <a:pPr lvl="1"/>
            <a:r>
              <a:rPr lang="en-US" dirty="0"/>
              <a:t>How much each TSR impacts a </a:t>
            </a:r>
            <a:r>
              <a:rPr lang="en-US" dirty="0" smtClean="0"/>
              <a:t>Flowgate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Flowgates impact a </a:t>
            </a:r>
            <a:r>
              <a:rPr lang="en-US" dirty="0" smtClean="0"/>
              <a:t>Path</a:t>
            </a:r>
          </a:p>
          <a:p>
            <a:pPr lvl="1"/>
            <a:r>
              <a:rPr lang="en-US" dirty="0" smtClean="0"/>
              <a:t>The ATC of a 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1026" name="Picture 2" descr="C:\Users\ahunziker\AppData\Local\Microsoft\Windows\Temporary Internet Files\Content.IE5\BM9FN4LN\MP90018511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2767673" cy="18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76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much will my TSR impact a </a:t>
            </a:r>
            <a:r>
              <a:rPr lang="en-US" dirty="0" smtClean="0"/>
              <a:t>particular Flowgate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Depends on the TDF</a:t>
            </a:r>
          </a:p>
          <a:p>
            <a:pPr lvl="1"/>
            <a:r>
              <a:rPr lang="en-US" dirty="0"/>
              <a:t>TSR Flowgate Impact = Granted MW Capacity X TDF</a:t>
            </a:r>
          </a:p>
          <a:p>
            <a:r>
              <a:rPr lang="en-US" dirty="0" smtClean="0"/>
              <a:t>Will need to calculate TSR impact on each impacted Flowgate</a:t>
            </a:r>
          </a:p>
          <a:p>
            <a:r>
              <a:rPr lang="en-US" dirty="0" smtClean="0"/>
              <a:t>Example</a:t>
            </a:r>
            <a:r>
              <a:rPr lang="en-US" dirty="0"/>
              <a:t>: TSR </a:t>
            </a:r>
            <a:r>
              <a:rPr lang="en-US" dirty="0" smtClean="0"/>
              <a:t>= </a:t>
            </a:r>
            <a:r>
              <a:rPr lang="en-US" dirty="0"/>
              <a:t>100 </a:t>
            </a:r>
            <a:r>
              <a:rPr lang="en-US" dirty="0" smtClean="0"/>
              <a:t>MW</a:t>
            </a:r>
          </a:p>
          <a:p>
            <a:pPr lvl="1"/>
            <a:r>
              <a:rPr lang="en-US" dirty="0" smtClean="0"/>
              <a:t>TDF </a:t>
            </a:r>
            <a:r>
              <a:rPr lang="en-US" dirty="0"/>
              <a:t>on Flowgate </a:t>
            </a:r>
            <a:r>
              <a:rPr lang="en-US" dirty="0" smtClean="0"/>
              <a:t>“A” </a:t>
            </a:r>
            <a:r>
              <a:rPr lang="en-US" dirty="0"/>
              <a:t>= </a:t>
            </a:r>
            <a:r>
              <a:rPr lang="en-US" dirty="0" smtClean="0"/>
              <a:t>-2.32%</a:t>
            </a:r>
            <a:endParaRPr lang="en-US" dirty="0"/>
          </a:p>
          <a:p>
            <a:pPr lvl="2"/>
            <a:r>
              <a:rPr lang="en-US" dirty="0"/>
              <a:t>TSR Flowgate </a:t>
            </a:r>
            <a:r>
              <a:rPr lang="en-US" dirty="0" smtClean="0"/>
              <a:t>Impact (Flowgate A) </a:t>
            </a:r>
            <a:r>
              <a:rPr lang="en-US" dirty="0"/>
              <a:t>= 100 X </a:t>
            </a:r>
            <a:r>
              <a:rPr lang="en-US" dirty="0" smtClean="0"/>
              <a:t>-2.32% </a:t>
            </a:r>
            <a:r>
              <a:rPr lang="en-US" dirty="0"/>
              <a:t>= -2.32 </a:t>
            </a:r>
            <a:r>
              <a:rPr lang="en-US" dirty="0" smtClean="0"/>
              <a:t>MWs</a:t>
            </a:r>
          </a:p>
          <a:p>
            <a:pPr lvl="1"/>
            <a:r>
              <a:rPr lang="en-US" dirty="0" smtClean="0"/>
              <a:t>TDF on Flowgate “B” = 5.01%</a:t>
            </a:r>
          </a:p>
          <a:p>
            <a:pPr lvl="2"/>
            <a:r>
              <a:rPr lang="en-US" dirty="0"/>
              <a:t>TSR Flowgate Impact (Flowgate </a:t>
            </a:r>
            <a:r>
              <a:rPr lang="en-US" dirty="0" smtClean="0"/>
              <a:t>B) </a:t>
            </a:r>
            <a:r>
              <a:rPr lang="en-US" dirty="0"/>
              <a:t>= 100 X </a:t>
            </a:r>
            <a:r>
              <a:rPr lang="en-US" dirty="0" smtClean="0"/>
              <a:t>5.01% </a:t>
            </a:r>
            <a:r>
              <a:rPr lang="en-US" dirty="0"/>
              <a:t>= </a:t>
            </a:r>
            <a:r>
              <a:rPr lang="en-US" dirty="0" smtClean="0"/>
              <a:t>5.01 MWs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Flowgates impact </a:t>
            </a:r>
            <a:r>
              <a:rPr lang="en-US" dirty="0" smtClean="0"/>
              <a:t>Path “XYZ”?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dirty="0" smtClean="0"/>
              <a:t>Depends on the TDF of each Flowgate</a:t>
            </a:r>
          </a:p>
          <a:p>
            <a:pPr lvl="1"/>
            <a:r>
              <a:rPr lang="en-US" dirty="0" smtClean="0"/>
              <a:t>If Flowgate TDF &gt;= to Flowgate threshold, Flowgate is impacted</a:t>
            </a:r>
          </a:p>
          <a:p>
            <a:pPr lvl="2"/>
            <a:r>
              <a:rPr lang="en-US" dirty="0"/>
              <a:t>3% for Duke Flowgates</a:t>
            </a:r>
          </a:p>
          <a:p>
            <a:pPr lvl="2"/>
            <a:r>
              <a:rPr lang="en-US" dirty="0"/>
              <a:t>5% for all other Flowgates</a:t>
            </a:r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Using the threshold above, what Flowgates impact DUK-PJM?</a:t>
            </a:r>
          </a:p>
          <a:p>
            <a:pPr lvl="2"/>
            <a:r>
              <a:rPr lang="en-US" dirty="0" smtClean="0"/>
              <a:t>TDF </a:t>
            </a:r>
            <a:r>
              <a:rPr lang="en-US" dirty="0"/>
              <a:t>on Flowgate </a:t>
            </a:r>
            <a:r>
              <a:rPr lang="en-US" dirty="0" smtClean="0"/>
              <a:t>“A” </a:t>
            </a:r>
            <a:r>
              <a:rPr lang="en-US" dirty="0"/>
              <a:t>= -.</a:t>
            </a:r>
            <a:r>
              <a:rPr lang="en-US" dirty="0" smtClean="0"/>
              <a:t>0232 (-2.32%) owned by DUK</a:t>
            </a:r>
            <a:endParaRPr lang="en-US" dirty="0"/>
          </a:p>
          <a:p>
            <a:pPr lvl="3"/>
            <a:r>
              <a:rPr lang="en-US" dirty="0" smtClean="0"/>
              <a:t>Does not impact DUK-PJM, Flowgate TDF &lt; Flowgate threshold (3%)</a:t>
            </a:r>
          </a:p>
          <a:p>
            <a:pPr lvl="2"/>
            <a:r>
              <a:rPr lang="en-US" dirty="0" smtClean="0"/>
              <a:t>TDF on Flowgate “B” = .0501 (5.01%) owned by TVA</a:t>
            </a:r>
          </a:p>
          <a:p>
            <a:pPr lvl="3"/>
            <a:r>
              <a:rPr lang="en-US" dirty="0" smtClean="0"/>
              <a:t>Impacts </a:t>
            </a:r>
            <a:r>
              <a:rPr lang="en-US" dirty="0"/>
              <a:t>DUK-PJM, Flowgate </a:t>
            </a:r>
            <a:r>
              <a:rPr lang="en-US" dirty="0" smtClean="0"/>
              <a:t>TDF (5.01%) &gt; </a:t>
            </a:r>
            <a:r>
              <a:rPr lang="en-US" dirty="0"/>
              <a:t>Flowgate threshold </a:t>
            </a:r>
            <a:r>
              <a:rPr lang="en-US" dirty="0" smtClean="0"/>
              <a:t>(5%)</a:t>
            </a:r>
          </a:p>
          <a:p>
            <a:r>
              <a:rPr lang="en-US" dirty="0" smtClean="0"/>
              <a:t>Remember TDFs are based on Shift Factors (GSFs)</a:t>
            </a:r>
          </a:p>
          <a:p>
            <a:pPr lvl="1"/>
            <a:r>
              <a:rPr lang="en-US" dirty="0"/>
              <a:t>Means TDF is dependent on how the </a:t>
            </a:r>
            <a:r>
              <a:rPr lang="en-US" dirty="0" smtClean="0"/>
              <a:t>Source (POR) </a:t>
            </a:r>
            <a:r>
              <a:rPr lang="en-US" dirty="0"/>
              <a:t>&amp; </a:t>
            </a:r>
            <a:r>
              <a:rPr lang="en-US" dirty="0" smtClean="0"/>
              <a:t>Sink (POD) </a:t>
            </a:r>
            <a:r>
              <a:rPr lang="en-US" dirty="0"/>
              <a:t>CAs respond to a </a:t>
            </a:r>
            <a:r>
              <a:rPr lang="en-US" dirty="0" smtClean="0"/>
              <a:t>Flowgate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0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6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</a:t>
            </a:r>
            <a:r>
              <a:rPr lang="en-US" sz="1800" b="0" dirty="0" smtClean="0"/>
              <a:t> - </a:t>
            </a:r>
            <a:r>
              <a:rPr lang="en-US" sz="1600" b="0" dirty="0" smtClean="0"/>
              <a:t>Why </a:t>
            </a:r>
            <a:r>
              <a:rPr lang="en-US" sz="1600" b="0" dirty="0"/>
              <a:t>is there ATC on CPLE-PJM but not DUK-PJM</a:t>
            </a:r>
            <a:r>
              <a:rPr lang="en-US" sz="1600" b="0" dirty="0" smtClean="0"/>
              <a:t>?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dirty="0" smtClean="0"/>
              <a:t>Completely different and independent Paths</a:t>
            </a:r>
          </a:p>
          <a:p>
            <a:r>
              <a:rPr lang="en-US" dirty="0" smtClean="0"/>
              <a:t>Because the two Paths are different, Flowgates impact the Paths differently</a:t>
            </a:r>
            <a:endParaRPr lang="en-US" dirty="0"/>
          </a:p>
          <a:p>
            <a:pPr lvl="1"/>
            <a:r>
              <a:rPr lang="en-US" dirty="0" smtClean="0"/>
              <a:t>TDFs </a:t>
            </a:r>
            <a:r>
              <a:rPr lang="en-US" dirty="0"/>
              <a:t>are based on </a:t>
            </a:r>
            <a:r>
              <a:rPr lang="en-US" dirty="0" smtClean="0"/>
              <a:t>Shift </a:t>
            </a:r>
            <a:r>
              <a:rPr lang="en-US" dirty="0"/>
              <a:t>Factors (GSFs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Means </a:t>
            </a:r>
            <a:r>
              <a:rPr lang="en-US" dirty="0"/>
              <a:t>TDF </a:t>
            </a:r>
            <a:r>
              <a:rPr lang="en-US" dirty="0" smtClean="0"/>
              <a:t>for each Flowgate is </a:t>
            </a:r>
            <a:r>
              <a:rPr lang="en-US" dirty="0"/>
              <a:t>dependent </a:t>
            </a:r>
            <a:r>
              <a:rPr lang="en-US" dirty="0" smtClean="0"/>
              <a:t>POR </a:t>
            </a:r>
            <a:r>
              <a:rPr lang="en-US" dirty="0"/>
              <a:t>&amp; </a:t>
            </a:r>
            <a:r>
              <a:rPr lang="en-US" dirty="0" smtClean="0"/>
              <a:t>POD</a:t>
            </a:r>
          </a:p>
          <a:p>
            <a:pPr lvl="2"/>
            <a:r>
              <a:rPr lang="en-US" dirty="0" smtClean="0"/>
              <a:t>Path DUK-PJM has POR = DUK &amp; POD = PJM</a:t>
            </a:r>
          </a:p>
          <a:p>
            <a:pPr lvl="2"/>
            <a:r>
              <a:rPr lang="en-US" dirty="0" smtClean="0"/>
              <a:t>Path CPLE-PJM has a POR = CPLE &amp; POD = PJM</a:t>
            </a:r>
          </a:p>
          <a:p>
            <a:pPr lvl="1"/>
            <a:r>
              <a:rPr lang="en-US" dirty="0" smtClean="0"/>
              <a:t>Paths are not the same</a:t>
            </a:r>
          </a:p>
          <a:p>
            <a:pPr lvl="2"/>
            <a:r>
              <a:rPr lang="en-US" dirty="0" smtClean="0"/>
              <a:t>Because POR &amp; POD are not the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8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Example</a:t>
            </a:r>
            <a:r>
              <a:rPr lang="en-US" sz="1800" b="0" dirty="0" smtClean="0"/>
              <a:t> </a:t>
            </a:r>
            <a:r>
              <a:rPr lang="en-US" sz="1600" b="0" dirty="0"/>
              <a:t>- Why is there ATC on CPLE-PJM but not DUK-PJM?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12192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b="0" dirty="0" smtClean="0"/>
              <a:t>DUK-PJM</a:t>
            </a:r>
          </a:p>
          <a:p>
            <a:pPr marL="0" indent="0" algn="ctr">
              <a:buNone/>
            </a:pPr>
            <a:r>
              <a:rPr lang="en-US" b="0" dirty="0" smtClean="0"/>
              <a:t>CPLE-PJM</a:t>
            </a:r>
            <a:endParaRPr lang="en-US" b="0" dirty="0"/>
          </a:p>
        </p:txBody>
      </p:sp>
      <p:sp>
        <p:nvSpPr>
          <p:cNvPr id="5" name="Oval 4"/>
          <p:cNvSpPr/>
          <p:nvPr/>
        </p:nvSpPr>
        <p:spPr>
          <a:xfrm>
            <a:off x="6027516" y="49530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CPLE</a:t>
            </a:r>
            <a:endParaRPr lang="en-US" dirty="0"/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Gen scaled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up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027516" y="19050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PJM</a:t>
            </a:r>
            <a:endParaRPr lang="en-US" dirty="0"/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Gen scaled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down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828800" y="40386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DUK</a:t>
            </a:r>
            <a:endParaRPr lang="en-US" dirty="0"/>
          </a:p>
          <a:p>
            <a:pPr algn="ctr"/>
            <a:r>
              <a:rPr lang="en-US" sz="1200" dirty="0">
                <a:solidFill>
                  <a:srgbClr val="92D050"/>
                </a:solidFill>
              </a:rPr>
              <a:t>Gen scaled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up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1828800" y="22098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PJM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Gen scaled</a:t>
            </a:r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down</a:t>
            </a:r>
            <a:endParaRPr lang="en-US" sz="1200" dirty="0">
              <a:solidFill>
                <a:srgbClr val="92D050"/>
              </a:solidFill>
            </a:endParaRPr>
          </a:p>
        </p:txBody>
      </p:sp>
      <p:sp>
        <p:nvSpPr>
          <p:cNvPr id="2064" name="TextBox 2063"/>
          <p:cNvSpPr txBox="1"/>
          <p:nvPr/>
        </p:nvSpPr>
        <p:spPr>
          <a:xfrm>
            <a:off x="914400" y="16002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PJM generation is scaled down for import</a:t>
            </a:r>
            <a:endParaRPr 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914400" y="5562600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DUK generation is scaled up for export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5113116" y="1628001"/>
            <a:ext cx="312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PJM generation is scaled down for import</a:t>
            </a:r>
            <a:endParaRPr lang="en-US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5853298" y="6122742"/>
            <a:ext cx="16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CPL generation is scaled up for export</a:t>
            </a:r>
            <a:endParaRPr lang="en-US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7515596" y="3807767"/>
            <a:ext cx="162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DUK generation does not change</a:t>
            </a:r>
            <a:endParaRPr lang="en-US" sz="1200" dirty="0"/>
          </a:p>
        </p:txBody>
      </p:sp>
      <p:sp>
        <p:nvSpPr>
          <p:cNvPr id="22" name="Oval 21"/>
          <p:cNvSpPr/>
          <p:nvPr/>
        </p:nvSpPr>
        <p:spPr>
          <a:xfrm>
            <a:off x="6027516" y="3429000"/>
            <a:ext cx="1295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DUK</a:t>
            </a:r>
            <a:endParaRPr lang="en-US" dirty="0"/>
          </a:p>
          <a:p>
            <a:pPr algn="ctr"/>
            <a:r>
              <a:rPr lang="en-US" sz="1200" dirty="0" smtClean="0">
                <a:solidFill>
                  <a:srgbClr val="92D050"/>
                </a:solidFill>
              </a:rPr>
              <a:t>No changes</a:t>
            </a:r>
            <a:endParaRPr lang="en-US" sz="1200" dirty="0">
              <a:solidFill>
                <a:srgbClr val="92D050"/>
              </a:solidFill>
            </a:endParaRPr>
          </a:p>
        </p:txBody>
      </p:sp>
      <p:cxnSp>
        <p:nvCxnSpPr>
          <p:cNvPr id="14" name="Straight Arrow Connector 13"/>
          <p:cNvCxnSpPr>
            <a:endCxn id="22" idx="6"/>
          </p:cNvCxnSpPr>
          <p:nvPr/>
        </p:nvCxnSpPr>
        <p:spPr>
          <a:xfrm flipH="1">
            <a:off x="7322916" y="4038599"/>
            <a:ext cx="373284" cy="1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7" idx="0"/>
            <a:endCxn id="48" idx="4"/>
          </p:cNvCxnSpPr>
          <p:nvPr/>
        </p:nvCxnSpPr>
        <p:spPr>
          <a:xfrm flipV="1">
            <a:off x="2476500" y="3429000"/>
            <a:ext cx="0" cy="609600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0"/>
            <a:endCxn id="11" idx="4"/>
          </p:cNvCxnSpPr>
          <p:nvPr/>
        </p:nvCxnSpPr>
        <p:spPr>
          <a:xfrm flipV="1">
            <a:off x="6675216" y="3124200"/>
            <a:ext cx="0" cy="304800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0"/>
            <a:endCxn id="22" idx="4"/>
          </p:cNvCxnSpPr>
          <p:nvPr/>
        </p:nvCxnSpPr>
        <p:spPr>
          <a:xfrm flipV="1">
            <a:off x="6675216" y="4648200"/>
            <a:ext cx="0" cy="304800"/>
          </a:xfrm>
          <a:prstGeom prst="straightConnector1">
            <a:avLst/>
          </a:prstGeom>
          <a:ln w="412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352800" y="385393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</a:rPr>
              <a:t>The Difference Is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20" name="Straight Arrow Connector 19"/>
          <p:cNvCxnSpPr>
            <a:stCxn id="19" idx="3"/>
            <a:endCxn id="22" idx="2"/>
          </p:cNvCxnSpPr>
          <p:nvPr/>
        </p:nvCxnSpPr>
        <p:spPr>
          <a:xfrm>
            <a:off x="5410200" y="4038599"/>
            <a:ext cx="617316" cy="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9" idx="3"/>
            <a:endCxn id="5" idx="2"/>
          </p:cNvCxnSpPr>
          <p:nvPr/>
        </p:nvCxnSpPr>
        <p:spPr>
          <a:xfrm>
            <a:off x="5410200" y="4038599"/>
            <a:ext cx="617316" cy="1524001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  <a:endCxn id="47" idx="7"/>
          </p:cNvCxnSpPr>
          <p:nvPr/>
        </p:nvCxnSpPr>
        <p:spPr>
          <a:xfrm flipH="1">
            <a:off x="2934493" y="4038599"/>
            <a:ext cx="418307" cy="178549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52800" y="42304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Flowgates can be more sensitive to gen dispatch in one area </a:t>
            </a:r>
            <a:r>
              <a:rPr lang="en-US" sz="1200" dirty="0" err="1" smtClean="0"/>
              <a:t>vs</a:t>
            </a:r>
            <a:r>
              <a:rPr lang="en-US" sz="1200" dirty="0" smtClean="0"/>
              <a:t> another area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1085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Timing &amp;Calculation of Posted ATC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93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486400" y="2820988"/>
            <a:ext cx="2209800" cy="2072317"/>
          </a:xfrm>
          <a:prstGeom prst="roundRect">
            <a:avLst/>
          </a:prstGeom>
          <a:pattFill prst="lgCheck">
            <a:fgClr>
              <a:srgbClr val="FFFF00"/>
            </a:fgClr>
            <a:bgClr>
              <a:schemeClr val="bg1"/>
            </a:bgClr>
          </a:patt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Process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 Builder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PowerGem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88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ATC Calculator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webTrans)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51816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Duke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webOASIS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>
            <a:stCxn id="40" idx="3"/>
          </p:cNvCxnSpPr>
          <p:nvPr/>
        </p:nvCxnSpPr>
        <p:spPr>
          <a:xfrm>
            <a:off x="2057400" y="33513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3" idx="3"/>
          </p:cNvCxnSpPr>
          <p:nvPr/>
        </p:nvCxnSpPr>
        <p:spPr>
          <a:xfrm>
            <a:off x="2057400" y="36561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2" idx="3"/>
          </p:cNvCxnSpPr>
          <p:nvPr/>
        </p:nvCxnSpPr>
        <p:spPr>
          <a:xfrm flipV="1">
            <a:off x="2057400" y="3959424"/>
            <a:ext cx="838200" cy="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</p:cNvCxnSpPr>
          <p:nvPr/>
        </p:nvCxnSpPr>
        <p:spPr>
          <a:xfrm>
            <a:off x="2057400" y="456912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3197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Seed Case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4111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Tags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807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Load Forecast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3502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Outages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168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Reservations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4400" y="35798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24400" y="40370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24400" y="3058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Shift Factors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724400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</a:t>
            </a:r>
          </a:p>
          <a:p>
            <a:pPr algn="r"/>
            <a:r>
              <a:rPr lang="en-US" sz="1400" dirty="0" smtClean="0"/>
              <a:t>Reservations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76900" y="4914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hape 30"/>
          <p:cNvCxnSpPr>
            <a:endCxn id="35" idx="3"/>
          </p:cNvCxnSpPr>
          <p:nvPr/>
        </p:nvCxnSpPr>
        <p:spPr>
          <a:xfrm rot="5400000">
            <a:off x="6019800" y="5029200"/>
            <a:ext cx="12954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200" y="51786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3730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 Flow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116336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AFC Overrides</a:t>
            </a:r>
            <a:endParaRPr lang="en-US" sz="1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80806" y="2705100"/>
            <a:ext cx="794" cy="1143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7200" y="2435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FG Definition File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341812" y="2971006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714206" y="2971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95800" y="2819400"/>
            <a:ext cx="13716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44152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Gen Dispatch Files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41" idx="3"/>
          </p:cNvCxnSpPr>
          <p:nvPr/>
        </p:nvCxnSpPr>
        <p:spPr>
          <a:xfrm>
            <a:off x="2057400" y="42657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489330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Gen Dispatch Files</a:t>
            </a:r>
            <a:endParaRPr lang="en-US" sz="1400" dirty="0"/>
          </a:p>
        </p:txBody>
      </p:sp>
      <p:cxnSp>
        <p:nvCxnSpPr>
          <p:cNvPr id="9" name="Elbow Connector 8"/>
          <p:cNvCxnSpPr>
            <a:stCxn id="62" idx="3"/>
          </p:cNvCxnSpPr>
          <p:nvPr/>
        </p:nvCxnSpPr>
        <p:spPr>
          <a:xfrm flipV="1">
            <a:off x="2057400" y="4648201"/>
            <a:ext cx="1752600" cy="506714"/>
          </a:xfrm>
          <a:prstGeom prst="bentConnector3">
            <a:avLst>
              <a:gd name="adj1" fmla="val 1001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24400" y="44942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48200" y="4188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TFC</a:t>
            </a:r>
            <a:endParaRPr lang="en-US" sz="1400" dirty="0"/>
          </a:p>
        </p:txBody>
      </p:sp>
      <p:cxnSp>
        <p:nvCxnSpPr>
          <p:cNvPr id="15" name="Elbow Connector 14"/>
          <p:cNvCxnSpPr>
            <a:stCxn id="44" idx="3"/>
            <a:endCxn id="34" idx="0"/>
          </p:cNvCxnSpPr>
          <p:nvPr/>
        </p:nvCxnSpPr>
        <p:spPr>
          <a:xfrm>
            <a:off x="1905000" y="1948190"/>
            <a:ext cx="4648200" cy="11760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25900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flowgates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22852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 TSP flowgates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590800" y="2588517"/>
            <a:ext cx="1676400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6" idx="3"/>
          </p:cNvCxnSpPr>
          <p:nvPr/>
        </p:nvCxnSpPr>
        <p:spPr>
          <a:xfrm>
            <a:off x="2057400" y="2439095"/>
            <a:ext cx="533400" cy="14942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0" idx="3"/>
          </p:cNvCxnSpPr>
          <p:nvPr/>
        </p:nvCxnSpPr>
        <p:spPr>
          <a:xfrm flipV="1">
            <a:off x="2057400" y="2592983"/>
            <a:ext cx="533400" cy="15091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4" idx="3"/>
          </p:cNvCxnSpPr>
          <p:nvPr/>
        </p:nvCxnSpPr>
        <p:spPr>
          <a:xfrm>
            <a:off x="1905000" y="1424970"/>
            <a:ext cx="5029200" cy="1699230"/>
          </a:xfrm>
          <a:prstGeom prst="bentConnector3">
            <a:avLst>
              <a:gd name="adj1" fmla="val 999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7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Process Timing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 of ATC values</a:t>
            </a:r>
            <a:endParaRPr lang="en-US" dirty="0"/>
          </a:p>
          <a:p>
            <a:pPr lvl="1"/>
            <a:r>
              <a:rPr lang="en-US" dirty="0" smtClean="0"/>
              <a:t>ATC adjusted </a:t>
            </a:r>
            <a:r>
              <a:rPr lang="en-US" dirty="0"/>
              <a:t>automatically </a:t>
            </a:r>
            <a:r>
              <a:rPr lang="en-US" dirty="0" smtClean="0"/>
              <a:t>as TSRs change status</a:t>
            </a:r>
          </a:p>
          <a:p>
            <a:pPr lvl="2"/>
            <a:r>
              <a:rPr lang="en-US" dirty="0" smtClean="0"/>
              <a:t>Uses existing model output (baseflows, sensitivity factors, etc.)</a:t>
            </a:r>
          </a:p>
          <a:p>
            <a:pPr lvl="1"/>
            <a:r>
              <a:rPr lang="en-US" dirty="0" smtClean="0"/>
              <a:t>ATC recalculated automatically as Model Builder data imported</a:t>
            </a:r>
          </a:p>
          <a:p>
            <a:pPr lvl="1"/>
            <a:r>
              <a:rPr lang="en-US" dirty="0" smtClean="0"/>
              <a:t>ATC recalculated at horizon initialization</a:t>
            </a:r>
          </a:p>
          <a:p>
            <a:r>
              <a:rPr lang="en-US" dirty="0" smtClean="0"/>
              <a:t>ATC Calculator Inputs</a:t>
            </a:r>
          </a:p>
          <a:p>
            <a:pPr lvl="1"/>
            <a:r>
              <a:rPr lang="en-US" dirty="0" smtClean="0"/>
              <a:t>OATi monitors coordinating TSPs for data downloads</a:t>
            </a:r>
          </a:p>
          <a:p>
            <a:pPr lvl="2"/>
            <a:r>
              <a:rPr lang="en-US" dirty="0" smtClean="0"/>
              <a:t>TSRs</a:t>
            </a:r>
          </a:p>
          <a:p>
            <a:pPr lvl="2"/>
            <a:r>
              <a:rPr lang="en-US" dirty="0" smtClean="0"/>
              <a:t>AFCs</a:t>
            </a:r>
          </a:p>
          <a:p>
            <a:pPr lvl="1"/>
            <a:r>
              <a:rPr lang="en-US" dirty="0" smtClean="0"/>
              <a:t>Model Builder data</a:t>
            </a:r>
          </a:p>
          <a:p>
            <a:pPr lvl="2"/>
            <a:r>
              <a:rPr lang="en-US" dirty="0" smtClean="0"/>
              <a:t>OATi monitors FTP site every 15 </a:t>
            </a:r>
            <a:r>
              <a:rPr lang="en-US" dirty="0" err="1" smtClean="0"/>
              <a:t>mins</a:t>
            </a:r>
            <a:r>
              <a:rPr lang="en-US" dirty="0" smtClean="0"/>
              <a:t> for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1026" name="Picture 2" descr="C:\Users\ahunziker\AppData\Local\Microsoft\Windows\Temporary Internet Files\Content.IE5\41R6A3GH\MP90028509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24" y="3429000"/>
            <a:ext cx="164185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4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Process Timing Schedule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 Builder Data</a:t>
            </a:r>
          </a:p>
          <a:p>
            <a:pPr lvl="1"/>
            <a:r>
              <a:rPr lang="en-US" dirty="0" smtClean="0"/>
              <a:t>Script runs hourly to download the following inputs:</a:t>
            </a:r>
          </a:p>
          <a:p>
            <a:pPr lvl="2"/>
            <a:r>
              <a:rPr lang="en-US" dirty="0" smtClean="0"/>
              <a:t>Load forecasts, Outages, Tags</a:t>
            </a:r>
          </a:p>
          <a:p>
            <a:pPr lvl="1"/>
            <a:r>
              <a:rPr lang="en-US" dirty="0" smtClean="0"/>
              <a:t>Model </a:t>
            </a:r>
            <a:r>
              <a:rPr lang="en-US" dirty="0"/>
              <a:t>creation </a:t>
            </a:r>
            <a:r>
              <a:rPr lang="en-US" dirty="0" smtClean="0"/>
              <a:t>schedule: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900" dirty="0" smtClean="0"/>
          </a:p>
          <a:p>
            <a:pPr lvl="1"/>
            <a:r>
              <a:rPr lang="en-US" dirty="0" smtClean="0"/>
              <a:t>Model Builder data sent to FTP site for ATC Calculator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884864"/>
              </p:ext>
            </p:extLst>
          </p:nvPr>
        </p:nvGraphicFramePr>
        <p:xfrm>
          <a:off x="1295400" y="2895600"/>
          <a:ext cx="3810000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068"/>
                <a:gridCol w="2238932"/>
              </a:tblGrid>
              <a:tr h="29596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Model Series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Frequency</a:t>
                      </a:r>
                      <a:endParaRPr lang="en-US" sz="1600" dirty="0"/>
                    </a:p>
                  </a:txBody>
                  <a:tcPr anchor="ctr"/>
                </a:tc>
              </a:tr>
              <a:tr h="4574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  <a:r>
                        <a:rPr lang="en-US" sz="1400" baseline="0" dirty="0" smtClean="0"/>
                        <a:t> Non-Firm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(near-term)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Every hour</a:t>
                      </a:r>
                    </a:p>
                    <a:p>
                      <a:pPr algn="ctr"/>
                      <a:r>
                        <a:rPr lang="en-US" sz="1400" dirty="0" smtClean="0"/>
                        <a:t>(5 </a:t>
                      </a:r>
                      <a:r>
                        <a:rPr lang="en-US" sz="1400" dirty="0" err="1" smtClean="0"/>
                        <a:t>mins</a:t>
                      </a:r>
                      <a:r>
                        <a:rPr lang="en-US" sz="1400" dirty="0" smtClean="0"/>
                        <a:t> after hour)</a:t>
                      </a:r>
                      <a:endParaRPr lang="en-US" sz="1400" dirty="0"/>
                    </a:p>
                  </a:txBody>
                  <a:tcPr anchor="ctr"/>
                </a:tc>
              </a:tr>
              <a:tr h="4574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  <a:r>
                        <a:rPr lang="en-US" sz="1400" baseline="0" dirty="0" smtClean="0"/>
                        <a:t> Firm</a:t>
                      </a:r>
                    </a:p>
                    <a:p>
                      <a:pPr algn="ctr"/>
                      <a:r>
                        <a:rPr lang="en-US" sz="1400" baseline="0" dirty="0" smtClean="0"/>
                        <a:t>(near-term)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Every hour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(5 </a:t>
                      </a:r>
                      <a:r>
                        <a:rPr lang="en-US" sz="1400" dirty="0" err="1" smtClean="0"/>
                        <a:t>mins</a:t>
                      </a:r>
                      <a:r>
                        <a:rPr lang="en-US" sz="1400" dirty="0" smtClean="0"/>
                        <a:t> before hour)</a:t>
                      </a:r>
                    </a:p>
                  </a:txBody>
                  <a:tcPr anchor="ctr"/>
                </a:tc>
              </a:tr>
              <a:tr h="45740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Hourly</a:t>
                      </a:r>
                    </a:p>
                    <a:p>
                      <a:pPr algn="ctr"/>
                      <a:r>
                        <a:rPr lang="en-US" sz="1400" dirty="0" smtClean="0"/>
                        <a:t>(long-term)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7:30, 12:30, 15:30,</a:t>
                      </a:r>
                      <a:r>
                        <a:rPr lang="en-US" sz="1400" baseline="0" dirty="0" smtClean="0"/>
                        <a:t> 23:30</a:t>
                      </a:r>
                      <a:endParaRPr lang="en-US" sz="1400" dirty="0"/>
                    </a:p>
                  </a:txBody>
                  <a:tcPr anchor="ctr"/>
                </a:tc>
              </a:tr>
              <a:tr h="2708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Daily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7:15, 14:30, 22:30</a:t>
                      </a:r>
                      <a:endParaRPr lang="en-US" sz="1400" dirty="0"/>
                    </a:p>
                  </a:txBody>
                  <a:tcPr anchor="ctr"/>
                </a:tc>
              </a:tr>
              <a:tr h="2708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Monthly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9:30, 13:30, 21:30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 flipV="1">
            <a:off x="5143500" y="3918780"/>
            <a:ext cx="1333500" cy="2616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43500" y="4180390"/>
            <a:ext cx="13335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143500" y="4180390"/>
            <a:ext cx="1333500" cy="7620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5143500" y="3494590"/>
            <a:ext cx="13335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477000" y="4180390"/>
            <a:ext cx="533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39187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required to be updated once/day</a:t>
            </a:r>
            <a:endParaRPr lang="en-US" sz="14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143500" y="5170990"/>
            <a:ext cx="18669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031182" y="491999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Only required to be updated once/month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712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Posted ATC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How is ATC calculated?</a:t>
            </a:r>
          </a:p>
          <a:p>
            <a:pPr lvl="1"/>
            <a:r>
              <a:rPr lang="en-US" dirty="0" smtClean="0"/>
              <a:t>It is the minimum of the </a:t>
            </a:r>
            <a:r>
              <a:rPr lang="en-US" dirty="0"/>
              <a:t>equivalent</a:t>
            </a:r>
            <a:r>
              <a:rPr lang="en-US" dirty="0" smtClean="0"/>
              <a:t> ATC from the AFC methodology and the Remaining Contract Path Capability (RCPC)</a:t>
            </a:r>
          </a:p>
          <a:p>
            <a:pPr lvl="2"/>
            <a:r>
              <a:rPr lang="en-US" dirty="0" smtClean="0"/>
              <a:t>Ensures Flowgates are respected as well as the contract path interface limits</a:t>
            </a:r>
          </a:p>
          <a:p>
            <a:r>
              <a:rPr lang="en-US" dirty="0"/>
              <a:t>ATC calculated by “ATC Calculator”</a:t>
            </a:r>
          </a:p>
          <a:p>
            <a:pPr lvl="1"/>
            <a:r>
              <a:rPr lang="en-US" dirty="0"/>
              <a:t>OATi webTrans software used as “ATC Calculator”</a:t>
            </a:r>
          </a:p>
          <a:p>
            <a:pPr lvl="1"/>
            <a:r>
              <a:rPr lang="en-US" dirty="0"/>
              <a:t>Exports ATCs to OASIS System Data &amp; </a:t>
            </a:r>
            <a:r>
              <a:rPr lang="en-US" dirty="0" smtClean="0"/>
              <a:t>Offerings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2050" name="Picture 2" descr="C:\Users\ahunziker\AppData\Local\Microsoft\Windows\Temporary Internet Files\Content.IE5\W7Y51ITA\MC90025008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267200"/>
            <a:ext cx="1806166" cy="195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69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Posted ATC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r>
              <a:rPr lang="en-US" dirty="0" smtClean="0"/>
              <a:t>Converting </a:t>
            </a:r>
            <a:r>
              <a:rPr lang="en-US" dirty="0"/>
              <a:t>AFCs to an ATC equivalent</a:t>
            </a:r>
            <a:endParaRPr lang="en-US" dirty="0" smtClean="0"/>
          </a:p>
          <a:p>
            <a:pPr lvl="1"/>
            <a:r>
              <a:rPr lang="en-US" dirty="0"/>
              <a:t>Driven by AFC value and TDF of each flowgate relative to path</a:t>
            </a:r>
          </a:p>
          <a:p>
            <a:pPr lvl="1"/>
            <a:r>
              <a:rPr lang="en-US" dirty="0"/>
              <a:t>Calculated by following the two steps below:</a:t>
            </a:r>
          </a:p>
          <a:p>
            <a:pPr lvl="2"/>
            <a:r>
              <a:rPr lang="en-US" dirty="0"/>
              <a:t>Divide every “impacted” Flowgate AFC by it’s associated path TDF</a:t>
            </a:r>
          </a:p>
          <a:p>
            <a:pPr lvl="3"/>
            <a:r>
              <a:rPr lang="en-US" dirty="0"/>
              <a:t>“Impacted” Flowgates are those who’s TDFs are &gt;= to the  threshold (3% for internal Flowgates or 5% for external Flowgates)</a:t>
            </a:r>
          </a:p>
          <a:p>
            <a:pPr lvl="2"/>
            <a:r>
              <a:rPr lang="en-US" dirty="0"/>
              <a:t>The equivalent ATC is the minimum value from the above calculations</a:t>
            </a:r>
          </a:p>
          <a:p>
            <a:r>
              <a:rPr lang="en-US" dirty="0" smtClean="0"/>
              <a:t>Remaining </a:t>
            </a:r>
            <a:r>
              <a:rPr lang="en-US" dirty="0"/>
              <a:t>Contract Path Capability (RCPC)</a:t>
            </a:r>
          </a:p>
          <a:p>
            <a:pPr lvl="1"/>
            <a:r>
              <a:rPr lang="en-US" dirty="0"/>
              <a:t>Similar to old Area Interchange Methodology (aka Contract </a:t>
            </a:r>
            <a:r>
              <a:rPr lang="en-US" dirty="0" smtClean="0"/>
              <a:t>Path)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to AFC Methodology driven by new NERC MOD Standards</a:t>
            </a:r>
          </a:p>
          <a:p>
            <a:pPr lvl="1"/>
            <a:r>
              <a:rPr lang="en-US" dirty="0" smtClean="0"/>
              <a:t>NERC significantly changed the standard related to our old Area Interchange Methodology (aka Contract Path Methodology)</a:t>
            </a:r>
          </a:p>
          <a:p>
            <a:r>
              <a:rPr lang="en-US" dirty="0" smtClean="0"/>
              <a:t>Process frequency significantly increased</a:t>
            </a:r>
          </a:p>
          <a:p>
            <a:pPr lvl="1"/>
            <a:r>
              <a:rPr lang="en-US" dirty="0" smtClean="0"/>
              <a:t>Automated process to run more frequently than our previous Area Interchange Methodology.  To meet/</a:t>
            </a:r>
            <a:r>
              <a:rPr lang="en-US" dirty="0" err="1" smtClean="0"/>
              <a:t>excede</a:t>
            </a:r>
            <a:r>
              <a:rPr lang="en-US" dirty="0" smtClean="0"/>
              <a:t> requirements.</a:t>
            </a:r>
          </a:p>
          <a:p>
            <a:r>
              <a:rPr lang="en-US" dirty="0" smtClean="0"/>
              <a:t>This process is much more dependent on data</a:t>
            </a:r>
          </a:p>
          <a:p>
            <a:pPr lvl="1"/>
            <a:r>
              <a:rPr lang="en-US" dirty="0" smtClean="0"/>
              <a:t>Most inputs are dynamic and can change throughout the day</a:t>
            </a:r>
          </a:p>
          <a:p>
            <a:pPr lvl="1"/>
            <a:r>
              <a:rPr lang="en-US" dirty="0" smtClean="0"/>
              <a:t>Utilizes significantly more data from other companies</a:t>
            </a:r>
          </a:p>
          <a:p>
            <a:r>
              <a:rPr lang="en-US" dirty="0" smtClean="0"/>
              <a:t>The points mentioned above cause a dynamic calculation</a:t>
            </a:r>
          </a:p>
          <a:p>
            <a:pPr lvl="1"/>
            <a:r>
              <a:rPr lang="en-US" dirty="0" smtClean="0"/>
              <a:t>ATC values will change as data inputs change</a:t>
            </a:r>
          </a:p>
          <a:p>
            <a:pPr lvl="1"/>
            <a:r>
              <a:rPr lang="en-US" dirty="0" smtClean="0"/>
              <a:t>Values </a:t>
            </a:r>
            <a:r>
              <a:rPr lang="en-US" dirty="0"/>
              <a:t>should be better aligned with actual system </a:t>
            </a:r>
            <a:r>
              <a:rPr lang="en-US" dirty="0" smtClean="0"/>
              <a:t>conditions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00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200" dirty="0" smtClean="0"/>
              <a:t>ATCID – Posted on OASIS (</a:t>
            </a:r>
            <a:r>
              <a:rPr lang="en-US" sz="2200" dirty="0">
                <a:hlinkClick r:id="rId2"/>
              </a:rPr>
              <a:t>link</a:t>
            </a:r>
            <a:r>
              <a:rPr lang="en-US" sz="2200" dirty="0"/>
              <a:t>)</a:t>
            </a:r>
          </a:p>
          <a:p>
            <a:r>
              <a:rPr lang="en-US" b="0" dirty="0"/>
              <a:t>Attachment C of the OATT – posted on OASIS (</a:t>
            </a:r>
            <a:r>
              <a:rPr lang="en-US" b="0" dirty="0">
                <a:hlinkClick r:id="rId3"/>
              </a:rPr>
              <a:t>link</a:t>
            </a:r>
            <a:r>
              <a:rPr lang="en-US" b="0" dirty="0" smtClean="0"/>
              <a:t>)</a:t>
            </a:r>
          </a:p>
          <a:p>
            <a:endParaRPr lang="en-US" b="0" dirty="0"/>
          </a:p>
          <a:p>
            <a:r>
              <a:rPr lang="en-US" b="0" dirty="0" smtClean="0"/>
              <a:t>ATC Methodology Contact</a:t>
            </a:r>
          </a:p>
          <a:p>
            <a:pPr lvl="1"/>
            <a:r>
              <a:rPr lang="en-US" dirty="0" smtClean="0">
                <a:hlinkClick r:id="rId4"/>
              </a:rPr>
              <a:t>dukencieatc@misoenergy.org</a:t>
            </a:r>
            <a:endParaRPr lang="en-US" dirty="0" smtClean="0"/>
          </a:p>
          <a:p>
            <a:pPr lvl="1"/>
            <a:r>
              <a:rPr lang="en-US" b="0" dirty="0" smtClean="0"/>
              <a:t>(651) 632-8708</a:t>
            </a:r>
            <a:endParaRPr lang="en-US" b="0" dirty="0"/>
          </a:p>
          <a:p>
            <a:pPr lvl="1"/>
            <a:endParaRPr lang="en-US" dirty="0" smtClean="0"/>
          </a:p>
          <a:p>
            <a:r>
              <a:rPr lang="en-US" b="0" dirty="0" smtClean="0"/>
              <a:t>Is there a need for additional ATC/AFC training?</a:t>
            </a:r>
          </a:p>
          <a:p>
            <a:pPr lvl="1"/>
            <a:r>
              <a:rPr lang="en-US" dirty="0" smtClean="0"/>
              <a:t>Was this presentation helpful?</a:t>
            </a:r>
            <a:endParaRPr lang="en-US" b="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5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High-level understanding of new Available Transfer Capability (ATC) Process</a:t>
            </a:r>
          </a:p>
          <a:p>
            <a:pPr lvl="1"/>
            <a:r>
              <a:rPr lang="en-US" dirty="0" smtClean="0"/>
              <a:t>Inputs to the ATC process</a:t>
            </a:r>
          </a:p>
          <a:p>
            <a:pPr lvl="1"/>
            <a:r>
              <a:rPr lang="en-US" dirty="0" smtClean="0"/>
              <a:t>How inputs affect the ATC process</a:t>
            </a:r>
          </a:p>
          <a:p>
            <a:pPr lvl="1"/>
            <a:r>
              <a:rPr lang="en-US" dirty="0" smtClean="0"/>
              <a:t>Transfer Distribution Factors (TDFs)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ATC is calculated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E-mail</a:t>
            </a:r>
            <a:r>
              <a:rPr lang="en-US" dirty="0"/>
              <a:t>: </a:t>
            </a:r>
            <a:r>
              <a:rPr lang="en-US" b="0" dirty="0" smtClean="0">
                <a:hlinkClick r:id="rId3"/>
              </a:rPr>
              <a:t>dukencieatc@misoenergy.org</a:t>
            </a:r>
            <a:endParaRPr lang="en-US" b="0" dirty="0" smtClean="0"/>
          </a:p>
          <a:p>
            <a:r>
              <a:rPr lang="en-US" dirty="0" smtClean="0"/>
              <a:t>Phone:</a:t>
            </a:r>
            <a:r>
              <a:rPr lang="en-US" b="0" dirty="0" smtClean="0"/>
              <a:t> </a:t>
            </a:r>
            <a:r>
              <a:rPr lang="en-US" b="0" dirty="0"/>
              <a:t>(651) 632‐8708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pic>
        <p:nvPicPr>
          <p:cNvPr id="2050" name="Picture 2" descr="C:\Users\ahunziker\AppData\Local\Microsoft\Windows\Temporary Internet Files\Content.IE5\6MXAJ5A7\MC900434411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3251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8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8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ATC Process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956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Model Builder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PowerGem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638800" y="31242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ATC Calculator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webTrans)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572000" y="5181600"/>
            <a:ext cx="1828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Duke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webOASIS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6" name="Straight Arrow Connector 35"/>
          <p:cNvCxnSpPr>
            <a:stCxn id="40" idx="3"/>
          </p:cNvCxnSpPr>
          <p:nvPr/>
        </p:nvCxnSpPr>
        <p:spPr>
          <a:xfrm>
            <a:off x="2057400" y="33513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3" idx="3"/>
          </p:cNvCxnSpPr>
          <p:nvPr/>
        </p:nvCxnSpPr>
        <p:spPr>
          <a:xfrm>
            <a:off x="2057400" y="36561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2" idx="3"/>
          </p:cNvCxnSpPr>
          <p:nvPr/>
        </p:nvCxnSpPr>
        <p:spPr>
          <a:xfrm flipV="1">
            <a:off x="2057400" y="3959424"/>
            <a:ext cx="838200" cy="1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3"/>
          </p:cNvCxnSpPr>
          <p:nvPr/>
        </p:nvCxnSpPr>
        <p:spPr>
          <a:xfrm>
            <a:off x="2057400" y="4569122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52400" y="3197423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Seed Case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2000" y="411182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Tags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304800" y="38070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Load Forecast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04800" y="35022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Outages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304800" y="168658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Reservations</a:t>
            </a:r>
            <a:endParaRPr lang="en-US" sz="1400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724400" y="35798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724400" y="40370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724400" y="305818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Shift Factors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4724400" y="4648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</a:t>
            </a:r>
          </a:p>
          <a:p>
            <a:pPr algn="r"/>
            <a:r>
              <a:rPr lang="en-US" sz="1400" dirty="0" smtClean="0"/>
              <a:t>Reservations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76900" y="49149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hape 30"/>
          <p:cNvCxnSpPr>
            <a:endCxn id="35" idx="3"/>
          </p:cNvCxnSpPr>
          <p:nvPr/>
        </p:nvCxnSpPr>
        <p:spPr>
          <a:xfrm rot="5400000">
            <a:off x="6019800" y="5029200"/>
            <a:ext cx="1295400" cy="5334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934200" y="5178623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ATC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8200" y="37308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 Flow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304800" y="116336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AFC Overrides</a:t>
            </a:r>
            <a:endParaRPr lang="en-US" sz="1400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5180806" y="2705100"/>
            <a:ext cx="794" cy="114300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267200" y="2435423"/>
            <a:ext cx="175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FG Definition File</a:t>
            </a:r>
            <a:endParaRPr lang="en-US" sz="1400" dirty="0"/>
          </a:p>
        </p:txBody>
      </p:sp>
      <p:cxnSp>
        <p:nvCxnSpPr>
          <p:cNvPr id="57" name="Straight Arrow Connector 56"/>
          <p:cNvCxnSpPr/>
          <p:nvPr/>
        </p:nvCxnSpPr>
        <p:spPr>
          <a:xfrm rot="5400000">
            <a:off x="4341812" y="2971006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>
            <a:off x="5714206" y="2971800"/>
            <a:ext cx="3055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4495800" y="2819400"/>
            <a:ext cx="1371600" cy="1588"/>
          </a:xfrm>
          <a:prstGeom prst="straightConnector1">
            <a:avLst/>
          </a:prstGeom>
          <a:ln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0" y="4415233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Gen Dispatch Files</a:t>
            </a:r>
            <a:endParaRPr lang="en-US" sz="1400" dirty="0"/>
          </a:p>
        </p:txBody>
      </p:sp>
      <p:cxnSp>
        <p:nvCxnSpPr>
          <p:cNvPr id="61" name="Straight Arrow Connector 60"/>
          <p:cNvCxnSpPr>
            <a:stCxn id="41" idx="3"/>
          </p:cNvCxnSpPr>
          <p:nvPr/>
        </p:nvCxnSpPr>
        <p:spPr>
          <a:xfrm>
            <a:off x="2057400" y="4265712"/>
            <a:ext cx="838200" cy="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0" y="489330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Adjacent TSP Gen Dispatch Files</a:t>
            </a:r>
            <a:endParaRPr lang="en-US" sz="1400" dirty="0"/>
          </a:p>
        </p:txBody>
      </p:sp>
      <p:cxnSp>
        <p:nvCxnSpPr>
          <p:cNvPr id="9" name="Elbow Connector 8"/>
          <p:cNvCxnSpPr>
            <a:stCxn id="62" idx="3"/>
          </p:cNvCxnSpPr>
          <p:nvPr/>
        </p:nvCxnSpPr>
        <p:spPr>
          <a:xfrm flipV="1">
            <a:off x="2057400" y="4648201"/>
            <a:ext cx="1752600" cy="506714"/>
          </a:xfrm>
          <a:prstGeom prst="bentConnector3">
            <a:avLst>
              <a:gd name="adj1" fmla="val 1001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4724400" y="4494212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648200" y="4188023"/>
            <a:ext cx="1066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TFC</a:t>
            </a:r>
            <a:endParaRPr lang="en-US" sz="1400" dirty="0"/>
          </a:p>
        </p:txBody>
      </p:sp>
      <p:cxnSp>
        <p:nvCxnSpPr>
          <p:cNvPr id="15" name="Elbow Connector 14"/>
          <p:cNvCxnSpPr>
            <a:stCxn id="44" idx="3"/>
            <a:endCxn id="34" idx="0"/>
          </p:cNvCxnSpPr>
          <p:nvPr/>
        </p:nvCxnSpPr>
        <p:spPr>
          <a:xfrm>
            <a:off x="1905000" y="1948190"/>
            <a:ext cx="4648200" cy="117601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0" y="25900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External TSP flowgates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0" y="2285206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Duke TSP flowgates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2590800" y="2588517"/>
            <a:ext cx="1676400" cy="1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6" idx="3"/>
          </p:cNvCxnSpPr>
          <p:nvPr/>
        </p:nvCxnSpPr>
        <p:spPr>
          <a:xfrm>
            <a:off x="2057400" y="2439095"/>
            <a:ext cx="533400" cy="14942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60" idx="3"/>
          </p:cNvCxnSpPr>
          <p:nvPr/>
        </p:nvCxnSpPr>
        <p:spPr>
          <a:xfrm flipV="1">
            <a:off x="2057400" y="2592983"/>
            <a:ext cx="533400" cy="150912"/>
          </a:xfrm>
          <a:prstGeom prst="line">
            <a:avLst/>
          </a:prstGeom>
          <a:ln>
            <a:prstDash val="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54" idx="3"/>
          </p:cNvCxnSpPr>
          <p:nvPr/>
        </p:nvCxnSpPr>
        <p:spPr>
          <a:xfrm>
            <a:off x="1905000" y="1424970"/>
            <a:ext cx="5029200" cy="1699230"/>
          </a:xfrm>
          <a:prstGeom prst="bentConnector3">
            <a:avLst>
              <a:gd name="adj1" fmla="val 9994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4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Distribution Factors (TDFs)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r>
              <a:rPr lang="en-US" dirty="0" smtClean="0"/>
              <a:t>How do you calculate a TDF for a particular Flowgate?</a:t>
            </a:r>
          </a:p>
          <a:p>
            <a:pPr lvl="1"/>
            <a:r>
              <a:rPr lang="en-US" dirty="0" smtClean="0"/>
              <a:t>Example: What is the TDF of Flowgate A with respect to the DUK-CPLE Path</a:t>
            </a:r>
          </a:p>
          <a:p>
            <a:pPr lvl="2"/>
            <a:r>
              <a:rPr lang="en-US" dirty="0" smtClean="0"/>
              <a:t>TDF = </a:t>
            </a:r>
            <a:r>
              <a:rPr lang="en-US" dirty="0"/>
              <a:t>GSF</a:t>
            </a:r>
            <a:r>
              <a:rPr lang="en-US" baseline="-25000" dirty="0"/>
              <a:t>POR</a:t>
            </a:r>
            <a:r>
              <a:rPr lang="en-US" dirty="0"/>
              <a:t> – </a:t>
            </a:r>
            <a:r>
              <a:rPr lang="en-US" dirty="0" smtClean="0"/>
              <a:t>GSF</a:t>
            </a:r>
            <a:r>
              <a:rPr lang="en-US" baseline="-25000" dirty="0" smtClean="0"/>
              <a:t>POD</a:t>
            </a:r>
          </a:p>
          <a:p>
            <a:pPr lvl="2"/>
            <a:r>
              <a:rPr lang="en-US" dirty="0" smtClean="0"/>
              <a:t>From table below: GSF</a:t>
            </a:r>
            <a:r>
              <a:rPr lang="en-US" baseline="-25000" dirty="0" smtClean="0"/>
              <a:t>POR </a:t>
            </a:r>
            <a:r>
              <a:rPr lang="en-US" dirty="0" smtClean="0"/>
              <a:t>= DUK_R = -.0036</a:t>
            </a:r>
          </a:p>
          <a:p>
            <a:pPr marL="3028950" lvl="2" indent="0">
              <a:buNone/>
            </a:pPr>
            <a:r>
              <a:rPr lang="en-US" dirty="0" smtClean="0"/>
              <a:t>GSF</a:t>
            </a:r>
            <a:r>
              <a:rPr lang="en-US" baseline="-25000" dirty="0" smtClean="0"/>
              <a:t>POD </a:t>
            </a:r>
            <a:r>
              <a:rPr lang="en-US" dirty="0" smtClean="0"/>
              <a:t>= CPLE_D = .01696</a:t>
            </a:r>
          </a:p>
          <a:p>
            <a:pPr lvl="2"/>
            <a:r>
              <a:rPr lang="en-US" dirty="0"/>
              <a:t>TDF = </a:t>
            </a:r>
            <a:r>
              <a:rPr lang="en-US" dirty="0" smtClean="0"/>
              <a:t>-.0036 - .0196 = -.0232 = -2.32%</a:t>
            </a:r>
            <a:endParaRPr lang="en-US" dirty="0"/>
          </a:p>
          <a:p>
            <a:pPr marL="3028950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657600"/>
            <a:ext cx="5800398" cy="235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09800" y="3657600"/>
            <a:ext cx="457200" cy="23573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1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AFCs to an ATC equivalent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0" dirty="0" smtClean="0"/>
              <a:t>ATC</a:t>
            </a:r>
            <a:r>
              <a:rPr lang="en-US" b="0" baseline="-25000" dirty="0" smtClean="0"/>
              <a:t>AFC</a:t>
            </a:r>
            <a:r>
              <a:rPr lang="en-US" b="0" dirty="0" smtClean="0"/>
              <a:t> </a:t>
            </a:r>
            <a:r>
              <a:rPr lang="en-US" b="0" dirty="0"/>
              <a:t>= min(P</a:t>
            </a:r>
            <a:r>
              <a:rPr lang="en-US" b="0" dirty="0" smtClean="0"/>
              <a:t>)</a:t>
            </a:r>
            <a:endParaRPr lang="en-US" b="0" dirty="0"/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r>
              <a:rPr lang="en-US" b="0" dirty="0" smtClean="0"/>
              <a:t>P </a:t>
            </a:r>
            <a:r>
              <a:rPr lang="en-US" b="0" dirty="0"/>
              <a:t>={PATC</a:t>
            </a:r>
            <a:r>
              <a:rPr lang="en-US" b="0" baseline="-25000" dirty="0"/>
              <a:t>1</a:t>
            </a:r>
            <a:r>
              <a:rPr lang="en-US" b="0" dirty="0"/>
              <a:t>, PATC</a:t>
            </a:r>
            <a:r>
              <a:rPr lang="en-US" b="0" baseline="-25000" dirty="0"/>
              <a:t>2</a:t>
            </a:r>
            <a:r>
              <a:rPr lang="en-US" b="0" dirty="0"/>
              <a:t>,…PATC</a:t>
            </a:r>
            <a:r>
              <a:rPr lang="en-US" b="0" baseline="-25000" dirty="0"/>
              <a:t>n</a:t>
            </a:r>
            <a:r>
              <a:rPr lang="en-US" b="0" dirty="0"/>
              <a:t>} </a:t>
            </a:r>
          </a:p>
          <a:p>
            <a:pPr marL="0" indent="0" algn="ctr">
              <a:buNone/>
            </a:pPr>
            <a:endParaRPr lang="en-US" b="0" dirty="0" smtClean="0"/>
          </a:p>
          <a:p>
            <a:pPr marL="0" indent="0" algn="ctr">
              <a:buNone/>
            </a:pPr>
            <a:r>
              <a:rPr lang="en-US" b="0" dirty="0" smtClean="0"/>
              <a:t>PATC</a:t>
            </a:r>
            <a:r>
              <a:rPr lang="en-US" b="0" baseline="-25000" dirty="0" smtClean="0"/>
              <a:t>n</a:t>
            </a:r>
            <a:r>
              <a:rPr lang="en-US" b="0" baseline="30000" dirty="0" smtClean="0"/>
              <a:t> </a:t>
            </a:r>
            <a:r>
              <a:rPr lang="en-US" b="0" dirty="0"/>
              <a:t>= </a:t>
            </a:r>
            <a:r>
              <a:rPr lang="en-US" b="0" i="1" dirty="0" smtClean="0"/>
              <a:t>AFC</a:t>
            </a:r>
            <a:r>
              <a:rPr lang="en-US" b="0" i="1" baseline="-25000" dirty="0" smtClean="0"/>
              <a:t>n </a:t>
            </a:r>
            <a:r>
              <a:rPr lang="en-US" b="0" i="1" dirty="0" smtClean="0"/>
              <a:t>/ DF</a:t>
            </a:r>
            <a:r>
              <a:rPr lang="en-US" b="0" i="1" baseline="-25000" dirty="0" smtClean="0"/>
              <a:t>np</a:t>
            </a:r>
            <a:endParaRPr lang="en-US" b="0" baseline="-25000" dirty="0"/>
          </a:p>
          <a:p>
            <a:pPr marL="0" indent="0">
              <a:buNone/>
            </a:pPr>
            <a:r>
              <a:rPr lang="en-US" dirty="0"/>
              <a:t>Where: </a:t>
            </a:r>
            <a:endParaRPr lang="en-US" b="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800" dirty="0" smtClean="0"/>
              <a:t>ATC</a:t>
            </a:r>
            <a:r>
              <a:rPr lang="en-US" sz="1800" baseline="-25000" dirty="0" smtClean="0"/>
              <a:t>AFC	</a:t>
            </a:r>
            <a:r>
              <a:rPr lang="en-US" sz="1800" b="0" dirty="0" smtClean="0"/>
              <a:t>=  ATC of a Path </a:t>
            </a:r>
            <a:r>
              <a:rPr lang="en-US" sz="1800" b="0" i="1" dirty="0" smtClean="0"/>
              <a:t>p</a:t>
            </a:r>
            <a:r>
              <a:rPr lang="en-US" sz="1800" b="0" dirty="0" smtClean="0"/>
              <a:t> based on AFCs</a:t>
            </a:r>
            <a:endParaRPr lang="en-US" sz="1800" b="0" dirty="0"/>
          </a:p>
          <a:p>
            <a:pPr marL="0" indent="0">
              <a:buNone/>
            </a:pPr>
            <a:r>
              <a:rPr lang="en-US" sz="1800" dirty="0" smtClean="0"/>
              <a:t>	P 	</a:t>
            </a:r>
            <a:r>
              <a:rPr lang="en-US" sz="1800" b="0" dirty="0" smtClean="0"/>
              <a:t>=  set </a:t>
            </a:r>
            <a:r>
              <a:rPr lang="en-US" sz="1800" b="0" dirty="0"/>
              <a:t>of partial </a:t>
            </a:r>
            <a:r>
              <a:rPr lang="en-US" sz="1800" b="0" dirty="0" smtClean="0"/>
              <a:t>ATCs </a:t>
            </a:r>
            <a:r>
              <a:rPr lang="en-US" sz="1800" b="0" dirty="0"/>
              <a:t>for all </a:t>
            </a:r>
            <a:r>
              <a:rPr lang="en-US" sz="1800" b="0" dirty="0" smtClean="0"/>
              <a:t>“</a:t>
            </a:r>
            <a:r>
              <a:rPr lang="en-US" sz="1800" b="0" dirty="0"/>
              <a:t>impacted” </a:t>
            </a:r>
            <a:r>
              <a:rPr lang="en-US" sz="1800" b="0" dirty="0" smtClean="0"/>
              <a:t>Flowgates of Path </a:t>
            </a:r>
            <a:r>
              <a:rPr lang="en-US" sz="1800" b="0" i="1" dirty="0" smtClean="0"/>
              <a:t>p</a:t>
            </a:r>
          </a:p>
          <a:p>
            <a:pPr marL="0" indent="0">
              <a:buNone/>
            </a:pPr>
            <a:r>
              <a:rPr lang="en-US" sz="1800" b="0" dirty="0"/>
              <a:t>	</a:t>
            </a:r>
            <a:r>
              <a:rPr lang="en-US" sz="1800" dirty="0" smtClean="0"/>
              <a:t>PATC</a:t>
            </a:r>
            <a:r>
              <a:rPr lang="en-US" sz="1800" baseline="-25000" dirty="0" smtClean="0"/>
              <a:t>n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 </a:t>
            </a:r>
            <a:r>
              <a:rPr lang="en-US" sz="1800" b="0" dirty="0" smtClean="0"/>
              <a:t>	= partial ATCs for </a:t>
            </a:r>
            <a:r>
              <a:rPr lang="en-US" sz="1800" b="0" dirty="0"/>
              <a:t>a </a:t>
            </a:r>
            <a:r>
              <a:rPr lang="en-US" sz="1800" b="0" dirty="0" smtClean="0"/>
              <a:t>Path </a:t>
            </a:r>
            <a:r>
              <a:rPr lang="en-US" sz="1800" b="0" dirty="0"/>
              <a:t>relative to a</a:t>
            </a:r>
            <a:r>
              <a:rPr lang="en-US" sz="1800" b="0" dirty="0" smtClean="0"/>
              <a:t> </a:t>
            </a:r>
            <a:r>
              <a:rPr lang="en-US" sz="1800" b="0" dirty="0"/>
              <a:t>Flowgate </a:t>
            </a:r>
            <a:r>
              <a:rPr lang="en-US" sz="1800" b="0" i="1" dirty="0" smtClean="0"/>
              <a:t>n</a:t>
            </a:r>
            <a:endParaRPr lang="en-US" sz="1800" b="0" dirty="0"/>
          </a:p>
          <a:p>
            <a:pPr marL="0" indent="0">
              <a:buNone/>
            </a:pPr>
            <a:r>
              <a:rPr lang="en-US" sz="1800" dirty="0" smtClean="0"/>
              <a:t>	AFC</a:t>
            </a:r>
            <a:r>
              <a:rPr lang="en-US" sz="1800" baseline="-25000" dirty="0" smtClean="0"/>
              <a:t>n</a:t>
            </a:r>
            <a:r>
              <a:rPr lang="en-US" sz="1800" dirty="0" smtClean="0"/>
              <a:t> 	</a:t>
            </a:r>
            <a:r>
              <a:rPr lang="en-US" sz="1800" b="0" dirty="0" smtClean="0"/>
              <a:t>= AFC </a:t>
            </a:r>
            <a:r>
              <a:rPr lang="en-US" sz="1800" b="0" dirty="0"/>
              <a:t>of </a:t>
            </a:r>
            <a:r>
              <a:rPr lang="en-US" sz="1800" b="0" dirty="0" smtClean="0"/>
              <a:t>Flowgate </a:t>
            </a:r>
            <a:r>
              <a:rPr lang="en-US" sz="1800" b="0" i="1" dirty="0" smtClean="0"/>
              <a:t>n</a:t>
            </a:r>
          </a:p>
          <a:p>
            <a:pPr marL="0" indent="0">
              <a:buNone/>
            </a:pPr>
            <a:r>
              <a:rPr lang="en-US" sz="1800" b="0" i="1" dirty="0"/>
              <a:t>	</a:t>
            </a:r>
            <a:r>
              <a:rPr lang="en-US" sz="1800" dirty="0" smtClean="0"/>
              <a:t>DF</a:t>
            </a:r>
            <a:r>
              <a:rPr lang="en-US" sz="1800" baseline="-25000" dirty="0" smtClean="0"/>
              <a:t>np</a:t>
            </a:r>
            <a:r>
              <a:rPr lang="en-US" sz="1800" b="0" dirty="0" smtClean="0"/>
              <a:t> 	= Distribution Factor of Flowgate </a:t>
            </a:r>
            <a:r>
              <a:rPr lang="en-US" sz="1800" b="0" i="1" dirty="0" smtClean="0"/>
              <a:t>n</a:t>
            </a:r>
            <a:r>
              <a:rPr lang="en-US" sz="1800" b="0" dirty="0" smtClean="0"/>
              <a:t> relative to the Path </a:t>
            </a:r>
            <a:r>
              <a:rPr lang="en-US" sz="1800" b="0" i="1" dirty="0" smtClean="0"/>
              <a:t>p</a:t>
            </a:r>
            <a:endParaRPr lang="en-US" sz="1800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4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Contract Path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Remaining Contract </a:t>
            </a:r>
            <a:r>
              <a:rPr lang="en-US" dirty="0" smtClean="0"/>
              <a:t>Path Capability (RCPC)</a:t>
            </a:r>
            <a:endParaRPr lang="en-US" dirty="0"/>
          </a:p>
          <a:p>
            <a:pPr lvl="1"/>
            <a:r>
              <a:rPr lang="en-US" dirty="0" smtClean="0"/>
              <a:t>Represents the remaining capacity of Contract Path</a:t>
            </a:r>
          </a:p>
          <a:p>
            <a:pPr lvl="1"/>
            <a:r>
              <a:rPr lang="en-US" dirty="0" smtClean="0"/>
              <a:t>Similar to old Area Interchange Methodology (aka Contract Path)</a:t>
            </a:r>
          </a:p>
          <a:p>
            <a:pPr marL="463550" indent="0">
              <a:buNone/>
            </a:pPr>
            <a:endParaRPr lang="en-US" sz="2000" dirty="0" smtClean="0"/>
          </a:p>
          <a:p>
            <a:pPr marL="463550" indent="0">
              <a:buNone/>
            </a:pPr>
            <a:r>
              <a:rPr lang="en-US" sz="2000" dirty="0" smtClean="0"/>
              <a:t>Firm Equation – </a:t>
            </a:r>
            <a:r>
              <a:rPr lang="en-US" sz="2000" b="0" u="sng" dirty="0" smtClean="0"/>
              <a:t>All Horizons</a:t>
            </a:r>
          </a:p>
          <a:p>
            <a:pPr marL="457200" lvl="1" indent="0">
              <a:buNone/>
            </a:pPr>
            <a:r>
              <a:rPr lang="en-US" sz="1800" dirty="0"/>
              <a:t>RCPC = </a:t>
            </a:r>
            <a:r>
              <a:rPr lang="en-US" sz="1800" dirty="0" smtClean="0"/>
              <a:t>CP Limit – TRM – CBM - </a:t>
            </a:r>
            <a:r>
              <a:rPr lang="en-US" sz="1800" dirty="0" err="1" smtClean="0"/>
              <a:t>Conf</a:t>
            </a:r>
            <a:r>
              <a:rPr lang="en-US" sz="1800" dirty="0" smtClean="0"/>
              <a:t> Firm  TSRs</a:t>
            </a:r>
            <a:endParaRPr lang="en-US" sz="1800" dirty="0"/>
          </a:p>
          <a:p>
            <a:pPr marL="0" indent="0">
              <a:buNone/>
            </a:pPr>
            <a:endParaRPr lang="en-US" sz="1100" dirty="0" smtClean="0"/>
          </a:p>
          <a:p>
            <a:pPr marL="463550" indent="0">
              <a:buNone/>
            </a:pPr>
            <a:r>
              <a:rPr lang="en-US" sz="2000" dirty="0" smtClean="0"/>
              <a:t>Non-Firm Equation – </a:t>
            </a:r>
            <a:r>
              <a:rPr lang="en-US" sz="2000" b="0" u="sng" dirty="0" smtClean="0"/>
              <a:t>Prior to 08:00 day prior</a:t>
            </a:r>
          </a:p>
          <a:p>
            <a:pPr marL="457200" lvl="1" indent="0">
              <a:buNone/>
            </a:pPr>
            <a:r>
              <a:rPr lang="en-US" sz="1800" b="0" dirty="0" smtClean="0"/>
              <a:t>RCPC </a:t>
            </a:r>
            <a:r>
              <a:rPr lang="en-US" sz="1800" b="0" dirty="0"/>
              <a:t>= </a:t>
            </a:r>
            <a:r>
              <a:rPr lang="en-US" sz="1800" b="0" dirty="0" smtClean="0"/>
              <a:t>CP </a:t>
            </a:r>
            <a:r>
              <a:rPr lang="en-US" sz="1800" b="0" dirty="0"/>
              <a:t>Limit – TRM – CBM – </a:t>
            </a:r>
            <a:r>
              <a:rPr lang="en-US" sz="1800" b="0" dirty="0" err="1" smtClean="0"/>
              <a:t>Conf</a:t>
            </a:r>
            <a:r>
              <a:rPr lang="en-US" sz="1800" b="0" dirty="0" smtClean="0"/>
              <a:t> </a:t>
            </a:r>
            <a:r>
              <a:rPr lang="en-US" sz="1800" b="0" dirty="0"/>
              <a:t>Firm TSRs – </a:t>
            </a:r>
            <a:r>
              <a:rPr lang="en-US" sz="1800" b="0" dirty="0" err="1" smtClean="0"/>
              <a:t>Conf</a:t>
            </a:r>
            <a:r>
              <a:rPr lang="en-US" sz="1800" b="0" dirty="0" smtClean="0"/>
              <a:t> </a:t>
            </a:r>
            <a:r>
              <a:rPr lang="en-US" sz="1800" b="0" dirty="0"/>
              <a:t>Non-Firm TSRs</a:t>
            </a:r>
          </a:p>
          <a:p>
            <a:pPr marL="0" indent="0">
              <a:buNone/>
            </a:pPr>
            <a:endParaRPr lang="en-US" sz="1100" dirty="0" smtClean="0"/>
          </a:p>
          <a:p>
            <a:pPr marL="463550" indent="0">
              <a:buNone/>
            </a:pPr>
            <a:r>
              <a:rPr lang="en-US" sz="2000" dirty="0" smtClean="0"/>
              <a:t>Non-Firm Equation – </a:t>
            </a:r>
            <a:r>
              <a:rPr lang="en-US" sz="2000" b="0" u="sng" dirty="0" smtClean="0"/>
              <a:t>After 08:00 day prior</a:t>
            </a:r>
          </a:p>
          <a:p>
            <a:pPr marL="457200" lvl="1" indent="0">
              <a:buNone/>
            </a:pPr>
            <a:r>
              <a:rPr lang="en-US" sz="1800" b="0" dirty="0" smtClean="0"/>
              <a:t>RCPC </a:t>
            </a:r>
            <a:r>
              <a:rPr lang="en-US" sz="1800" b="0" dirty="0"/>
              <a:t>= </a:t>
            </a:r>
            <a:r>
              <a:rPr lang="en-US" sz="1800" b="0" dirty="0" smtClean="0"/>
              <a:t>CP </a:t>
            </a:r>
            <a:r>
              <a:rPr lang="en-US" sz="1800" b="0" dirty="0"/>
              <a:t>Limit – TRM </a:t>
            </a:r>
            <a:r>
              <a:rPr lang="en-US" sz="1800" dirty="0"/>
              <a:t>– CBM – </a:t>
            </a:r>
            <a:r>
              <a:rPr lang="en-US" sz="1800" dirty="0" err="1" smtClean="0"/>
              <a:t>Sch</a:t>
            </a:r>
            <a:r>
              <a:rPr lang="en-US" sz="1800" dirty="0" smtClean="0"/>
              <a:t> </a:t>
            </a:r>
            <a:r>
              <a:rPr lang="en-US" sz="1800" dirty="0"/>
              <a:t>Firm – </a:t>
            </a:r>
            <a:r>
              <a:rPr lang="en-US" sz="1800" dirty="0" err="1" smtClean="0"/>
              <a:t>Conf</a:t>
            </a:r>
            <a:r>
              <a:rPr lang="en-US" sz="1800" dirty="0" smtClean="0"/>
              <a:t> </a:t>
            </a:r>
            <a:r>
              <a:rPr lang="en-US" sz="1800" dirty="0"/>
              <a:t>Non-Firm TSRs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6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We Get Here?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3221CD-209F-4A82-95DB-9CDF8E821F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Line 25"/>
          <p:cNvSpPr>
            <a:spLocks noChangeShapeType="1"/>
          </p:cNvSpPr>
          <p:nvPr/>
        </p:nvSpPr>
        <p:spPr bwMode="auto">
          <a:xfrm flipV="1">
            <a:off x="3206999" y="1444946"/>
            <a:ext cx="5327401" cy="197798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85752" tIns="42876" rIns="85752" bIns="42876"/>
          <a:lstStyle/>
          <a:p>
            <a:endParaRPr lang="en-US" dirty="0"/>
          </a:p>
        </p:txBody>
      </p:sp>
      <p:sp>
        <p:nvSpPr>
          <p:cNvPr id="23" name="Line 7"/>
          <p:cNvSpPr>
            <a:spLocks noChangeShapeType="1"/>
          </p:cNvSpPr>
          <p:nvPr/>
        </p:nvSpPr>
        <p:spPr bwMode="auto">
          <a:xfrm>
            <a:off x="531486" y="3421403"/>
            <a:ext cx="267551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85752" tIns="42876" rIns="85752" bIns="42876"/>
          <a:lstStyle/>
          <a:p>
            <a:endParaRPr lang="en-US" dirty="0"/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3381004" y="3506479"/>
            <a:ext cx="2004442" cy="4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Evaluation of FERC order 729/676-E impacts</a:t>
            </a:r>
            <a:endParaRPr lang="en-US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3364089" y="4343400"/>
            <a:ext cx="2518040" cy="361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/>
              <a:t>Legislative Timeline</a:t>
            </a:r>
            <a:endParaRPr lang="en-US" sz="1700" dirty="0"/>
          </a:p>
        </p:txBody>
      </p:sp>
      <p:sp>
        <p:nvSpPr>
          <p:cNvPr id="49" name="Line 25"/>
          <p:cNvSpPr>
            <a:spLocks noChangeShapeType="1"/>
          </p:cNvSpPr>
          <p:nvPr/>
        </p:nvSpPr>
        <p:spPr bwMode="auto">
          <a:xfrm flipV="1">
            <a:off x="450626" y="5050397"/>
            <a:ext cx="82851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</p:spPr>
        <p:txBody>
          <a:bodyPr lIns="85752" tIns="42876" rIns="85752" bIns="42876"/>
          <a:lstStyle/>
          <a:p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>
            <a:off x="523786" y="3238025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1" name="TextBox 60"/>
          <p:cNvSpPr txBox="1"/>
          <p:nvPr/>
        </p:nvSpPr>
        <p:spPr>
          <a:xfrm>
            <a:off x="282582" y="3619024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2007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2319678" y="3238024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65" name="TextBox 64"/>
          <p:cNvSpPr txBox="1"/>
          <p:nvPr/>
        </p:nvSpPr>
        <p:spPr>
          <a:xfrm>
            <a:off x="2064001" y="3619024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2009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1425582" y="3220157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7" name="Straight Connector 66"/>
          <p:cNvCxnSpPr/>
          <p:nvPr/>
        </p:nvCxnSpPr>
        <p:spPr>
          <a:xfrm>
            <a:off x="3207000" y="3220157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7" name="TextBox 76"/>
          <p:cNvSpPr txBox="1"/>
          <p:nvPr/>
        </p:nvSpPr>
        <p:spPr>
          <a:xfrm>
            <a:off x="1163448" y="3619024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2008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461713" y="4853107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9" name="TextBox 78"/>
          <p:cNvSpPr txBox="1"/>
          <p:nvPr/>
        </p:nvSpPr>
        <p:spPr>
          <a:xfrm>
            <a:off x="198336" y="5221348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2007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1347259" y="4820997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83" name="TextBox 82"/>
          <p:cNvSpPr txBox="1"/>
          <p:nvPr/>
        </p:nvSpPr>
        <p:spPr>
          <a:xfrm>
            <a:off x="1129259" y="5219864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2008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2246519" y="4850045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TextBox 84"/>
          <p:cNvSpPr txBox="1"/>
          <p:nvPr/>
        </p:nvSpPr>
        <p:spPr>
          <a:xfrm>
            <a:off x="1959880" y="5231045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2009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954709" y="3619024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2010</a:t>
            </a:r>
          </a:p>
        </p:txBody>
      </p:sp>
      <p:cxnSp>
        <p:nvCxnSpPr>
          <p:cNvPr id="87" name="Straight Connector 86"/>
          <p:cNvCxnSpPr/>
          <p:nvPr/>
        </p:nvCxnSpPr>
        <p:spPr>
          <a:xfrm>
            <a:off x="3143263" y="4844420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88" name="TextBox 87"/>
          <p:cNvSpPr txBox="1"/>
          <p:nvPr/>
        </p:nvSpPr>
        <p:spPr>
          <a:xfrm>
            <a:off x="2876423" y="5243287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2010</a:t>
            </a:r>
          </a:p>
        </p:txBody>
      </p:sp>
      <p:grpSp>
        <p:nvGrpSpPr>
          <p:cNvPr id="24" name="Group 78"/>
          <p:cNvGrpSpPr/>
          <p:nvPr/>
        </p:nvGrpSpPr>
        <p:grpSpPr>
          <a:xfrm>
            <a:off x="500513" y="4906377"/>
            <a:ext cx="495523" cy="304800"/>
            <a:chOff x="1135345" y="5007769"/>
            <a:chExt cx="464855" cy="285750"/>
          </a:xfrm>
        </p:grpSpPr>
        <p:sp>
          <p:nvSpPr>
            <p:cNvPr id="25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Feb</a:t>
              </a:r>
              <a:endParaRPr lang="en-US" sz="900" dirty="0"/>
            </a:p>
          </p:txBody>
        </p:sp>
      </p:grpSp>
      <p:grpSp>
        <p:nvGrpSpPr>
          <p:cNvPr id="89" name="Group 78"/>
          <p:cNvGrpSpPr/>
          <p:nvPr/>
        </p:nvGrpSpPr>
        <p:grpSpPr>
          <a:xfrm>
            <a:off x="2628661" y="4908025"/>
            <a:ext cx="495523" cy="304800"/>
            <a:chOff x="1135345" y="5007769"/>
            <a:chExt cx="464855" cy="285750"/>
          </a:xfrm>
        </p:grpSpPr>
        <p:sp>
          <p:nvSpPr>
            <p:cNvPr id="90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91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Nov</a:t>
              </a:r>
              <a:endParaRPr lang="en-US" sz="900" dirty="0"/>
            </a:p>
          </p:txBody>
        </p:sp>
      </p:grpSp>
      <p:grpSp>
        <p:nvGrpSpPr>
          <p:cNvPr id="92" name="Group 78"/>
          <p:cNvGrpSpPr/>
          <p:nvPr/>
        </p:nvGrpSpPr>
        <p:grpSpPr>
          <a:xfrm>
            <a:off x="7630131" y="4899967"/>
            <a:ext cx="495523" cy="304800"/>
            <a:chOff x="1135345" y="5007769"/>
            <a:chExt cx="464855" cy="285750"/>
          </a:xfrm>
        </p:grpSpPr>
        <p:sp>
          <p:nvSpPr>
            <p:cNvPr id="93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94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Apr</a:t>
              </a:r>
              <a:endParaRPr lang="en-US" sz="900" dirty="0"/>
            </a:p>
          </p:txBody>
        </p:sp>
      </p:grp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507875" y="5498097"/>
            <a:ext cx="1468127" cy="271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FERC order 890</a:t>
            </a:r>
            <a:endParaRPr lang="en-US" sz="12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2590886" y="5490113"/>
            <a:ext cx="1263650" cy="45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FERC orders 729/676-E</a:t>
            </a:r>
            <a:endParaRPr lang="en-US" sz="1200" dirty="0"/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7152472" y="5487679"/>
            <a:ext cx="1826288" cy="82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Effective date of FERC orders 729/676-E</a:t>
            </a:r>
          </a:p>
          <a:p>
            <a:pPr>
              <a:buFont typeface="Webdings" pitchFamily="18" charset="2"/>
              <a:buChar char="4"/>
            </a:pPr>
            <a:r>
              <a:rPr lang="en-US" sz="1200" dirty="0" smtClean="0"/>
              <a:t>Effective date of NERC MOD Standards</a:t>
            </a:r>
            <a:endParaRPr lang="en-US" sz="1200" dirty="0"/>
          </a:p>
        </p:txBody>
      </p:sp>
      <p:grpSp>
        <p:nvGrpSpPr>
          <p:cNvPr id="98" name="Group 78"/>
          <p:cNvGrpSpPr/>
          <p:nvPr/>
        </p:nvGrpSpPr>
        <p:grpSpPr>
          <a:xfrm>
            <a:off x="3231830" y="3139295"/>
            <a:ext cx="495523" cy="304800"/>
            <a:chOff x="1135345" y="5007769"/>
            <a:chExt cx="464855" cy="285750"/>
          </a:xfrm>
        </p:grpSpPr>
        <p:sp>
          <p:nvSpPr>
            <p:cNvPr id="99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100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Jan</a:t>
              </a:r>
              <a:endParaRPr lang="en-US" sz="900" dirty="0"/>
            </a:p>
          </p:txBody>
        </p:sp>
      </p:grpSp>
      <p:grpSp>
        <p:nvGrpSpPr>
          <p:cNvPr id="101" name="Group 78"/>
          <p:cNvGrpSpPr/>
          <p:nvPr/>
        </p:nvGrpSpPr>
        <p:grpSpPr>
          <a:xfrm>
            <a:off x="4114649" y="2834495"/>
            <a:ext cx="495523" cy="304800"/>
            <a:chOff x="1135345" y="5007769"/>
            <a:chExt cx="464855" cy="285750"/>
          </a:xfrm>
        </p:grpSpPr>
        <p:sp>
          <p:nvSpPr>
            <p:cNvPr id="102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Aug</a:t>
              </a:r>
              <a:endParaRPr lang="en-US" sz="900" dirty="0"/>
            </a:p>
          </p:txBody>
        </p:sp>
      </p:grpSp>
      <p:sp>
        <p:nvSpPr>
          <p:cNvPr id="104" name="Text Box 10"/>
          <p:cNvSpPr txBox="1">
            <a:spLocks noChangeArrowheads="1"/>
          </p:cNvSpPr>
          <p:nvPr/>
        </p:nvSpPr>
        <p:spPr bwMode="auto">
          <a:xfrm>
            <a:off x="3714812" y="2198094"/>
            <a:ext cx="1599996" cy="64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Discussion on switching to AFC begins</a:t>
            </a:r>
            <a:endParaRPr lang="en-US" sz="1200" dirty="0"/>
          </a:p>
        </p:txBody>
      </p:sp>
      <p:grpSp>
        <p:nvGrpSpPr>
          <p:cNvPr id="105" name="Group 78"/>
          <p:cNvGrpSpPr/>
          <p:nvPr/>
        </p:nvGrpSpPr>
        <p:grpSpPr>
          <a:xfrm>
            <a:off x="4889923" y="2552988"/>
            <a:ext cx="495523" cy="304800"/>
            <a:chOff x="1135345" y="5007769"/>
            <a:chExt cx="464855" cy="285750"/>
          </a:xfrm>
        </p:grpSpPr>
        <p:sp>
          <p:nvSpPr>
            <p:cNvPr id="106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107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Sep</a:t>
              </a:r>
              <a:endParaRPr lang="en-US" sz="900" dirty="0"/>
            </a:p>
          </p:txBody>
        </p:sp>
      </p:grpSp>
      <p:sp>
        <p:nvSpPr>
          <p:cNvPr id="108" name="Text Box 10"/>
          <p:cNvSpPr txBox="1">
            <a:spLocks noChangeArrowheads="1"/>
          </p:cNvSpPr>
          <p:nvPr/>
        </p:nvSpPr>
        <p:spPr bwMode="auto">
          <a:xfrm>
            <a:off x="4973854" y="2886870"/>
            <a:ext cx="1599996" cy="4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Decision made to switch to AFC</a:t>
            </a:r>
            <a:endParaRPr lang="en-US" sz="1200" dirty="0"/>
          </a:p>
        </p:txBody>
      </p:sp>
      <p:grpSp>
        <p:nvGrpSpPr>
          <p:cNvPr id="109" name="Group 78"/>
          <p:cNvGrpSpPr/>
          <p:nvPr/>
        </p:nvGrpSpPr>
        <p:grpSpPr>
          <a:xfrm>
            <a:off x="5695959" y="2288748"/>
            <a:ext cx="495523" cy="304800"/>
            <a:chOff x="1135345" y="5007769"/>
            <a:chExt cx="464855" cy="285750"/>
          </a:xfrm>
        </p:grpSpPr>
        <p:sp>
          <p:nvSpPr>
            <p:cNvPr id="110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111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Dec</a:t>
              </a:r>
              <a:endParaRPr lang="en-US" sz="900" dirty="0"/>
            </a:p>
          </p:txBody>
        </p:sp>
      </p:grp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5296122" y="1698899"/>
            <a:ext cx="1599996" cy="4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Change Order signed with OATi</a:t>
            </a:r>
            <a:endParaRPr lang="en-US" sz="1200" dirty="0"/>
          </a:p>
        </p:txBody>
      </p:sp>
      <p:cxnSp>
        <p:nvCxnSpPr>
          <p:cNvPr id="113" name="Straight Connector 112"/>
          <p:cNvCxnSpPr/>
          <p:nvPr/>
        </p:nvCxnSpPr>
        <p:spPr>
          <a:xfrm>
            <a:off x="6191482" y="2145929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4" name="Straight Connector 113"/>
          <p:cNvCxnSpPr/>
          <p:nvPr/>
        </p:nvCxnSpPr>
        <p:spPr>
          <a:xfrm>
            <a:off x="6210560" y="4870701"/>
            <a:ext cx="0" cy="36675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15" name="TextBox 114"/>
          <p:cNvSpPr txBox="1"/>
          <p:nvPr/>
        </p:nvSpPr>
        <p:spPr>
          <a:xfrm>
            <a:off x="5943720" y="5269568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2011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5939191" y="2564366"/>
            <a:ext cx="5045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2011</a:t>
            </a:r>
          </a:p>
        </p:txBody>
      </p:sp>
      <p:grpSp>
        <p:nvGrpSpPr>
          <p:cNvPr id="119" name="Group 78"/>
          <p:cNvGrpSpPr/>
          <p:nvPr/>
        </p:nvGrpSpPr>
        <p:grpSpPr>
          <a:xfrm>
            <a:off x="7134608" y="1774460"/>
            <a:ext cx="495523" cy="304800"/>
            <a:chOff x="1135345" y="5007769"/>
            <a:chExt cx="464855" cy="285750"/>
          </a:xfrm>
        </p:grpSpPr>
        <p:sp>
          <p:nvSpPr>
            <p:cNvPr id="120" name="Oval 8"/>
            <p:cNvSpPr>
              <a:spLocks noChangeArrowheads="1"/>
            </p:cNvSpPr>
            <p:nvPr/>
          </p:nvSpPr>
          <p:spPr bwMode="auto">
            <a:xfrm>
              <a:off x="1224804" y="5007769"/>
              <a:ext cx="285936" cy="28575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1D5E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lIns="85752" tIns="42876" rIns="85752" bIns="42876" anchor="ctr"/>
            <a:lstStyle/>
            <a:p>
              <a:endParaRPr lang="en-US" dirty="0"/>
            </a:p>
          </p:txBody>
        </p:sp>
        <p:sp>
          <p:nvSpPr>
            <p:cNvPr id="121" name="Text Box 9"/>
            <p:cNvSpPr txBox="1">
              <a:spLocks noChangeArrowheads="1"/>
            </p:cNvSpPr>
            <p:nvPr/>
          </p:nvSpPr>
          <p:spPr bwMode="auto">
            <a:xfrm>
              <a:off x="1135345" y="5045794"/>
              <a:ext cx="464855" cy="209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85752" tIns="42876" rIns="85752" bIns="42876">
              <a:spAutoFit/>
            </a:bodyPr>
            <a:lstStyle/>
            <a:p>
              <a:pPr algn="ctr"/>
              <a:r>
                <a:rPr lang="en-US" sz="900" dirty="0" smtClean="0"/>
                <a:t>Mar</a:t>
              </a:r>
              <a:endParaRPr lang="en-US" sz="900" dirty="0"/>
            </a:p>
          </p:txBody>
        </p:sp>
      </p:grpSp>
      <p:sp>
        <p:nvSpPr>
          <p:cNvPr id="122" name="Text Box 10"/>
          <p:cNvSpPr txBox="1">
            <a:spLocks noChangeArrowheads="1"/>
          </p:cNvSpPr>
          <p:nvPr/>
        </p:nvSpPr>
        <p:spPr bwMode="auto">
          <a:xfrm>
            <a:off x="6740881" y="2329307"/>
            <a:ext cx="1599996" cy="4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OATi delivered AFC system to test</a:t>
            </a:r>
            <a:endParaRPr lang="en-US" sz="1200" dirty="0"/>
          </a:p>
        </p:txBody>
      </p:sp>
      <p:sp>
        <p:nvSpPr>
          <p:cNvPr id="123" name="Text Box 10"/>
          <p:cNvSpPr txBox="1">
            <a:spLocks noChangeArrowheads="1"/>
          </p:cNvSpPr>
          <p:nvPr/>
        </p:nvSpPr>
        <p:spPr bwMode="auto">
          <a:xfrm>
            <a:off x="6740881" y="2788535"/>
            <a:ext cx="1599996" cy="4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Tested AFC process</a:t>
            </a:r>
            <a:endParaRPr lang="en-US" sz="1200" dirty="0"/>
          </a:p>
        </p:txBody>
      </p:sp>
      <p:sp>
        <p:nvSpPr>
          <p:cNvPr id="124" name="Text Box 10"/>
          <p:cNvSpPr txBox="1">
            <a:spLocks noChangeArrowheads="1"/>
          </p:cNvSpPr>
          <p:nvPr/>
        </p:nvSpPr>
        <p:spPr bwMode="auto">
          <a:xfrm>
            <a:off x="6740881" y="3268261"/>
            <a:ext cx="1599996" cy="45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5752" tIns="42876" rIns="85752" bIns="42876">
            <a:spAutoFit/>
          </a:bodyPr>
          <a:lstStyle/>
          <a:p>
            <a:pPr>
              <a:buFont typeface="Webdings" pitchFamily="18" charset="2"/>
              <a:buChar char="4"/>
            </a:pPr>
            <a:r>
              <a:rPr lang="en-US" sz="1200" dirty="0" smtClean="0"/>
              <a:t>Implemented AFC process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3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Duke Energy Carolinas ATC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/>
          <a:lstStyle/>
          <a:p>
            <a:r>
              <a:rPr lang="en-US" dirty="0" smtClean="0"/>
              <a:t>Implemented the Flowgate Methodology</a:t>
            </a:r>
          </a:p>
          <a:p>
            <a:pPr lvl="1"/>
            <a:r>
              <a:rPr lang="en-US" dirty="0" smtClean="0"/>
              <a:t>NERC MOD-030 Reliability Standard</a:t>
            </a:r>
          </a:p>
          <a:p>
            <a:r>
              <a:rPr lang="en-US" dirty="0" smtClean="0"/>
              <a:t>Two (2) main components to process</a:t>
            </a:r>
          </a:p>
          <a:p>
            <a:pPr lvl="1"/>
            <a:r>
              <a:rPr lang="en-US" dirty="0" smtClean="0"/>
              <a:t>Model Builder	(PowerGEM TARA AMB)</a:t>
            </a:r>
          </a:p>
          <a:p>
            <a:pPr lvl="1"/>
            <a:r>
              <a:rPr lang="en-US" dirty="0" smtClean="0"/>
              <a:t>ATC Calculator	(OATi webTrans)</a:t>
            </a:r>
          </a:p>
          <a:p>
            <a:r>
              <a:rPr lang="en-US" dirty="0"/>
              <a:t>Automated Process</a:t>
            </a:r>
          </a:p>
          <a:p>
            <a:r>
              <a:rPr lang="en-US" dirty="0" smtClean="0"/>
              <a:t>Increased the level of required coordination with other TSPs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3434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dirty="0"/>
              <a:t>TSRs</a:t>
            </a:r>
          </a:p>
          <a:p>
            <a:pPr lvl="1"/>
            <a:r>
              <a:rPr lang="en-US" dirty="0"/>
              <a:t>Tags</a:t>
            </a:r>
          </a:p>
          <a:p>
            <a:pPr lvl="1"/>
            <a:r>
              <a:rPr lang="en-US" dirty="0"/>
              <a:t>Outages</a:t>
            </a:r>
          </a:p>
          <a:p>
            <a:pPr lvl="1"/>
            <a:r>
              <a:rPr lang="en-US" dirty="0"/>
              <a:t>AFC Values</a:t>
            </a:r>
          </a:p>
          <a:p>
            <a:pPr lvl="1"/>
            <a:r>
              <a:rPr lang="en-US" dirty="0"/>
              <a:t>Flowgates</a:t>
            </a:r>
          </a:p>
          <a:p>
            <a:pPr lvl="1"/>
            <a:r>
              <a:rPr lang="en-US" dirty="0"/>
              <a:t>Generation Dispatch Files</a:t>
            </a:r>
          </a:p>
          <a:p>
            <a:pPr lvl="1"/>
            <a:r>
              <a:rPr lang="en-US" dirty="0"/>
              <a:t>Load Forecasts</a:t>
            </a:r>
          </a:p>
        </p:txBody>
      </p:sp>
    </p:spTree>
    <p:extLst>
      <p:ext uri="{BB962C8B-B14F-4D97-AF65-F5344CB8AC3E}">
        <p14:creationId xmlns:p14="http://schemas.microsoft.com/office/powerpoint/2010/main" val="16460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Flowgate Methodology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ATC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1FEDB9-F907-47A6-907F-0E720C10187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Flowgate?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036130" cy="4495800"/>
          </a:xfrm>
        </p:spPr>
        <p:txBody>
          <a:bodyPr/>
          <a:lstStyle/>
          <a:p>
            <a:r>
              <a:rPr lang="en-US" dirty="0" smtClean="0"/>
              <a:t>NERC defines a Flowgate as:</a:t>
            </a:r>
          </a:p>
          <a:p>
            <a:pPr lvl="1"/>
            <a:r>
              <a:rPr lang="en-US" dirty="0"/>
              <a:t>A mathematical construct, comprised of one or more monitored transmission Facilities and optionally one or more contingency Facilities, used to analyze the impact of power flows upon the Bulk Electric System. 	</a:t>
            </a:r>
          </a:p>
          <a:p>
            <a:r>
              <a:rPr lang="en-US" dirty="0" smtClean="0"/>
              <a:t>More simply put:</a:t>
            </a:r>
          </a:p>
          <a:p>
            <a:pPr lvl="1"/>
            <a:r>
              <a:rPr lang="en-US" dirty="0" smtClean="0"/>
              <a:t>A Flowgate is a transmission line or transformer that is being monitored for overloads incurred by normal operating conditions or for loss of another transmission line or transformer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F6A89E-F0CA-40AD-AEEE-A839E1EFFA1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7" descr="MPj03993160000%5B1%5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3329" y="1743074"/>
            <a:ext cx="2343150" cy="3514725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888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MISO Approved PowerPoint Template Colors">
      <a:dk1>
        <a:srgbClr val="000000"/>
      </a:dk1>
      <a:lt1>
        <a:sysClr val="window" lastClr="FFFFFF"/>
      </a:lt1>
      <a:dk2>
        <a:srgbClr val="424456"/>
      </a:dk2>
      <a:lt2>
        <a:srgbClr val="DEDEDE"/>
      </a:lt2>
      <a:accent1>
        <a:srgbClr val="0092CF"/>
      </a:accent1>
      <a:accent2>
        <a:srgbClr val="8CC63F"/>
      </a:accent2>
      <a:accent3>
        <a:srgbClr val="CEC19F"/>
      </a:accent3>
      <a:accent4>
        <a:srgbClr val="9EE3FF"/>
      </a:accent4>
      <a:accent5>
        <a:srgbClr val="A5A5A5"/>
      </a:accent5>
      <a:accent6>
        <a:srgbClr val="ADAFC0"/>
      </a:accent6>
      <a:hlink>
        <a:srgbClr val="0092CF"/>
      </a:hlink>
      <a:folHlink>
        <a:srgbClr val="7030A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9EBFF"/>
        </a:accent1>
        <a:accent2>
          <a:srgbClr val="0092CF"/>
        </a:accent2>
        <a:accent3>
          <a:srgbClr val="FFFFFF"/>
        </a:accent3>
        <a:accent4>
          <a:srgbClr val="000000"/>
        </a:accent4>
        <a:accent5>
          <a:srgbClr val="D9F3FF"/>
        </a:accent5>
        <a:accent6>
          <a:srgbClr val="0084BB"/>
        </a:accent6>
        <a:hlink>
          <a:srgbClr val="CEC19F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EC19F"/>
        </a:accent1>
        <a:accent2>
          <a:srgbClr val="0092CF"/>
        </a:accent2>
        <a:accent3>
          <a:srgbClr val="FFFFFF"/>
        </a:accent3>
        <a:accent4>
          <a:srgbClr val="000000"/>
        </a:accent4>
        <a:accent5>
          <a:srgbClr val="E3DDCD"/>
        </a:accent5>
        <a:accent6>
          <a:srgbClr val="0084BB"/>
        </a:accent6>
        <a:hlink>
          <a:srgbClr val="ABE7FF"/>
        </a:hlink>
        <a:folHlink>
          <a:srgbClr val="8CC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246B2A41DDE4EAA66A75380F24756" ma:contentTypeVersion="3" ma:contentTypeDescription="Create a new document." ma:contentTypeScope="" ma:versionID="18ec6a2df4087c9085003ad3eb671e57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ec9c0eaca182389d3088ad37467c5ad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A34C67-B8C1-4013-A58D-81033F4B0F9A}">
  <ds:schemaRefs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297F3B3-D25C-44FA-A32C-F468E3C550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D039EA0-701F-44A9-8630-F765C4A7AFBE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AF6C524-3C57-429F-BA39-E41BDD134A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8890</TotalTime>
  <Words>2594</Words>
  <Application>Microsoft Office PowerPoint</Application>
  <PresentationFormat>On-screen Show (4:3)</PresentationFormat>
  <Paragraphs>571</Paragraphs>
  <Slides>45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Custom Design</vt:lpstr>
      <vt:lpstr>PowerPoint Presentation</vt:lpstr>
      <vt:lpstr>Agenda</vt:lpstr>
      <vt:lpstr>Objectives</vt:lpstr>
      <vt:lpstr>Objectives</vt:lpstr>
      <vt:lpstr>Introduction</vt:lpstr>
      <vt:lpstr>How Did We Get Here?</vt:lpstr>
      <vt:lpstr>Duke Energy Carolinas ATC Process</vt:lpstr>
      <vt:lpstr>Flowgate Methodology Basics</vt:lpstr>
      <vt:lpstr>What is a Flowgate?</vt:lpstr>
      <vt:lpstr>Flowgate Identification</vt:lpstr>
      <vt:lpstr>What is AFC?</vt:lpstr>
      <vt:lpstr>Data Inputs</vt:lpstr>
      <vt:lpstr>ATC Process Overview</vt:lpstr>
      <vt:lpstr>Adjacent TSP TSRs</vt:lpstr>
      <vt:lpstr>External TSP Flowgates</vt:lpstr>
      <vt:lpstr>External TSP AFC Overrides</vt:lpstr>
      <vt:lpstr>Seed Case</vt:lpstr>
      <vt:lpstr>Outages</vt:lpstr>
      <vt:lpstr>Load Forecasts</vt:lpstr>
      <vt:lpstr>Tags</vt:lpstr>
      <vt:lpstr>Tags Continued…</vt:lpstr>
      <vt:lpstr>Generation Dispatch Files</vt:lpstr>
      <vt:lpstr>AFC Calculation</vt:lpstr>
      <vt:lpstr>ATC Process Overview</vt:lpstr>
      <vt:lpstr>Baseflows</vt:lpstr>
      <vt:lpstr>Shift Factors (GSFs)</vt:lpstr>
      <vt:lpstr>Transfer Distribution Factors (TDFs)</vt:lpstr>
      <vt:lpstr>How much will my TSR impact a particular Flowgate?</vt:lpstr>
      <vt:lpstr>Which Flowgates impact Path “XYZ”?</vt:lpstr>
      <vt:lpstr>Example - Why is there ATC on CPLE-PJM but not DUK-PJM?</vt:lpstr>
      <vt:lpstr>Example - Why is there ATC on CPLE-PJM but not DUK-PJM?</vt:lpstr>
      <vt:lpstr>Process Timing &amp;Calculation of Posted ATC</vt:lpstr>
      <vt:lpstr>ATC Process Overview</vt:lpstr>
      <vt:lpstr>ATC Process Timing Schedule</vt:lpstr>
      <vt:lpstr>ATC Process Timing Schedule Continued…</vt:lpstr>
      <vt:lpstr>Posted ATC</vt:lpstr>
      <vt:lpstr>Posted ATC Continued…</vt:lpstr>
      <vt:lpstr>Wrap up</vt:lpstr>
      <vt:lpstr>For More Information…</vt:lpstr>
      <vt:lpstr>Questions?</vt:lpstr>
      <vt:lpstr>Appendix</vt:lpstr>
      <vt:lpstr>ATC Process Overview</vt:lpstr>
      <vt:lpstr>Transfer Distribution Factors (TDFs) Continued…</vt:lpstr>
      <vt:lpstr>Converting AFCs to an ATC equivalent</vt:lpstr>
      <vt:lpstr>Remaining Contract Path Calculation</vt:lpstr>
    </vt:vector>
  </TitlesOfParts>
  <Company>Midwest ISO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MISO Sunset Template_northonly</dc:title>
  <dc:creator>rcobb</dc:creator>
  <cp:lastModifiedBy>Gail A. Parker</cp:lastModifiedBy>
  <cp:revision>580</cp:revision>
  <cp:lastPrinted>2011-12-09T17:50:47Z</cp:lastPrinted>
  <dcterms:created xsi:type="dcterms:W3CDTF">2011-06-14T19:05:09Z</dcterms:created>
  <dcterms:modified xsi:type="dcterms:W3CDTF">2012-01-17T17:12:05Z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PublishingContact">
    <vt:lpwstr/>
  </property>
  <property fmtid="{D5CDD505-2E9C-101B-9397-08002B2CF9AE}" pid="4" name="PublishingPageContent">
    <vt:lpwstr/>
  </property>
  <property fmtid="{D5CDD505-2E9C-101B-9397-08002B2CF9AE}" pid="5" name="display_urn:schemas-microsoft-com:office:office#Editor">
    <vt:lpwstr>Robyn Gwinn</vt:lpwstr>
  </property>
  <property fmtid="{D5CDD505-2E9C-101B-9397-08002B2CF9AE}" pid="6" name="_PublishingMigratedGuid">
    <vt:lpwstr/>
  </property>
  <property fmtid="{D5CDD505-2E9C-101B-9397-08002B2CF9AE}" pid="7" name="PublishingRollupImage">
    <vt:lpwstr/>
  </property>
  <property fmtid="{D5CDD505-2E9C-101B-9397-08002B2CF9AE}" pid="8" name="Policy Responsibilities">
    <vt:lpwstr/>
  </property>
  <property fmtid="{D5CDD505-2E9C-101B-9397-08002B2CF9AE}" pid="9" name="TemplateUrl">
    <vt:lpwstr/>
  </property>
  <property fmtid="{D5CDD505-2E9C-101B-9397-08002B2CF9AE}" pid="10" name="Audience">
    <vt:lpwstr/>
  </property>
  <property fmtid="{D5CDD505-2E9C-101B-9397-08002B2CF9AE}" pid="11" name="PublishingAssociatedVariations">
    <vt:lpwstr/>
  </property>
  <property fmtid="{D5CDD505-2E9C-101B-9397-08002B2CF9AE}" pid="12" name="PublishingContactEmail">
    <vt:lpwstr/>
  </property>
  <property fmtid="{D5CDD505-2E9C-101B-9397-08002B2CF9AE}" pid="13" name="Comments">
    <vt:lpwstr/>
  </property>
  <property fmtid="{D5CDD505-2E9C-101B-9397-08002B2CF9AE}" pid="14" name="PublishingPageLayout">
    <vt:lpwstr/>
  </property>
  <property fmtid="{D5CDD505-2E9C-101B-9397-08002B2CF9AE}" pid="15" name="Policy Procedures">
    <vt:lpwstr/>
  </property>
  <property fmtid="{D5CDD505-2E9C-101B-9397-08002B2CF9AE}" pid="16" name="Policy Purpose">
    <vt:lpwstr/>
  </property>
  <property fmtid="{D5CDD505-2E9C-101B-9397-08002B2CF9AE}" pid="17" name="Policy Scope">
    <vt:lpwstr/>
  </property>
  <property fmtid="{D5CDD505-2E9C-101B-9397-08002B2CF9AE}" pid="18" name="Policy Technologies">
    <vt:lpwstr/>
  </property>
  <property fmtid="{D5CDD505-2E9C-101B-9397-08002B2CF9AE}" pid="19" name="PublishingHidden">
    <vt:lpwstr/>
  </property>
  <property fmtid="{D5CDD505-2E9C-101B-9397-08002B2CF9AE}" pid="20" name="PublishingAssociatedContentType">
    <vt:lpwstr/>
  </property>
  <property fmtid="{D5CDD505-2E9C-101B-9397-08002B2CF9AE}" pid="21" name="xd_Signature">
    <vt:lpwstr/>
  </property>
  <property fmtid="{D5CDD505-2E9C-101B-9397-08002B2CF9AE}" pid="22" name="SummaryLinks">
    <vt:lpwstr/>
  </property>
  <property fmtid="{D5CDD505-2E9C-101B-9397-08002B2CF9AE}" pid="23" name="xd_ProgID">
    <vt:lpwstr/>
  </property>
  <property fmtid="{D5CDD505-2E9C-101B-9397-08002B2CF9AE}" pid="24" name="PublishingContactPicture">
    <vt:lpwstr/>
  </property>
  <property fmtid="{D5CDD505-2E9C-101B-9397-08002B2CF9AE}" pid="25" name="PublishingVariationGroupID">
    <vt:lpwstr/>
  </property>
  <property fmtid="{D5CDD505-2E9C-101B-9397-08002B2CF9AE}" pid="26" name="PublishingPreviewImage">
    <vt:lpwstr/>
  </property>
  <property fmtid="{D5CDD505-2E9C-101B-9397-08002B2CF9AE}" pid="27" name="display_urn:schemas-microsoft-com:office:office#Author">
    <vt:lpwstr>Robyn Gwinn</vt:lpwstr>
  </property>
  <property fmtid="{D5CDD505-2E9C-101B-9397-08002B2CF9AE}" pid="28" name="ContentTypeId">
    <vt:lpwstr>0x0101001FE246B2A41DDE4EAA66A75380F24756</vt:lpwstr>
  </property>
  <property fmtid="{D5CDD505-2E9C-101B-9397-08002B2CF9AE}" pid="29" name="Business Group">
    <vt:lpwstr/>
  </property>
  <property fmtid="{D5CDD505-2E9C-101B-9397-08002B2CF9AE}" pid="30" name="PublishingContactName">
    <vt:lpwstr/>
  </property>
  <property fmtid="{D5CDD505-2E9C-101B-9397-08002B2CF9AE}" pid="31" name="PublishingVariationRelationshipLinkFieldID">
    <vt:lpwstr/>
  </property>
</Properties>
</file>